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844" r:id="rId3"/>
    <p:sldMasterId id="2147483856" r:id="rId4"/>
    <p:sldMasterId id="2147483870" r:id="rId5"/>
    <p:sldMasterId id="2147483945" r:id="rId6"/>
    <p:sldMasterId id="2147483957" r:id="rId7"/>
    <p:sldMasterId id="2147483969" r:id="rId8"/>
  </p:sldMasterIdLst>
  <p:notesMasterIdLst>
    <p:notesMasterId r:id="rId31"/>
  </p:notesMasterIdLst>
  <p:sldIdLst>
    <p:sldId id="258" r:id="rId9"/>
    <p:sldId id="442" r:id="rId10"/>
    <p:sldId id="410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41" r:id="rId21"/>
    <p:sldId id="438" r:id="rId22"/>
    <p:sldId id="439" r:id="rId23"/>
    <p:sldId id="440" r:id="rId24"/>
    <p:sldId id="437" r:id="rId25"/>
    <p:sldId id="362" r:id="rId26"/>
    <p:sldId id="416" r:id="rId27"/>
    <p:sldId id="417" r:id="rId28"/>
    <p:sldId id="262" r:id="rId29"/>
    <p:sldId id="36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D1B2E8"/>
    <a:srgbClr val="FF3B3B"/>
    <a:srgbClr val="ED4D6F"/>
    <a:srgbClr val="C13F52"/>
    <a:srgbClr val="D4F5F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20428-203A-48BE-98E0-C35C304D78D4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E9BFD-D38D-4382-BEA6-64FB7448B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3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8E3D2-F4AA-42DD-9C18-604EF121128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963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8E3D2-F4AA-42DD-9C18-604EF121128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10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8E3D2-F4AA-42DD-9C18-604EF121128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03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57F0C508-270D-4A5F-8E31-2A03C2DB9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9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AC2B-9F19-4AD1-B937-70E933FAFE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3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51E5-CE44-4EF8-A27B-DD2C7488C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3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0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9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9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FF34-A333-4B04-8F2A-F21487C4E17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9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20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25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61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9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69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17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11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66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2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50BC-EC6A-4370-BD04-A7A6A857CB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78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62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26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78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44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28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34D4A5-761B-4C0E-825F-6DFAA45691F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grpSp>
        <p:nvGrpSpPr>
          <p:cNvPr id="5128" name="Group 8" descr="crayon"/>
          <p:cNvGrpSpPr>
            <a:grpSpLocks/>
          </p:cNvGrpSpPr>
          <p:nvPr/>
        </p:nvGrpSpPr>
        <p:grpSpPr bwMode="auto">
          <a:xfrm>
            <a:off x="195277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138" name="Group 18" descr="crayon"/>
          <p:cNvGrpSpPr>
            <a:grpSpLocks/>
          </p:cNvGrpSpPr>
          <p:nvPr/>
        </p:nvGrpSpPr>
        <p:grpSpPr bwMode="auto">
          <a:xfrm>
            <a:off x="7915275" y="4368828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2" y="5054628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82195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84B73-7D14-48BF-9BD0-90F111DEFE2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56931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834CB-A74C-4CB6-A612-9066FA73151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02777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46F2-FE5C-4DA0-BB15-6715C0905DD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50652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F4443-98A8-44CE-B812-25EAC1EDA1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77258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626A0-D4CD-43D8-9E77-E23C4BCF865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61925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7729-4FB8-456C-921A-C076D72215E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76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49F80-D041-4EEB-A507-3E1A2C2257A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97459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E8A70-18B6-469A-B08B-17D4847D479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47988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FBB15-7F2B-40DC-BCF6-1907D3D2500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97331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3AF33-89CE-40CE-B59A-3768158F623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14403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83883-7D90-4926-965C-DC21EDB7C50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08019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7D1DE4-1348-4C27-9264-32833C9349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81983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CA9AAD-68C5-4DC8-9139-E9A60990FD3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78048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14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34D4A5-761B-4C0E-825F-6DFAA45691F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grpSp>
        <p:nvGrpSpPr>
          <p:cNvPr id="5128" name="Group 8" descr="crayon"/>
          <p:cNvGrpSpPr>
            <a:grpSpLocks/>
          </p:cNvGrpSpPr>
          <p:nvPr/>
        </p:nvGrpSpPr>
        <p:grpSpPr bwMode="auto">
          <a:xfrm>
            <a:off x="195270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138" name="Group 18" descr="crayon"/>
          <p:cNvGrpSpPr>
            <a:grpSpLocks/>
          </p:cNvGrpSpPr>
          <p:nvPr/>
        </p:nvGrpSpPr>
        <p:grpSpPr bwMode="auto">
          <a:xfrm>
            <a:off x="7915275" y="4368814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2" y="5054614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87504"/>
      </p:ext>
    </p:extLst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84B73-7D14-48BF-9BD0-90F111DEFE2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67374"/>
      </p:ext>
    </p:extLst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834CB-A74C-4CB6-A612-9066FA73151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52959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435B-813E-4924-958A-33CD5DDFFF5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268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46F2-FE5C-4DA0-BB15-6715C0905DD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13853"/>
      </p:ext>
    </p:extLst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F4443-98A8-44CE-B812-25EAC1EDA1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30313"/>
      </p:ext>
    </p:extLst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626A0-D4CD-43D8-9E77-E23C4BCF865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76401"/>
      </p:ext>
    </p:extLst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49F80-D041-4EEB-A507-3E1A2C2257A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53216"/>
      </p:ext>
    </p:extLst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E8A70-18B6-469A-B08B-17D4847D479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11760"/>
      </p:ext>
    </p:extLst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FBB15-7F2B-40DC-BCF6-1907D3D2500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85980"/>
      </p:ext>
    </p:extLst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3AF33-89CE-40CE-B59A-3768158F623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88649"/>
      </p:ext>
    </p:extLst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83883-7D90-4926-965C-DC21EDB7C50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30680"/>
      </p:ext>
    </p:extLst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7D1DE4-1348-4C27-9264-32833C9349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39366"/>
      </p:ext>
    </p:extLst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CA9AAD-68C5-4DC8-9139-E9A60990FD3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07638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1D52-C0AF-47AE-9D81-03F9D8C54B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6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3523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585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0904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5864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3311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2057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6738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1300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9792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8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1970-28DD-421A-B132-AB29783799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70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6198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390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4737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6175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3204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0889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1927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6155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3274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47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5F10-989B-4DC7-B7EB-0655DEA489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65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8382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1180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521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13951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3025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>
          <a:xfrm>
            <a:off x="755652" y="1514475"/>
            <a:ext cx="7632700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4002088" y="1722444"/>
            <a:ext cx="4189412" cy="4162425"/>
            <a:chOff x="4002736" y="1701428"/>
            <a:chExt cx="4189074" cy="4163173"/>
          </a:xfrm>
        </p:grpSpPr>
        <p:sp>
          <p:nvSpPr>
            <p:cNvPr id="7" name="Oval 6">
              <a:extLst/>
            </p:cNvPr>
            <p:cNvSpPr/>
            <p:nvPr userDrawn="1"/>
          </p:nvSpPr>
          <p:spPr bwMode="auto">
            <a:xfrm>
              <a:off x="4002736" y="1734771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1C1C1C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  <p:sp>
          <p:nvSpPr>
            <p:cNvPr id="9" name="Oval 8">
              <a:extLst/>
            </p:cNvPr>
            <p:cNvSpPr/>
            <p:nvPr userDrawn="1"/>
          </p:nvSpPr>
          <p:spPr bwMode="auto">
            <a:xfrm>
              <a:off x="6193309" y="1701428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1C1C1C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  <p:sp>
          <p:nvSpPr>
            <p:cNvPr id="10" name="Oval 9">
              <a:extLst/>
            </p:cNvPr>
            <p:cNvSpPr/>
            <p:nvPr userDrawn="1"/>
          </p:nvSpPr>
          <p:spPr bwMode="auto">
            <a:xfrm>
              <a:off x="6193309" y="3860816"/>
              <a:ext cx="1996914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1C1C1C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  <p:sp>
          <p:nvSpPr>
            <p:cNvPr id="11" name="Oval 10">
              <a:extLst/>
            </p:cNvPr>
            <p:cNvSpPr/>
            <p:nvPr userDrawn="1"/>
          </p:nvSpPr>
          <p:spPr bwMode="auto">
            <a:xfrm>
              <a:off x="4002736" y="3865579"/>
              <a:ext cx="1998501" cy="199902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1C1C1C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652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2804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/>
          </p:cNvPr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/>
          </p:cNvPr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ectangle 6">
            <a:extLst/>
          </p:cNvPr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9" name="Rectangle 8">
            <a:extLst/>
          </p:cNvPr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2041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/>
          </p:cNvPr>
          <p:cNvSpPr/>
          <p:nvPr userDrawn="1"/>
        </p:nvSpPr>
        <p:spPr>
          <a:xfrm>
            <a:off x="2895601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>
          <a:xfrm>
            <a:off x="755652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/>
          </p:cNvPr>
          <p:cNvSpPr/>
          <p:nvPr userDrawn="1"/>
        </p:nvSpPr>
        <p:spPr>
          <a:xfrm>
            <a:off x="755651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4731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/>
          </p:cNvPr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/>
          </p:cNvPr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ectangle 6">
            <a:extLst/>
          </p:cNvPr>
          <p:cNvSpPr/>
          <p:nvPr userDrawn="1"/>
        </p:nvSpPr>
        <p:spPr>
          <a:xfrm>
            <a:off x="3683000" y="3067056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2051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/>
          </p:cNvPr>
          <p:cNvSpPr/>
          <p:nvPr userDrawn="1"/>
        </p:nvSpPr>
        <p:spPr>
          <a:xfrm>
            <a:off x="4611690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>
          <a:xfrm>
            <a:off x="755652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/>
          </p:cNvPr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ectangle 6">
            <a:extLst/>
          </p:cNvPr>
          <p:cNvSpPr/>
          <p:nvPr userDrawn="1"/>
        </p:nvSpPr>
        <p:spPr>
          <a:xfrm>
            <a:off x="2684464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1428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6" name="Rectangle 5">
            <a:extLst/>
          </p:cNvPr>
          <p:cNvSpPr/>
          <p:nvPr userDrawn="1"/>
        </p:nvSpPr>
        <p:spPr>
          <a:xfrm>
            <a:off x="503241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1963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249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FD85-B56E-4619-B1E8-11B3227937B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31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5" name="Rounded Rectangle 4">
            <a:extLst/>
          </p:cNvPr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ounded Rectangle 5">
            <a:extLst/>
          </p:cNvPr>
          <p:cNvSpPr/>
          <p:nvPr userDrawn="1"/>
        </p:nvSpPr>
        <p:spPr>
          <a:xfrm>
            <a:off x="3336927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ounded Rectangle 6">
            <a:extLst/>
          </p:cNvPr>
          <p:cNvSpPr/>
          <p:nvPr userDrawn="1"/>
        </p:nvSpPr>
        <p:spPr>
          <a:xfrm>
            <a:off x="5915028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9" name="Rounded Rectangle 8">
            <a:extLst/>
          </p:cNvPr>
          <p:cNvSpPr/>
          <p:nvPr userDrawn="1"/>
        </p:nvSpPr>
        <p:spPr>
          <a:xfrm>
            <a:off x="755653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10" name="Rounded Rectangle 9">
            <a:extLst/>
          </p:cNvPr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11" name="Rounded Rectangle 10">
            <a:extLst/>
          </p:cNvPr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199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21763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6" name="Rectangle 5">
            <a:extLst/>
          </p:cNvPr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7" name="Rectangle 6">
            <a:extLst/>
          </p:cNvPr>
          <p:cNvSpPr/>
          <p:nvPr userDrawn="1"/>
        </p:nvSpPr>
        <p:spPr>
          <a:xfrm>
            <a:off x="3752850" y="1514481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9" name="Rectangle 8">
            <a:extLst/>
          </p:cNvPr>
          <p:cNvSpPr/>
          <p:nvPr userDrawn="1"/>
        </p:nvSpPr>
        <p:spPr>
          <a:xfrm>
            <a:off x="6119816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10" name="Rectangle 9">
            <a:extLst/>
          </p:cNvPr>
          <p:cNvSpPr/>
          <p:nvPr userDrawn="1"/>
        </p:nvSpPr>
        <p:spPr>
          <a:xfrm>
            <a:off x="6119816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11" name="Rectangle 10">
            <a:extLst/>
          </p:cNvPr>
          <p:cNvSpPr/>
          <p:nvPr userDrawn="1"/>
        </p:nvSpPr>
        <p:spPr>
          <a:xfrm>
            <a:off x="6119816" y="1514481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0228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/>
          </p:cNvPr>
          <p:cNvSpPr/>
          <p:nvPr userDrawn="1"/>
        </p:nvSpPr>
        <p:spPr bwMode="auto">
          <a:xfrm>
            <a:off x="503241" y="2930531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4" name="Rounded Rectangle 3">
            <a:extLst/>
          </p:cNvPr>
          <p:cNvSpPr/>
          <p:nvPr userDrawn="1"/>
        </p:nvSpPr>
        <p:spPr bwMode="auto">
          <a:xfrm>
            <a:off x="503241" y="512769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5" name="Title 1">
            <a:extLst/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2" charset="0"/>
              </a:rPr>
              <a:t>Success Criteria</a:t>
            </a:r>
          </a:p>
        </p:txBody>
      </p:sp>
      <p:sp>
        <p:nvSpPr>
          <p:cNvPr id="6" name="Title 1">
            <a:extLst/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7" name="Content Placeholder 15">
            <a:extLst/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 Light" pitchFamily="2" charset="0"/>
              </a:rPr>
              <a:t>Statement 1 Lorem ipsum </a:t>
            </a:r>
            <a:r>
              <a:rPr lang="en-GB" dirty="0" err="1">
                <a:latin typeface="Twinkl Light" pitchFamily="2" charset="0"/>
              </a:rPr>
              <a:t>dolor</a:t>
            </a:r>
            <a:r>
              <a:rPr lang="en-GB" dirty="0">
                <a:latin typeface="Twinkl Light" pitchFamily="2" charset="0"/>
              </a:rPr>
              <a:t> sit </a:t>
            </a:r>
            <a:r>
              <a:rPr lang="en-GB" dirty="0" err="1">
                <a:latin typeface="Twinkl Light" pitchFamily="2" charset="0"/>
              </a:rPr>
              <a:t>amet</a:t>
            </a:r>
            <a:r>
              <a:rPr lang="en-GB" dirty="0">
                <a:latin typeface="Twinkl Light" pitchFamily="2" charset="0"/>
              </a:rPr>
              <a:t>, </a:t>
            </a:r>
            <a:r>
              <a:rPr lang="en-GB" dirty="0" err="1">
                <a:latin typeface="Twinkl Light" pitchFamily="2" charset="0"/>
              </a:rPr>
              <a:t>consectetur</a:t>
            </a:r>
            <a:r>
              <a:rPr lang="en-GB" dirty="0">
                <a:latin typeface="Twinkl Light" pitchFamily="2" charset="0"/>
              </a:rPr>
              <a:t> </a:t>
            </a:r>
            <a:r>
              <a:rPr lang="en-GB" dirty="0" err="1">
                <a:latin typeface="Twinkl Light" pitchFamily="2" charset="0"/>
              </a:rPr>
              <a:t>adipiscing</a:t>
            </a:r>
            <a:r>
              <a:rPr lang="en-GB" dirty="0">
                <a:latin typeface="Twinkl Light" pitchFamily="2" charset="0"/>
              </a:rPr>
              <a:t> </a:t>
            </a:r>
            <a:r>
              <a:rPr lang="en-GB" dirty="0" err="1">
                <a:latin typeface="Twinkl Light" pitchFamily="2" charset="0"/>
              </a:rPr>
              <a:t>elit</a:t>
            </a:r>
            <a:r>
              <a:rPr lang="en-GB" dirty="0">
                <a:latin typeface="Twinkl Light" pitchFamily="2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 Light" pitchFamily="2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 Light" pitchFamily="2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/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7652501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/>
          </p:cNvPr>
          <p:cNvSpPr txBox="1">
            <a:spLocks noChangeArrowheads="1"/>
          </p:cNvSpPr>
          <p:nvPr userDrawn="1"/>
        </p:nvSpPr>
        <p:spPr bwMode="auto">
          <a:xfrm>
            <a:off x="1533527" y="2078038"/>
            <a:ext cx="60674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>
                <a:solidFill>
                  <a:srgbClr val="1C1C1C"/>
                </a:solidFill>
                <a:latin typeface="BPreplay" panose="02000503000000020004" pitchFamily="50" charset="0"/>
              </a:rPr>
              <a:t>Please create your title slide, main slides and end slide backgrounds in </a:t>
            </a:r>
            <a:r>
              <a:rPr lang="en-GB" altLang="en-US" sz="2400" b="1">
                <a:solidFill>
                  <a:srgbClr val="1C1C1C"/>
                </a:solidFill>
                <a:latin typeface="BPreplay" panose="02000503000000020004" pitchFamily="50" charset="0"/>
              </a:rPr>
              <a:t>Photoshop</a:t>
            </a:r>
            <a:r>
              <a:rPr lang="en-GB" altLang="en-US" sz="2400">
                <a:solidFill>
                  <a:srgbClr val="1C1C1C"/>
                </a:solidFill>
                <a:latin typeface="BPreplay" panose="02000503000000020004" pitchFamily="50" charset="0"/>
              </a:rPr>
              <a:t> using the </a:t>
            </a:r>
            <a:r>
              <a:rPr lang="en-GB" altLang="en-US" sz="2400" b="1">
                <a:solidFill>
                  <a:srgbClr val="1C1C1C"/>
                </a:solidFill>
                <a:latin typeface="BPreplay" panose="02000503000000020004" pitchFamily="50" charset="0"/>
              </a:rPr>
              <a:t>PowerPoint Actions</a:t>
            </a:r>
            <a:r>
              <a:rPr lang="en-GB" altLang="en-US" sz="2400">
                <a:solidFill>
                  <a:srgbClr val="1C1C1C"/>
                </a:solidFill>
                <a:latin typeface="BPreplay" panose="02000503000000020004" pitchFamily="50" charset="0"/>
              </a:rPr>
              <a:t> (Z:\#Action Templates\#Actions\PowerPoint)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400">
              <a:solidFill>
                <a:srgbClr val="1C1C1C"/>
              </a:solidFill>
              <a:latin typeface="BPreplay" panose="02000503000000020004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>
                <a:solidFill>
                  <a:srgbClr val="1C1C1C"/>
                </a:solidFill>
                <a:latin typeface="BPreplay" panose="02000503000000020004" pitchFamily="50" charset="0"/>
              </a:rPr>
              <a:t>Add your backgrounds to the appropriate </a:t>
            </a:r>
            <a:r>
              <a:rPr lang="en-GB" altLang="en-US" sz="2400" b="1">
                <a:solidFill>
                  <a:srgbClr val="1C1C1C"/>
                </a:solidFill>
                <a:latin typeface="BPreplay" panose="02000503000000020004" pitchFamily="50" charset="0"/>
              </a:rPr>
              <a:t>Master Slides</a:t>
            </a:r>
            <a:r>
              <a:rPr lang="en-GB" altLang="en-US" sz="2400">
                <a:solidFill>
                  <a:srgbClr val="1C1C1C"/>
                </a:solidFill>
                <a:latin typeface="BPreplay" panose="02000503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265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CE45789-5AE5-4156-AA33-0E56C3422975}" type="slidenum">
              <a:rPr lang="en-GB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38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5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6C9FE5-248A-49CD-8A09-F9A5970C70F8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83" y="24621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5" name="Freeform 9" descr="crayon"/>
          <p:cNvSpPr>
            <a:spLocks/>
          </p:cNvSpPr>
          <p:nvPr/>
        </p:nvSpPr>
        <p:spPr bwMode="auto">
          <a:xfrm rot="-3172564">
            <a:off x="7831152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4106" name="Group 10" descr="crayons"/>
          <p:cNvGrpSpPr>
            <a:grpSpLocks/>
          </p:cNvGrpSpPr>
          <p:nvPr/>
        </p:nvGrpSpPr>
        <p:grpSpPr bwMode="auto">
          <a:xfrm>
            <a:off x="7938" y="5867428"/>
            <a:ext cx="1287462" cy="919163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64" y="2116166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258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6C9FE5-248A-49CD-8A09-F9A5970C70F8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76" y="24614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5" name="Freeform 9" descr="crayon"/>
          <p:cNvSpPr>
            <a:spLocks/>
          </p:cNvSpPr>
          <p:nvPr/>
        </p:nvSpPr>
        <p:spPr bwMode="auto">
          <a:xfrm rot="-3172564">
            <a:off x="7831145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4106" name="Group 10" descr="crayons"/>
          <p:cNvGrpSpPr>
            <a:grpSpLocks/>
          </p:cNvGrpSpPr>
          <p:nvPr/>
        </p:nvGrpSpPr>
        <p:grpSpPr bwMode="auto">
          <a:xfrm>
            <a:off x="7938" y="5867414"/>
            <a:ext cx="1287462" cy="919163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57" y="2116152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908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9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2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019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Sassoon Infant Rg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Sassoon Infant Rg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Sassoon Infant Rg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Sassoon Infant Rg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Sassoon Infant Rg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active-challenge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intl/en_uk/earth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1.xml"/><Relationship Id="rId4" Type="http://schemas.openxmlformats.org/officeDocument/2006/relationships/hyperlink" Target="https://www.oddizzi.com/schools/login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>Good morning Unicorns!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12420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Here’s your work for today</a:t>
            </a:r>
            <a:r>
              <a:rPr lang="en-GB" sz="4400" smtClean="0">
                <a:latin typeface="Comic Sans MS" panose="030F0702030302020204" pitchFamily="66" charset="0"/>
              </a:rPr>
              <a:t>: Wednesday 8</a:t>
            </a:r>
            <a:r>
              <a:rPr lang="en-GB" sz="4400" baseline="30000" smtClean="0">
                <a:latin typeface="Comic Sans MS" panose="030F0702030302020204" pitchFamily="66" charset="0"/>
              </a:rPr>
              <a:t>th</a:t>
            </a:r>
            <a:r>
              <a:rPr lang="en-GB" sz="4400" smtClean="0">
                <a:latin typeface="Comic Sans MS" panose="030F0702030302020204" pitchFamily="66" charset="0"/>
              </a:rPr>
              <a:t> July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274618" cy="10463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869388" y="4593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724400" y="1981200"/>
            <a:ext cx="17524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094852" y="282155"/>
            <a:ext cx="3733801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Challenge </a:t>
            </a:r>
            <a:r>
              <a:rPr lang="en-GB" sz="28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2: 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727510" cy="288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9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274618" cy="10463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869388" y="4593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724400" y="1981200"/>
            <a:ext cx="17524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094852" y="282155"/>
            <a:ext cx="3733801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Challenge 3</a:t>
            </a:r>
            <a:r>
              <a:rPr lang="en-GB" sz="28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 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73368"/>
            <a:ext cx="906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Can you solve my clues?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I am thinking of a number that is 100 more than 56. What is my number?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I am thinking of a number that is 100 less than 678. What is my number?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I am thinking of a number that is 100 more than 876. What is my number?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I am thinking of a number that is 100 less than 1200. What is my number? </a:t>
            </a:r>
          </a:p>
        </p:txBody>
      </p:sp>
    </p:spTree>
    <p:extLst>
      <p:ext uri="{BB962C8B-B14F-4D97-AF65-F5344CB8AC3E}">
        <p14:creationId xmlns:p14="http://schemas.microsoft.com/office/powerpoint/2010/main" val="14417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69388" y="4593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724400" y="1981200"/>
            <a:ext cx="17524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947062" y="358130"/>
            <a:ext cx="7391400" cy="1620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You can write your answers in your exercise books</a:t>
            </a:r>
            <a:r>
              <a:rPr lang="en-GB" sz="2000" dirty="0">
                <a:latin typeface="Comic Sans MS" panose="030F0702030302020204" pitchFamily="66" charset="0"/>
              </a:rPr>
              <a:t>.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062" y="830067"/>
            <a:ext cx="7206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You can write your answers in your exercise books</a:t>
            </a:r>
            <a:r>
              <a:rPr lang="en-GB" sz="3200" dirty="0">
                <a:latin typeface="Comic Sans MS" panose="030F0702030302020204" pitchFamily="66" charset="0"/>
              </a:rPr>
              <a:t>.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1025501" y="2376766"/>
            <a:ext cx="7696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If you would like to try Gruffalo work, complete Challenge 1.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If you would like to try Horrid Henry work, complete Challenge 2.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If you would like to try James and the Giant Peach work, complete Challenge 3.</a:t>
            </a:r>
          </a:p>
        </p:txBody>
      </p:sp>
      <p:pic>
        <p:nvPicPr>
          <p:cNvPr id="10" name="Picture 9" descr="Image result for gruffa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6" y="2376766"/>
            <a:ext cx="748318" cy="58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 result for horrid henr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239636" y="3702771"/>
            <a:ext cx="636617" cy="616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Image result for james and the giant pe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6" y="4953000"/>
            <a:ext cx="751154" cy="554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1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8691" y="316739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971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676400"/>
            <a:ext cx="3686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191" y="104775"/>
            <a:ext cx="2825750" cy="248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9491" y="2667000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Yesterday was the beginning of a new week for Race around the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Last week we reached Greece. You can see the previous week’s total by clicking on this link: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3"/>
              </a:rPr>
              <a:t>http://farnboroughprimary.co.uk/active-challenge/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28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7705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5800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Farnborough</a:t>
                      </a:r>
                      <a:r>
                        <a:rPr lang="en-GB" baseline="0" dirty="0" smtClean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’s Race across the World </a:t>
                      </a:r>
                    </a:p>
                    <a:p>
                      <a:pPr algn="ctr"/>
                      <a:r>
                        <a:rPr lang="en-GB" baseline="0" dirty="0" smtClean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Results up to Monday 29</a:t>
                      </a:r>
                      <a:r>
                        <a:rPr lang="en-GB" baseline="30000" dirty="0" smtClean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GB" baseline="0" dirty="0" smtClean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 June                                                                   </a:t>
                      </a:r>
                      <a:endParaRPr lang="en-GB" dirty="0">
                        <a:solidFill>
                          <a:schemeClr val="accent4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738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Class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Number of kilometres </a:t>
                      </a:r>
                    </a:p>
                    <a:p>
                      <a:pPr algn="ctr"/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 covered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*Which country did your class reach?</a:t>
                      </a:r>
                    </a:p>
                    <a:p>
                      <a:pPr algn="ctr"/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From Farnborough School to 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Pixies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2637 </a:t>
                      </a:r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km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 Turkey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Elves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2135 km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 Romania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Unicorns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2412 </a:t>
                      </a:r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km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Greece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811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Phoenix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0" baseline="0" dirty="0" smtClean="0">
                          <a:latin typeface="Comic Sans MS" panose="030F0702030302020204" pitchFamily="66" charset="0"/>
                        </a:rPr>
                        <a:t>1587km </a:t>
                      </a:r>
                      <a:endParaRPr lang="en-GB" sz="2000" i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  Tunisia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Pegasus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0" dirty="0" smtClean="0">
                          <a:latin typeface="Comic Sans MS" panose="030F0702030302020204" pitchFamily="66" charset="0"/>
                        </a:rPr>
                        <a:t>5104 km </a:t>
                      </a:r>
                      <a:endParaRPr lang="en-GB" sz="2000" i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 Canada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Giants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2771 </a:t>
                      </a:r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km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  Turkey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Griffins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2800km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   Turkey 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Centaurs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3633 km 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Egypt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Dragons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1750</a:t>
                      </a:r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 km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Tunisia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6750"/>
            <a:ext cx="914400" cy="5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936951" cy="59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172200" y="57150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172200" y="1582615"/>
            <a:ext cx="304800" cy="304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6172200" y="2239108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178062" y="2766646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132592" y="3411415"/>
            <a:ext cx="344408" cy="304800"/>
          </a:xfrm>
          <a:prstGeom prst="ellipse">
            <a:avLst/>
          </a:prstGeom>
          <a:solidFill>
            <a:srgbClr val="F878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165649" y="3892060"/>
            <a:ext cx="304800" cy="304800"/>
          </a:xfrm>
          <a:prstGeom prst="ellipse">
            <a:avLst/>
          </a:prstGeom>
          <a:solidFill>
            <a:srgbClr val="DB41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196004" y="4495800"/>
            <a:ext cx="304800" cy="304800"/>
          </a:xfrm>
          <a:prstGeom prst="ellipse">
            <a:avLst/>
          </a:prstGeom>
          <a:solidFill>
            <a:srgbClr val="2DEF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178062" y="5105400"/>
            <a:ext cx="304800" cy="304800"/>
          </a:xfrm>
          <a:prstGeom prst="ellipse">
            <a:avLst/>
          </a:prstGeom>
          <a:solidFill>
            <a:srgbClr val="49EC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172200" y="6248400"/>
            <a:ext cx="304800" cy="3048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029200" y="1143000"/>
            <a:ext cx="3048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03" y="4995419"/>
            <a:ext cx="609600" cy="52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03" y="5599979"/>
            <a:ext cx="533400" cy="53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890962"/>
            <a:ext cx="490537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9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228600"/>
            <a:ext cx="5867400" cy="533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9" y="0"/>
            <a:ext cx="8763000" cy="67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849" y="85056"/>
            <a:ext cx="8229600" cy="773723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Which country did your class reach?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47281" y="6577554"/>
            <a:ext cx="281354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4262802" y="6200852"/>
            <a:ext cx="304800" cy="3048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8009902" y="5006347"/>
            <a:ext cx="304800" cy="304800"/>
          </a:xfrm>
          <a:prstGeom prst="ellipse">
            <a:avLst/>
          </a:prstGeom>
          <a:solidFill>
            <a:srgbClr val="49EC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772400" y="5105400"/>
            <a:ext cx="304800" cy="304800"/>
          </a:xfrm>
          <a:prstGeom prst="ellipse">
            <a:avLst/>
          </a:prstGeom>
          <a:solidFill>
            <a:srgbClr val="2DEF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295400" y="6594764"/>
            <a:ext cx="304800" cy="304800"/>
          </a:xfrm>
          <a:prstGeom prst="ellipse">
            <a:avLst/>
          </a:prstGeom>
          <a:solidFill>
            <a:srgbClr val="DB41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144666" y="6057402"/>
            <a:ext cx="304800" cy="304800"/>
          </a:xfrm>
          <a:prstGeom prst="ellipse">
            <a:avLst/>
          </a:prstGeom>
          <a:solidFill>
            <a:srgbClr val="F878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7208349" y="5187222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6985674" y="4644292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7774731" y="4953000"/>
            <a:ext cx="304800" cy="304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752600" y="243253"/>
            <a:ext cx="5486400" cy="89254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820006" y="304800"/>
            <a:ext cx="5495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Map of Europe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Which country did your class reach?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8416"/>
            <a:ext cx="990600" cy="6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9157"/>
            <a:ext cx="1013151" cy="6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323" y="6569036"/>
            <a:ext cx="504091" cy="28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/>
          <p:cNvSpPr/>
          <p:nvPr/>
        </p:nvSpPr>
        <p:spPr>
          <a:xfrm>
            <a:off x="3040543" y="3627770"/>
            <a:ext cx="3048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4876800" y="28630"/>
            <a:ext cx="3048000" cy="6096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75" y="-73968"/>
            <a:ext cx="9278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8229600" cy="773723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82411" y="6174432"/>
            <a:ext cx="5486400" cy="6096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861895" y="6248400"/>
            <a:ext cx="549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Which country did your class reach?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61094"/>
            <a:ext cx="990600" cy="6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849" y="0"/>
            <a:ext cx="1013151" cy="6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30" y="3477778"/>
            <a:ext cx="114300" cy="13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5143500" y="46950"/>
            <a:ext cx="2514600" cy="6096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205045" y="152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Map of the World   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267200" y="2209800"/>
            <a:ext cx="76200" cy="762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5105400" y="2819400"/>
            <a:ext cx="76200" cy="76200"/>
          </a:xfrm>
          <a:prstGeom prst="ellipse">
            <a:avLst/>
          </a:prstGeom>
          <a:solidFill>
            <a:srgbClr val="7030A0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4876800" y="251460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4876800" y="2895600"/>
            <a:ext cx="76200" cy="76200"/>
          </a:xfrm>
          <a:prstGeom prst="ellipse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4495800" y="2819400"/>
            <a:ext cx="76200" cy="76200"/>
          </a:xfrm>
          <a:prstGeom prst="ellipse">
            <a:avLst/>
          </a:prstGeom>
          <a:solidFill>
            <a:srgbClr val="F878EF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2819400" y="2209800"/>
            <a:ext cx="76200" cy="76200"/>
          </a:xfrm>
          <a:prstGeom prst="ellipse">
            <a:avLst/>
          </a:prstGeom>
          <a:solidFill>
            <a:srgbClr val="DB4162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5029200" y="2743200"/>
            <a:ext cx="76200" cy="76200"/>
          </a:xfrm>
          <a:prstGeom prst="ellipse">
            <a:avLst/>
          </a:prstGeom>
          <a:solidFill>
            <a:srgbClr val="2DEF2D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5029200" y="2819400"/>
            <a:ext cx="76200" cy="76200"/>
          </a:xfrm>
          <a:prstGeom prst="ellipse">
            <a:avLst/>
          </a:prstGeom>
          <a:solidFill>
            <a:srgbClr val="49ECFD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5029200" y="2986173"/>
            <a:ext cx="76200" cy="762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4457700" y="2856384"/>
            <a:ext cx="76200" cy="76200"/>
          </a:xfrm>
          <a:prstGeom prst="ellipse">
            <a:avLst/>
          </a:prstGeom>
          <a:solidFill>
            <a:srgbClr val="FFCCCC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3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8691" y="316739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utoShape 4" descr="Image result for geography clip art"/>
          <p:cNvSpPr>
            <a:spLocks noChangeAspect="1" noChangeArrowheads="1"/>
          </p:cNvSpPr>
          <p:nvPr/>
        </p:nvSpPr>
        <p:spPr bwMode="auto">
          <a:xfrm>
            <a:off x="63500" y="-136525"/>
            <a:ext cx="14954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6" descr="Image result for geography clip art"/>
          <p:cNvSpPr>
            <a:spLocks noChangeAspect="1" noChangeArrowheads="1"/>
          </p:cNvSpPr>
          <p:nvPr/>
        </p:nvSpPr>
        <p:spPr bwMode="auto">
          <a:xfrm>
            <a:off x="215900" y="15875"/>
            <a:ext cx="14954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329" y="100974"/>
            <a:ext cx="1821146" cy="149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4967" y="121611"/>
            <a:ext cx="893036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this link and find Greece on Google Earth: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3"/>
              </a:rPr>
              <a:t>Google Earth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Login to: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4"/>
              </a:rPr>
              <a:t>https://www.oddizzi.com/schools/login/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Username: Unicorns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Password: Unicorns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Go to: Explore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 World      Places       Europe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Greece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Read through the facts and then look at the Greece Photo Gallery. </a:t>
            </a:r>
          </a:p>
          <a:p>
            <a:pPr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What </a:t>
            </a:r>
            <a:r>
              <a:rPr lang="en-GB" sz="2400" dirty="0">
                <a:latin typeface="Comic Sans MS" panose="030F0702030302020204" pitchFamily="66" charset="0"/>
              </a:rPr>
              <a:t>do you think the attractions </a:t>
            </a:r>
            <a:r>
              <a:rPr lang="en-GB" sz="2400" dirty="0" smtClean="0">
                <a:latin typeface="Comic Sans MS" panose="030F0702030302020204" pitchFamily="66" charset="0"/>
              </a:rPr>
              <a:t>are </a:t>
            </a:r>
            <a:r>
              <a:rPr lang="en-GB" sz="2400" dirty="0">
                <a:latin typeface="Comic Sans MS" panose="030F0702030302020204" pitchFamily="66" charset="0"/>
              </a:rPr>
              <a:t>for the many foreign visitors that holiday </a:t>
            </a:r>
            <a:r>
              <a:rPr lang="en-GB" sz="2400" dirty="0" smtClean="0">
                <a:latin typeface="Comic Sans MS" panose="030F0702030302020204" pitchFamily="66" charset="0"/>
              </a:rPr>
              <a:t>there each </a:t>
            </a:r>
            <a:r>
              <a:rPr lang="en-GB" sz="2400" dirty="0">
                <a:latin typeface="Comic Sans MS" panose="030F0702030302020204" pitchFamily="66" charset="0"/>
              </a:rPr>
              <a:t>year? Does </a:t>
            </a:r>
            <a:r>
              <a:rPr lang="en-GB" sz="2400" dirty="0" smtClean="0">
                <a:latin typeface="Comic Sans MS" panose="030F0702030302020204" pitchFamily="66" charset="0"/>
              </a:rPr>
              <a:t>Greece look </a:t>
            </a:r>
            <a:r>
              <a:rPr lang="en-GB" sz="2400" dirty="0">
                <a:latin typeface="Comic Sans MS" panose="030F0702030302020204" pitchFamily="66" charset="0"/>
              </a:rPr>
              <a:t>similar to where you live or is it very different? How is it different?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958690" y="3937296"/>
            <a:ext cx="184731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333604" y="3937296"/>
            <a:ext cx="184731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991928" y="3971931"/>
            <a:ext cx="184731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3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7455" y="2362200"/>
            <a:ext cx="4270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u="sng" dirty="0" smtClean="0">
                <a:solidFill>
                  <a:srgbClr val="000000"/>
                </a:solidFill>
              </a:rPr>
              <a:t>Outdoor Activity</a:t>
            </a:r>
            <a:endParaRPr lang="en-GB" sz="40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276600"/>
            <a:ext cx="762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Every day I am going to give you an activity that can be carried out either outdoors, (if the sun is shining) or indoors (if we’re not as lucky as the weather!). </a:t>
            </a:r>
            <a:endParaRPr lang="en-GB" sz="2400" dirty="0" smtClean="0">
              <a:solidFill>
                <a:srgbClr val="7030A0"/>
              </a:solidFill>
            </a:endParaRPr>
          </a:p>
          <a:p>
            <a:r>
              <a:rPr lang="en-GB" sz="2400" dirty="0" smtClean="0">
                <a:solidFill>
                  <a:srgbClr val="7030A0"/>
                </a:solidFill>
              </a:rPr>
              <a:t>Today </a:t>
            </a:r>
            <a:r>
              <a:rPr lang="en-GB" sz="2400" dirty="0" smtClean="0">
                <a:solidFill>
                  <a:srgbClr val="7030A0"/>
                </a:solidFill>
              </a:rPr>
              <a:t>it’s </a:t>
            </a:r>
            <a:r>
              <a:rPr lang="en-GB" sz="2400" dirty="0" smtClean="0">
                <a:solidFill>
                  <a:srgbClr val="7030A0"/>
                </a:solidFill>
              </a:rPr>
              <a:t>another </a:t>
            </a:r>
            <a:r>
              <a:rPr lang="en-GB" sz="2400" dirty="0" smtClean="0">
                <a:solidFill>
                  <a:srgbClr val="7030A0"/>
                </a:solidFill>
              </a:rPr>
              <a:t>Science investigation! Make sure you ask an adult to help you with this.</a:t>
            </a:r>
            <a:endParaRPr lang="en-GB" sz="2400" dirty="0">
              <a:solidFill>
                <a:srgbClr val="7030A0"/>
              </a:solidFill>
            </a:endParaRPr>
          </a:p>
        </p:txBody>
      </p:sp>
      <p:pic>
        <p:nvPicPr>
          <p:cNvPr id="6146" name="Picture 2" descr="EPS Illustration - Outdoor activities. Vector Clipart gg74597934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"/>
            <a:ext cx="1800192" cy="181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8241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228600" y="609600"/>
            <a:ext cx="8458200" cy="5638801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 </a:t>
            </a:r>
          </a:p>
          <a:p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838200"/>
            <a:ext cx="79248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400" b="1" u="sng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36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5634" t="10059" r="16339" b="5326"/>
          <a:stretch/>
        </p:blipFill>
        <p:spPr bwMode="auto">
          <a:xfrm>
            <a:off x="609600" y="990600"/>
            <a:ext cx="7772399" cy="502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34233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162053" y="993775"/>
            <a:ext cx="69373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8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I’m looking forward to seeing lots of you at our Bingo Zoom session at 9.15 this morning. Make sure you have your grid and a pencil ready.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913208" y="4753302"/>
            <a:ext cx="690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8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Who will be the winner this week?</a:t>
            </a:r>
          </a:p>
        </p:txBody>
      </p:sp>
      <p:pic>
        <p:nvPicPr>
          <p:cNvPr id="17412" name="Picture 10" descr="Using Zoom for your Clients in Therapy » The Therapists Netw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244" y="3250062"/>
            <a:ext cx="2470234" cy="143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Reception: ICT Lesson! | rainbow-montessori-school.co.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5918200"/>
            <a:ext cx="3644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8"/>
            <a:ext cx="3646488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Bingo Story Community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C1C1C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01447"/>
            <a:ext cx="1681163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6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228600" y="76200"/>
            <a:ext cx="8686800" cy="6324600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 </a:t>
            </a:r>
          </a:p>
          <a:p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6300" t="12426" r="17835" b="13609"/>
          <a:stretch/>
        </p:blipFill>
        <p:spPr bwMode="auto">
          <a:xfrm>
            <a:off x="609600" y="762000"/>
            <a:ext cx="7924799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838200" y="5562600"/>
            <a:ext cx="4343400" cy="228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862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71800"/>
            <a:ext cx="8001000" cy="2286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Please log on to Bug Club and read for at least 15 minutes</a:t>
            </a:r>
            <a:endParaRPr lang="en-GB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Make sure you answer your bug questions!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read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152" y="424751"/>
            <a:ext cx="190500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77" y="5020541"/>
            <a:ext cx="1657350" cy="150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1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 rot="10800000" flipV="1">
            <a:off x="1524000" y="3810000"/>
            <a:ext cx="7162800" cy="457200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3200" u="sng" dirty="0" smtClean="0">
                <a:latin typeface="Comic Sans MS" panose="030F0702030302020204" pitchFamily="66" charset="0"/>
              </a:rPr>
              <a:t/>
            </a:r>
            <a:br>
              <a:rPr lang="en-GB" sz="3200" u="sng" dirty="0" smtClean="0">
                <a:latin typeface="Comic Sans MS" panose="030F0702030302020204" pitchFamily="66" charset="0"/>
              </a:rPr>
            </a:br>
            <a:r>
              <a:rPr lang="en-GB" sz="3200" u="sng" dirty="0">
                <a:latin typeface="Comic Sans MS" panose="030F0702030302020204" pitchFamily="66" charset="0"/>
              </a:rPr>
              <a:t/>
            </a:r>
            <a:br>
              <a:rPr lang="en-GB" sz="3200" u="sng" dirty="0">
                <a:latin typeface="Comic Sans MS" panose="030F0702030302020204" pitchFamily="66" charset="0"/>
              </a:rPr>
            </a:br>
            <a:r>
              <a:rPr lang="en-GB" sz="3200" u="sng" dirty="0" smtClean="0">
                <a:latin typeface="Comic Sans MS" panose="030F0702030302020204" pitchFamily="66" charset="0"/>
              </a:rPr>
              <a:t/>
            </a:r>
            <a:br>
              <a:rPr lang="en-GB" sz="3200" u="sng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Enjoy, Unicorns!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/>
            </a:r>
            <a:br>
              <a:rPr lang="en-GB" sz="3200" dirty="0" smtClean="0">
                <a:latin typeface="Comic Sans MS" panose="030F0702030302020204" pitchFamily="66" charset="0"/>
              </a:rPr>
            </a:b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760246" y="457200"/>
            <a:ext cx="4786312" cy="1655762"/>
          </a:xfrm>
        </p:spPr>
        <p:txBody>
          <a:bodyPr>
            <a:normAutofit/>
          </a:bodyPr>
          <a:lstStyle/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 rot="10800000" flipV="1">
            <a:off x="2751366" y="9033544"/>
            <a:ext cx="1087726" cy="20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endParaRPr lang="en-GB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829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4651" y="2236900"/>
            <a:ext cx="7632845" cy="43163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rgbClr val="FF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723" y="0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u="sng" dirty="0" smtClean="0">
                <a:latin typeface="Comic Sans MS" panose="030F0702030302020204" pitchFamily="66" charset="0"/>
              </a:rPr>
              <a:t>Let’s start the day by being…</a:t>
            </a:r>
            <a:br>
              <a:rPr lang="en-GB" sz="3600" u="sng" dirty="0" smtClean="0">
                <a:latin typeface="Comic Sans MS" panose="030F0702030302020204" pitchFamily="66" charset="0"/>
              </a:rPr>
            </a:br>
            <a:endParaRPr lang="en-GB" sz="3600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432" y="4724400"/>
            <a:ext cx="7886700" cy="182880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b="1" dirty="0" smtClean="0">
                <a:solidFill>
                  <a:srgbClr val="000000"/>
                </a:solidFill>
                <a:latin typeface="Comic Sans MS"/>
              </a:rPr>
              <a:t> </a:t>
            </a:r>
            <a:endParaRPr lang="en-GB" sz="19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active learning clip a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046" y="734291"/>
            <a:ext cx="1838554" cy="1378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47150"/>
            <a:ext cx="8610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5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62950" cy="4351338"/>
          </a:xfrm>
        </p:spPr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Find 10 more of the following numbers:</a:t>
            </a:r>
          </a:p>
          <a:p>
            <a:r>
              <a:rPr lang="en-GB" b="1" dirty="0">
                <a:solidFill>
                  <a:srgbClr val="FFFF00"/>
                </a:solidFill>
                <a:latin typeface="Comic Sans MS" panose="030F0702030302020204" pitchFamily="66" charset="0"/>
              </a:rPr>
              <a:t>22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33</a:t>
            </a:r>
            <a:r>
              <a:rPr lang="en-GB" b="1" dirty="0">
                <a:solidFill>
                  <a:srgbClr val="FFFF00"/>
                </a:solidFill>
                <a:latin typeface="Comic Sans MS" panose="030F0702030302020204" pitchFamily="66" charset="0"/>
              </a:rPr>
              <a:t>    76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86</a:t>
            </a:r>
            <a:r>
              <a:rPr lang="en-GB" b="1" dirty="0">
                <a:solidFill>
                  <a:srgbClr val="FFFF00"/>
                </a:solidFill>
                <a:latin typeface="Comic Sans MS" panose="030F0702030302020204" pitchFamily="66" charset="0"/>
              </a:rPr>
              <a:t>    45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55</a:t>
            </a:r>
            <a:r>
              <a:rPr lang="en-GB" b="1" dirty="0">
                <a:solidFill>
                  <a:srgbClr val="FFFF00"/>
                </a:solidFill>
                <a:latin typeface="Comic Sans MS" panose="030F0702030302020204" pitchFamily="66" charset="0"/>
              </a:rPr>
              <a:t>     84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94</a:t>
            </a:r>
            <a:r>
              <a:rPr lang="en-GB" b="1" dirty="0">
                <a:solidFill>
                  <a:srgbClr val="FFFF00"/>
                </a:solidFill>
                <a:latin typeface="Comic Sans MS" panose="030F0702030302020204" pitchFamily="66" charset="0"/>
              </a:rPr>
              <a:t>     </a:t>
            </a:r>
            <a:r>
              <a:rPr lang="en-GB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88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98</a:t>
            </a:r>
            <a:r>
              <a:rPr lang="en-GB" b="1" dirty="0">
                <a:solidFill>
                  <a:srgbClr val="FFFF00"/>
                </a:solidFill>
                <a:latin typeface="Comic Sans MS" panose="030F0702030302020204" pitchFamily="66" charset="0"/>
              </a:rPr>
              <a:t>    32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42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Find 10 less of the following numbers:</a:t>
            </a:r>
          </a:p>
          <a:p>
            <a:r>
              <a:rPr lang="en-GB" b="1" dirty="0">
                <a:solidFill>
                  <a:srgbClr val="FFFF00"/>
                </a:solidFill>
                <a:latin typeface="Comic Sans MS" panose="030F0702030302020204" pitchFamily="66" charset="0"/>
              </a:rPr>
              <a:t>73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63</a:t>
            </a:r>
            <a:r>
              <a:rPr lang="en-GB" b="1" dirty="0">
                <a:solidFill>
                  <a:srgbClr val="FFFF00"/>
                </a:solidFill>
                <a:latin typeface="Comic Sans MS" panose="030F0702030302020204" pitchFamily="66" charset="0"/>
              </a:rPr>
              <a:t>    55 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45</a:t>
            </a:r>
            <a:r>
              <a:rPr lang="en-GB" b="1" dirty="0">
                <a:solidFill>
                  <a:srgbClr val="FFFF00"/>
                </a:solidFill>
                <a:latin typeface="Comic Sans MS" panose="030F0702030302020204" pitchFamily="66" charset="0"/>
              </a:rPr>
              <a:t>     90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80</a:t>
            </a:r>
            <a:r>
              <a:rPr lang="en-GB" b="1" dirty="0">
                <a:solidFill>
                  <a:srgbClr val="FFFF00"/>
                </a:solidFill>
                <a:latin typeface="Comic Sans MS" panose="030F0702030302020204" pitchFamily="66" charset="0"/>
              </a:rPr>
              <a:t>     71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61</a:t>
            </a:r>
            <a:r>
              <a:rPr lang="en-GB" b="1" dirty="0">
                <a:solidFill>
                  <a:srgbClr val="FFFF00"/>
                </a:solidFill>
                <a:latin typeface="Comic Sans MS" panose="030F0702030302020204" pitchFamily="66" charset="0"/>
              </a:rPr>
              <a:t>   83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73</a:t>
            </a:r>
            <a:r>
              <a:rPr lang="en-GB" b="1" dirty="0">
                <a:solidFill>
                  <a:srgbClr val="FFFF00"/>
                </a:solidFill>
                <a:latin typeface="Comic Sans MS" panose="030F0702030302020204" pitchFamily="66" charset="0"/>
              </a:rPr>
              <a:t>     77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67 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6975" y="990600"/>
            <a:ext cx="2510425" cy="7000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Challenge 1: 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43544"/>
            <a:ext cx="5184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Maths Answers from </a:t>
            </a:r>
            <a:r>
              <a:rPr lang="en-GB" sz="2800" u="sng" dirty="0" smtClean="0">
                <a:latin typeface="Comic Sans MS" panose="030F0702030302020204" pitchFamily="66" charset="0"/>
              </a:rPr>
              <a:t>Monday:</a:t>
            </a:r>
            <a:endParaRPr lang="en-GB" sz="2800" dirty="0"/>
          </a:p>
        </p:txBody>
      </p:sp>
      <p:pic>
        <p:nvPicPr>
          <p:cNvPr id="6" name="Picture 5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274618" cy="1046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6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243544"/>
            <a:ext cx="5184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Maths Answers from Tuesday</a:t>
            </a:r>
            <a:endParaRPr lang="en-GB" sz="2800" dirty="0"/>
          </a:p>
        </p:txBody>
      </p:sp>
      <p:pic>
        <p:nvPicPr>
          <p:cNvPr id="6" name="Picture 5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274618" cy="10463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24200" y="860686"/>
            <a:ext cx="2571750" cy="828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Challenge </a:t>
            </a:r>
            <a:r>
              <a:rPr lang="en-GB" sz="28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2: 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8" name="Content Placeholder 2"/>
          <p:cNvSpPr txBox="1">
            <a:spLocks noGrp="1"/>
          </p:cNvSpPr>
          <p:nvPr>
            <p:ph idx="1"/>
          </p:nvPr>
        </p:nvSpPr>
        <p:spPr>
          <a:xfrm>
            <a:off x="381000" y="1981200"/>
            <a:ext cx="83629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latin typeface="Comic Sans MS" panose="030F0702030302020204" pitchFamily="66" charset="0"/>
              </a:rPr>
              <a:t>Find 10 or 100 more of the following numbers: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36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46 or 136     </a:t>
            </a:r>
            <a:r>
              <a:rPr lang="en-GB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66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76 or 166       </a:t>
            </a:r>
            <a:r>
              <a:rPr lang="en-GB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125 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135 or 225    </a:t>
            </a:r>
            <a:r>
              <a:rPr lang="en-GB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476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486 or 576    </a:t>
            </a:r>
            <a:r>
              <a:rPr lang="en-GB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567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577 or 667  </a:t>
            </a:r>
            <a:r>
              <a:rPr lang="en-GB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632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642 or 732</a:t>
            </a:r>
          </a:p>
          <a:p>
            <a:endParaRPr lang="en-GB" b="1" dirty="0" smtClean="0">
              <a:latin typeface="Comic Sans MS" panose="030F0702030302020204" pitchFamily="66" charset="0"/>
            </a:endParaRPr>
          </a:p>
          <a:p>
            <a:r>
              <a:rPr lang="en-GB" b="1" dirty="0" smtClean="0">
                <a:latin typeface="Comic Sans MS" panose="030F0702030302020204" pitchFamily="66" charset="0"/>
              </a:rPr>
              <a:t>Find 10 or 100 less of the following numbers: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456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446 or 356    </a:t>
            </a:r>
            <a:r>
              <a:rPr lang="en-GB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199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189 or 99     </a:t>
            </a:r>
            <a:r>
              <a:rPr lang="en-GB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153 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143 or 53   </a:t>
            </a:r>
            <a:r>
              <a:rPr lang="en-GB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154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144 or 54   </a:t>
            </a:r>
            <a:r>
              <a:rPr lang="en-GB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246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236 or 46    </a:t>
            </a:r>
            <a:r>
              <a:rPr lang="en-GB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192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182 or 92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5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274618" cy="10463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ounded Rectangle 8"/>
          <p:cNvSpPr/>
          <p:nvPr/>
        </p:nvSpPr>
        <p:spPr>
          <a:xfrm>
            <a:off x="2523258" y="533400"/>
            <a:ext cx="3733801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Challenge </a:t>
            </a:r>
            <a:r>
              <a:rPr lang="en-GB" sz="28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3: Answers: 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44" y="1676400"/>
            <a:ext cx="6217977" cy="44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19400" y="3733800"/>
            <a:ext cx="91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315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413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8640" y="4195465"/>
            <a:ext cx="82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684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4077" y="4682275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882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704638" y="5167917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981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58243" y="515163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991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9197" y="3733800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335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26567" y="4170506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694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26567" y="4644697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902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7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274618" cy="104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27938" r="22021" b="12016"/>
          <a:stretch/>
        </p:blipFill>
        <p:spPr bwMode="auto">
          <a:xfrm>
            <a:off x="1219200" y="1828800"/>
            <a:ext cx="6688898" cy="439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69388" y="459380"/>
            <a:ext cx="1388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u="sng" dirty="0">
                <a:latin typeface="Comic Sans MS" panose="030F0702030302020204" pitchFamily="66" charset="0"/>
              </a:rPr>
              <a:t>Maths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08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274618" cy="10463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869388" y="459380"/>
            <a:ext cx="1388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u="sng" dirty="0">
                <a:latin typeface="Comic Sans MS" panose="030F0702030302020204" pitchFamily="66" charset="0"/>
              </a:rPr>
              <a:t>Maths</a:t>
            </a:r>
            <a:endParaRPr lang="en-GB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27938" r="22021" b="12016"/>
          <a:stretch/>
        </p:blipFill>
        <p:spPr bwMode="auto">
          <a:xfrm>
            <a:off x="1219200" y="1828800"/>
            <a:ext cx="6688898" cy="439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910" y="2590800"/>
            <a:ext cx="17524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200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600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0475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274618" cy="10463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869388" y="4593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724400" y="1981200"/>
            <a:ext cx="17524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" y="1600200"/>
            <a:ext cx="8991600" cy="361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094852" y="282155"/>
            <a:ext cx="3733801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Challenge 1</a:t>
            </a:r>
            <a:r>
              <a:rPr lang="en-GB" sz="28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 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2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s drawings on blue design template">
  <a:themeElements>
    <a:clrScheme name="Childrens drawings on blue design templat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Childrens drawings on blue design templat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hildrens drawings on blue design templat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lementary_classroom_rules_presentation">
  <a:themeElements>
    <a:clrScheme name="Class Rules for Third Grad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lass Rules for Third Grad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ass Rules for Third Grad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lementary_classroom_rules_presentation">
  <a:themeElements>
    <a:clrScheme name="Class Rules for Third Grad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lass Rules for Third Grad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ass Rules for Third Grad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10021</TotalTime>
  <Words>658</Words>
  <Application>Microsoft Office PowerPoint</Application>
  <PresentationFormat>On-screen Show (4:3)</PresentationFormat>
  <Paragraphs>160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Childrens drawings on blue design template</vt:lpstr>
      <vt:lpstr>1_Office Theme</vt:lpstr>
      <vt:lpstr>5_Office Theme</vt:lpstr>
      <vt:lpstr>Elementary_classroom_rules_presentation</vt:lpstr>
      <vt:lpstr>2_Elementary_classroom_rules_presentation</vt:lpstr>
      <vt:lpstr>4_Office Theme</vt:lpstr>
      <vt:lpstr>6_Office Theme</vt:lpstr>
      <vt:lpstr>3_Office Theme</vt:lpstr>
      <vt:lpstr>Good morning Unicorns!</vt:lpstr>
      <vt:lpstr>PowerPoint Presentation</vt:lpstr>
      <vt:lpstr>Let’s start the day by being… </vt:lpstr>
      <vt:lpstr>Challenge 1: </vt:lpstr>
      <vt:lpstr>Challenge 2: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country did your class reach?</vt:lpstr>
      <vt:lpstr>    </vt:lpstr>
      <vt:lpstr>PowerPoint Presentation</vt:lpstr>
      <vt:lpstr>PowerPoint Presentation</vt:lpstr>
      <vt:lpstr>PowerPoint Presentation</vt:lpstr>
      <vt:lpstr>PowerPoint Presentation</vt:lpstr>
      <vt:lpstr>        Reading online </vt:lpstr>
      <vt:lpstr>                  Enjoy, Unicorns!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Unicorns!</dc:title>
  <dc:creator>user</dc:creator>
  <cp:lastModifiedBy>user</cp:lastModifiedBy>
  <cp:revision>212</cp:revision>
  <cp:lastPrinted>2020-06-17T10:44:05Z</cp:lastPrinted>
  <dcterms:created xsi:type="dcterms:W3CDTF">2020-03-17T20:05:19Z</dcterms:created>
  <dcterms:modified xsi:type="dcterms:W3CDTF">2020-07-04T16:19:14Z</dcterms:modified>
</cp:coreProperties>
</file>