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79" r:id="rId4"/>
    <p:sldId id="280" r:id="rId5"/>
    <p:sldId id="281" r:id="rId6"/>
    <p:sldId id="282"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F3D4A7-0F31-46EF-A438-5F59E60FBE3F}"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00A18C-0554-4851-9C7D-5CEE8EBC93A8}" type="slidenum">
              <a:rPr lang="en-GB" smtClean="0"/>
              <a:t>‹#›</a:t>
            </a:fld>
            <a:endParaRPr lang="en-GB"/>
          </a:p>
        </p:txBody>
      </p:sp>
    </p:spTree>
    <p:extLst>
      <p:ext uri="{BB962C8B-B14F-4D97-AF65-F5344CB8AC3E}">
        <p14:creationId xmlns:p14="http://schemas.microsoft.com/office/powerpoint/2010/main" val="418980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3D4A7-0F31-46EF-A438-5F59E60FBE3F}"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00A18C-0554-4851-9C7D-5CEE8EBC93A8}" type="slidenum">
              <a:rPr lang="en-GB" smtClean="0"/>
              <a:t>‹#›</a:t>
            </a:fld>
            <a:endParaRPr lang="en-GB"/>
          </a:p>
        </p:txBody>
      </p:sp>
    </p:spTree>
    <p:extLst>
      <p:ext uri="{BB962C8B-B14F-4D97-AF65-F5344CB8AC3E}">
        <p14:creationId xmlns:p14="http://schemas.microsoft.com/office/powerpoint/2010/main" val="139839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3D4A7-0F31-46EF-A438-5F59E60FBE3F}"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00A18C-0554-4851-9C7D-5CEE8EBC93A8}" type="slidenum">
              <a:rPr lang="en-GB" smtClean="0"/>
              <a:t>‹#›</a:t>
            </a:fld>
            <a:endParaRPr lang="en-GB"/>
          </a:p>
        </p:txBody>
      </p:sp>
    </p:spTree>
    <p:extLst>
      <p:ext uri="{BB962C8B-B14F-4D97-AF65-F5344CB8AC3E}">
        <p14:creationId xmlns:p14="http://schemas.microsoft.com/office/powerpoint/2010/main" val="225098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591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3D4A7-0F31-46EF-A438-5F59E60FBE3F}"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00A18C-0554-4851-9C7D-5CEE8EBC93A8}" type="slidenum">
              <a:rPr lang="en-GB" smtClean="0"/>
              <a:t>‹#›</a:t>
            </a:fld>
            <a:endParaRPr lang="en-GB"/>
          </a:p>
        </p:txBody>
      </p:sp>
    </p:spTree>
    <p:extLst>
      <p:ext uri="{BB962C8B-B14F-4D97-AF65-F5344CB8AC3E}">
        <p14:creationId xmlns:p14="http://schemas.microsoft.com/office/powerpoint/2010/main" val="3174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Rounded Rectangle 4">
            <a:extLst>
              <a:ext uri="{FF2B5EF4-FFF2-40B4-BE49-F238E27FC236}"/>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451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3D4A7-0F31-46EF-A438-5F59E60FBE3F}"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00A18C-0554-4851-9C7D-5CEE8EBC93A8}" type="slidenum">
              <a:rPr lang="en-GB" smtClean="0"/>
              <a:t>‹#›</a:t>
            </a:fld>
            <a:endParaRPr lang="en-GB"/>
          </a:p>
        </p:txBody>
      </p:sp>
    </p:spTree>
    <p:extLst>
      <p:ext uri="{BB962C8B-B14F-4D97-AF65-F5344CB8AC3E}">
        <p14:creationId xmlns:p14="http://schemas.microsoft.com/office/powerpoint/2010/main" val="282781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931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F3D4A7-0F31-46EF-A438-5F59E60FBE3F}"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00A18C-0554-4851-9C7D-5CEE8EBC93A8}" type="slidenum">
              <a:rPr lang="en-GB" smtClean="0"/>
              <a:t>‹#›</a:t>
            </a:fld>
            <a:endParaRPr lang="en-GB"/>
          </a:p>
        </p:txBody>
      </p:sp>
    </p:spTree>
    <p:extLst>
      <p:ext uri="{BB962C8B-B14F-4D97-AF65-F5344CB8AC3E}">
        <p14:creationId xmlns:p14="http://schemas.microsoft.com/office/powerpoint/2010/main" val="270042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F3D4A7-0F31-46EF-A438-5F59E60FBE3F}" type="datetimeFigureOut">
              <a:rPr lang="en-GB" smtClean="0"/>
              <a:t>03/07/2020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00A18C-0554-4851-9C7D-5CEE8EBC93A8}" type="slidenum">
              <a:rPr lang="en-GB" smtClean="0"/>
              <a:t>‹#›</a:t>
            </a:fld>
            <a:endParaRPr lang="en-GB"/>
          </a:p>
        </p:txBody>
      </p:sp>
    </p:spTree>
    <p:extLst>
      <p:ext uri="{BB962C8B-B14F-4D97-AF65-F5344CB8AC3E}">
        <p14:creationId xmlns:p14="http://schemas.microsoft.com/office/powerpoint/2010/main" val="293560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F3D4A7-0F31-46EF-A438-5F59E60FBE3F}" type="datetimeFigureOut">
              <a:rPr lang="en-GB" smtClean="0"/>
              <a:t>03/07/2020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00A18C-0554-4851-9C7D-5CEE8EBC93A8}" type="slidenum">
              <a:rPr lang="en-GB" smtClean="0"/>
              <a:t>‹#›</a:t>
            </a:fld>
            <a:endParaRPr lang="en-GB"/>
          </a:p>
        </p:txBody>
      </p:sp>
    </p:spTree>
    <p:extLst>
      <p:ext uri="{BB962C8B-B14F-4D97-AF65-F5344CB8AC3E}">
        <p14:creationId xmlns:p14="http://schemas.microsoft.com/office/powerpoint/2010/main" val="90490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3D4A7-0F31-46EF-A438-5F59E60FBE3F}" type="datetimeFigureOut">
              <a:rPr lang="en-GB" smtClean="0"/>
              <a:t>03/07/2020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00A18C-0554-4851-9C7D-5CEE8EBC93A8}" type="slidenum">
              <a:rPr lang="en-GB" smtClean="0"/>
              <a:t>‹#›</a:t>
            </a:fld>
            <a:endParaRPr lang="en-GB"/>
          </a:p>
        </p:txBody>
      </p:sp>
    </p:spTree>
    <p:extLst>
      <p:ext uri="{BB962C8B-B14F-4D97-AF65-F5344CB8AC3E}">
        <p14:creationId xmlns:p14="http://schemas.microsoft.com/office/powerpoint/2010/main" val="372876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3D4A7-0F31-46EF-A438-5F59E60FBE3F}"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00A18C-0554-4851-9C7D-5CEE8EBC93A8}" type="slidenum">
              <a:rPr lang="en-GB" smtClean="0"/>
              <a:t>‹#›</a:t>
            </a:fld>
            <a:endParaRPr lang="en-GB"/>
          </a:p>
        </p:txBody>
      </p:sp>
    </p:spTree>
    <p:extLst>
      <p:ext uri="{BB962C8B-B14F-4D97-AF65-F5344CB8AC3E}">
        <p14:creationId xmlns:p14="http://schemas.microsoft.com/office/powerpoint/2010/main" val="271523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3D4A7-0F31-46EF-A438-5F59E60FBE3F}"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00A18C-0554-4851-9C7D-5CEE8EBC93A8}" type="slidenum">
              <a:rPr lang="en-GB" smtClean="0"/>
              <a:t>‹#›</a:t>
            </a:fld>
            <a:endParaRPr lang="en-GB"/>
          </a:p>
        </p:txBody>
      </p:sp>
    </p:spTree>
    <p:extLst>
      <p:ext uri="{BB962C8B-B14F-4D97-AF65-F5344CB8AC3E}">
        <p14:creationId xmlns:p14="http://schemas.microsoft.com/office/powerpoint/2010/main" val="278381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3D4A7-0F31-46EF-A438-5F59E60FBE3F}" type="datetimeFigureOut">
              <a:rPr lang="en-GB" smtClean="0"/>
              <a:t>03/07/2020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0A18C-0554-4851-9C7D-5CEE8EBC93A8}" type="slidenum">
              <a:rPr lang="en-GB" smtClean="0"/>
              <a:t>‹#›</a:t>
            </a:fld>
            <a:endParaRPr lang="en-GB"/>
          </a:p>
        </p:txBody>
      </p:sp>
    </p:spTree>
    <p:extLst>
      <p:ext uri="{BB962C8B-B14F-4D97-AF65-F5344CB8AC3E}">
        <p14:creationId xmlns:p14="http://schemas.microsoft.com/office/powerpoint/2010/main" val="2188788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latin typeface="Arial" panose="020B0604020202020204" pitchFamily="34" charset="0"/>
                <a:cs typeface="Arial" panose="020B0604020202020204" pitchFamily="34" charset="0"/>
              </a:rPr>
              <a:t>English – Day 4</a:t>
            </a:r>
            <a:endParaRPr lang="en-GB"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Read through the extract on </a:t>
            </a:r>
            <a:r>
              <a:rPr lang="en-GB" dirty="0" smtClean="0">
                <a:latin typeface="Arial" panose="020B0604020202020204" pitchFamily="34" charset="0"/>
                <a:cs typeface="Arial" panose="020B0604020202020204" pitchFamily="34" charset="0"/>
              </a:rPr>
              <a:t>the next 3 </a:t>
            </a:r>
            <a:r>
              <a:rPr lang="en-GB" dirty="0">
                <a:latin typeface="Arial" panose="020B0604020202020204" pitchFamily="34" charset="0"/>
                <a:cs typeface="Arial" panose="020B0604020202020204" pitchFamily="34" charset="0"/>
              </a:rPr>
              <a:t>slides which will help you to answer the questions in today’s lesson.</a:t>
            </a:r>
          </a:p>
          <a:p>
            <a:endParaRPr lang="en-GB" dirty="0"/>
          </a:p>
        </p:txBody>
      </p:sp>
    </p:spTree>
    <p:extLst>
      <p:ext uri="{BB962C8B-B14F-4D97-AF65-F5344CB8AC3E}">
        <p14:creationId xmlns:p14="http://schemas.microsoft.com/office/powerpoint/2010/main" val="1475006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Desert</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a:t>
            </a:r>
            <a:r>
              <a:rPr lang="en-GB" sz="600" dirty="0" err="1">
                <a:latin typeface="Tuffy" panose="020B0603060100000000" pitchFamily="34" charset="0"/>
                <a:ea typeface="Tuffy" panose="020B0603060100000000" pitchFamily="34" charset="0"/>
              </a:rPr>
              <a:t>Jungle_Boy</a:t>
            </a:r>
            <a:r>
              <a:rPr lang="en-GB" sz="600" dirty="0">
                <a:latin typeface="Tuffy" panose="020B0603060100000000" pitchFamily="34" charset="0"/>
                <a:ea typeface="Tuffy" panose="020B0603060100000000" pitchFamily="34" charset="0"/>
              </a:rPr>
              <a:t> (@flickr.com) - granted under creative commons licence</a:t>
            </a:r>
          </a:p>
        </p:txBody>
      </p:sp>
      <p:pic>
        <p:nvPicPr>
          <p:cNvPr id="717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0313" y="1473200"/>
            <a:ext cx="6683375"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99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Mountains</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blmiers2 (@flickr.com) - granted under creative commons licence</a:t>
            </a:r>
          </a:p>
        </p:txBody>
      </p:sp>
      <p:pic>
        <p:nvPicPr>
          <p:cNvPr id="81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71613"/>
            <a:ext cx="6705600"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18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African Plains</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blmiers2 (@flickr.com) - granted under creative commons licence</a:t>
            </a: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470025"/>
            <a:ext cx="7146925"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50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Arctic</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Rita </a:t>
            </a:r>
            <a:r>
              <a:rPr lang="en-GB" sz="600" dirty="0" err="1">
                <a:latin typeface="Tuffy" panose="020B0603060100000000" pitchFamily="34" charset="0"/>
                <a:ea typeface="Tuffy" panose="020B0603060100000000" pitchFamily="34" charset="0"/>
              </a:rPr>
              <a:t>Willaert</a:t>
            </a:r>
            <a:r>
              <a:rPr lang="en-GB" sz="600" dirty="0">
                <a:latin typeface="Tuffy" panose="020B0603060100000000" pitchFamily="34" charset="0"/>
                <a:ea typeface="Tuffy" panose="020B0603060100000000" pitchFamily="34" charset="0"/>
              </a:rPr>
              <a:t> (@flickr.com) - granted under creative commons licence</a:t>
            </a:r>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1468438"/>
            <a:ext cx="6883400"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24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Corals</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a:t>
            </a:r>
            <a:r>
              <a:rPr lang="en-GB" sz="600" dirty="0" err="1">
                <a:latin typeface="Tuffy" panose="020B0603060100000000" pitchFamily="34" charset="0"/>
                <a:ea typeface="Tuffy" panose="020B0603060100000000" pitchFamily="34" charset="0"/>
              </a:rPr>
              <a:t>ccharmon</a:t>
            </a:r>
            <a:r>
              <a:rPr lang="en-GB" sz="600" dirty="0">
                <a:latin typeface="Tuffy" panose="020B0603060100000000" pitchFamily="34" charset="0"/>
                <a:ea typeface="Tuffy" panose="020B0603060100000000" pitchFamily="34" charset="0"/>
              </a:rPr>
              <a:t> (@flickr.com) - granted under creative commons licence</a:t>
            </a:r>
          </a:p>
        </p:txBody>
      </p:sp>
      <p:pic>
        <p:nvPicPr>
          <p:cNvPr id="1126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463675"/>
            <a:ext cx="596265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246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Woodland</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a:t>
            </a:r>
            <a:r>
              <a:rPr lang="en-GB" sz="600" dirty="0" err="1">
                <a:latin typeface="Tuffy" panose="020B0603060100000000" pitchFamily="34" charset="0"/>
                <a:ea typeface="Tuffy" panose="020B0603060100000000" pitchFamily="34" charset="0"/>
              </a:rPr>
              <a:t>erwlas</a:t>
            </a:r>
            <a:r>
              <a:rPr lang="en-GB" sz="600" dirty="0">
                <a:latin typeface="Tuffy" panose="020B0603060100000000" pitchFamily="34" charset="0"/>
                <a:ea typeface="Tuffy" panose="020B0603060100000000" pitchFamily="34" charset="0"/>
              </a:rPr>
              <a:t> (@flickr.com) - granted under creative commons licence</a:t>
            </a:r>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1473200"/>
            <a:ext cx="66929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905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Toucan</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a:t>
            </a:r>
            <a:r>
              <a:rPr lang="en-GB" sz="600" dirty="0" err="1">
                <a:latin typeface="Tuffy" panose="020B0603060100000000" pitchFamily="34" charset="0"/>
                <a:ea typeface="Tuffy" panose="020B0603060100000000" pitchFamily="34" charset="0"/>
              </a:rPr>
              <a:t>ecollc</a:t>
            </a:r>
            <a:r>
              <a:rPr lang="en-GB" sz="600" dirty="0">
                <a:latin typeface="Tuffy" panose="020B0603060100000000" pitchFamily="34" charset="0"/>
                <a:ea typeface="Tuffy" panose="020B0603060100000000" pitchFamily="34" charset="0"/>
              </a:rPr>
              <a:t> (@flickr.com) - granted under creative commons licence</a:t>
            </a:r>
          </a:p>
        </p:txBody>
      </p:sp>
      <p:pic>
        <p:nvPicPr>
          <p:cNvPr id="133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463675"/>
            <a:ext cx="66960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15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Elephants</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a:t>
            </a:r>
            <a:r>
              <a:rPr lang="en-GB" sz="600" dirty="0" err="1">
                <a:latin typeface="Tuffy" panose="020B0603060100000000" pitchFamily="34" charset="0"/>
                <a:ea typeface="Tuffy" panose="020B0603060100000000" pitchFamily="34" charset="0"/>
              </a:rPr>
              <a:t>ecollc</a:t>
            </a:r>
            <a:r>
              <a:rPr lang="en-GB" sz="600" dirty="0">
                <a:latin typeface="Tuffy" panose="020B0603060100000000" pitchFamily="34" charset="0"/>
                <a:ea typeface="Tuffy" panose="020B0603060100000000" pitchFamily="34" charset="0"/>
              </a:rPr>
              <a:t> (@flickr.com) - granted under creative commons licence</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462088"/>
            <a:ext cx="66960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03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Camel</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Liam (@flickr.com) - granted under creative commons licence</a:t>
            </a:r>
          </a:p>
        </p:txBody>
      </p:sp>
      <p:pic>
        <p:nvPicPr>
          <p:cNvPr id="153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75" y="1462088"/>
            <a:ext cx="669925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709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Polar Bear</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a:t>
            </a:r>
            <a:r>
              <a:rPr lang="en-GB" sz="600" dirty="0" err="1">
                <a:latin typeface="Tuffy" panose="020B0603060100000000" pitchFamily="34" charset="0"/>
                <a:ea typeface="Tuffy" panose="020B0603060100000000" pitchFamily="34" charset="0"/>
              </a:rPr>
              <a:t>frubyblossom</a:t>
            </a:r>
            <a:r>
              <a:rPr lang="en-GB" sz="600" dirty="0">
                <a:latin typeface="Tuffy" panose="020B0603060100000000" pitchFamily="34" charset="0"/>
                <a:ea typeface="Tuffy" panose="020B0603060100000000" pitchFamily="34" charset="0"/>
              </a:rPr>
              <a:t> (@flickr.com) - granted under creative commons licence</a:t>
            </a:r>
          </a:p>
        </p:txBody>
      </p:sp>
      <p:pic>
        <p:nvPicPr>
          <p:cNvPr id="1638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1447800"/>
            <a:ext cx="67183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26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latin typeface="Arial" panose="020B0604020202020204" pitchFamily="34" charset="0"/>
                <a:cs typeface="Arial" panose="020B0604020202020204" pitchFamily="34" charset="0"/>
              </a:rPr>
              <a:t>Extract 4</a:t>
            </a:r>
            <a:endParaRPr lang="en-GB"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853136"/>
          </a:xfrm>
        </p:spPr>
        <p:txBody>
          <a:bodyPr>
            <a:noAutofit/>
          </a:bodyPr>
          <a:lstStyle/>
          <a:p>
            <a:pPr marL="0" indent="0">
              <a:buNone/>
            </a:pPr>
            <a:r>
              <a:rPr lang="en-GB" sz="2000" b="1" i="1" dirty="0">
                <a:latin typeface="Arial" panose="020B0604020202020204" pitchFamily="34" charset="0"/>
                <a:cs typeface="Arial" panose="020B0604020202020204" pitchFamily="34" charset="0"/>
              </a:rPr>
              <a:t>In this extract, </a:t>
            </a:r>
            <a:r>
              <a:rPr lang="en-GB" sz="2000" b="1" i="1" dirty="0" smtClean="0">
                <a:latin typeface="Arial" panose="020B0604020202020204" pitchFamily="34" charset="0"/>
                <a:cs typeface="Arial" panose="020B0604020202020204" pitchFamily="34" charset="0"/>
              </a:rPr>
              <a:t>which is much further on in the book, Edmund </a:t>
            </a:r>
            <a:r>
              <a:rPr lang="en-GB" sz="2000" b="1" i="1" dirty="0">
                <a:latin typeface="Arial" panose="020B0604020202020204" pitchFamily="34" charset="0"/>
                <a:cs typeface="Arial" panose="020B0604020202020204" pitchFamily="34" charset="0"/>
              </a:rPr>
              <a:t>has been captured by a witch and a dwarf and is being made to walk through a forest. </a:t>
            </a:r>
            <a:r>
              <a:rPr lang="en-GB" sz="2000" b="1" i="1" dirty="0" smtClean="0">
                <a:latin typeface="Arial" panose="020B0604020202020204" pitchFamily="34" charset="0"/>
                <a:cs typeface="Arial" panose="020B0604020202020204" pitchFamily="34" charset="0"/>
              </a:rPr>
              <a:t>As </a:t>
            </a:r>
            <a:r>
              <a:rPr lang="en-GB" sz="2000" b="1" i="1" dirty="0">
                <a:latin typeface="Arial" panose="020B0604020202020204" pitchFamily="34" charset="0"/>
                <a:cs typeface="Arial" panose="020B0604020202020204" pitchFamily="34" charset="0"/>
              </a:rPr>
              <a:t>they walk, the snow covering all of Narnia begins to melt because Aslan, representing the force of good, is returning. </a:t>
            </a:r>
            <a:endParaRPr lang="en-GB" sz="2000" b="1" i="1" dirty="0" smtClean="0">
              <a:latin typeface="Arial" panose="020B0604020202020204" pitchFamily="34" charset="0"/>
              <a:cs typeface="Arial" panose="020B0604020202020204" pitchFamily="34" charset="0"/>
            </a:endParaRPr>
          </a:p>
          <a:p>
            <a:pPr marL="0" indent="0">
              <a:buNone/>
            </a:pPr>
            <a:endParaRPr lang="en-GB" sz="2000" i="1" dirty="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Every </a:t>
            </a:r>
            <a:r>
              <a:rPr lang="en-GB" sz="2000" dirty="0">
                <a:latin typeface="Arial" panose="020B0604020202020204" pitchFamily="34" charset="0"/>
                <a:cs typeface="Arial" panose="020B0604020202020204" pitchFamily="34" charset="0"/>
              </a:rPr>
              <a:t>moment the patches of green grew bigger and the patches of snow grew smaller. </a:t>
            </a:r>
            <a:r>
              <a:rPr lang="en-GB" sz="2000" dirty="0" smtClean="0">
                <a:latin typeface="Arial" panose="020B0604020202020204" pitchFamily="34" charset="0"/>
                <a:cs typeface="Arial" panose="020B0604020202020204" pitchFamily="34" charset="0"/>
              </a:rPr>
              <a:t>Every </a:t>
            </a:r>
            <a:r>
              <a:rPr lang="en-GB" sz="2000" dirty="0">
                <a:latin typeface="Arial" panose="020B0604020202020204" pitchFamily="34" charset="0"/>
                <a:cs typeface="Arial" panose="020B0604020202020204" pitchFamily="34" charset="0"/>
              </a:rPr>
              <a:t>moment more and more of the trees shook off their robes of snow. </a:t>
            </a:r>
            <a:r>
              <a:rPr lang="en-GB" sz="2000" dirty="0" smtClean="0">
                <a:latin typeface="Arial" panose="020B0604020202020204" pitchFamily="34" charset="0"/>
                <a:cs typeface="Arial" panose="020B0604020202020204" pitchFamily="34" charset="0"/>
              </a:rPr>
              <a:t> Soon</a:t>
            </a:r>
            <a:r>
              <a:rPr lang="en-GB" sz="2000" dirty="0">
                <a:latin typeface="Arial" panose="020B0604020202020204" pitchFamily="34" charset="0"/>
                <a:cs typeface="Arial" panose="020B0604020202020204" pitchFamily="34" charset="0"/>
              </a:rPr>
              <a:t>, wherever you looked, instead of white shapes you saw the dark green of firs or the black prickly branches of bare oaks and beeches and elms. </a:t>
            </a:r>
            <a:r>
              <a:rPr lang="en-GB" sz="2000" dirty="0" smtClean="0">
                <a:latin typeface="Arial" panose="020B0604020202020204" pitchFamily="34" charset="0"/>
                <a:cs typeface="Arial" panose="020B0604020202020204" pitchFamily="34" charset="0"/>
              </a:rPr>
              <a:t>Then </a:t>
            </a:r>
            <a:r>
              <a:rPr lang="en-GB" sz="2000" dirty="0">
                <a:latin typeface="Arial" panose="020B0604020202020204" pitchFamily="34" charset="0"/>
                <a:cs typeface="Arial" panose="020B0604020202020204" pitchFamily="34" charset="0"/>
              </a:rPr>
              <a:t>the mist turned from white to gold and presently cleared away </a:t>
            </a:r>
            <a:r>
              <a:rPr lang="en-GB" sz="2000" dirty="0" smtClean="0">
                <a:latin typeface="Arial" panose="020B0604020202020204" pitchFamily="34" charset="0"/>
                <a:cs typeface="Arial" panose="020B0604020202020204" pitchFamily="34" charset="0"/>
              </a:rPr>
              <a:t>altogether. Shafts </a:t>
            </a:r>
            <a:r>
              <a:rPr lang="en-GB" sz="2000" dirty="0">
                <a:latin typeface="Arial" panose="020B0604020202020204" pitchFamily="34" charset="0"/>
                <a:cs typeface="Arial" panose="020B0604020202020204" pitchFamily="34" charset="0"/>
              </a:rPr>
              <a:t>of delicious sunlight struck down on to the forest floor and overhead you could see a blue sky between the tree tops. </a:t>
            </a:r>
            <a:r>
              <a:rPr lang="en-GB" sz="2000" dirty="0" smtClean="0">
                <a:latin typeface="Arial" panose="020B0604020202020204" pitchFamily="34" charset="0"/>
                <a:cs typeface="Arial" panose="020B0604020202020204" pitchFamily="34" charset="0"/>
              </a:rPr>
              <a:t> Soon </a:t>
            </a:r>
            <a:r>
              <a:rPr lang="en-GB" sz="2000" dirty="0">
                <a:latin typeface="Arial" panose="020B0604020202020204" pitchFamily="34" charset="0"/>
                <a:cs typeface="Arial" panose="020B0604020202020204" pitchFamily="34" charset="0"/>
              </a:rPr>
              <a:t>there were more wonderful things happening.</a:t>
            </a:r>
          </a:p>
          <a:p>
            <a:pPr marL="0" indent="0">
              <a:buNone/>
            </a:pPr>
            <a:r>
              <a:rPr lang="en-GB"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7528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Octopus</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Morten </a:t>
            </a:r>
            <a:r>
              <a:rPr lang="en-GB" sz="600" dirty="0" err="1">
                <a:latin typeface="Tuffy" panose="020B0603060100000000" pitchFamily="34" charset="0"/>
                <a:ea typeface="Tuffy" panose="020B0603060100000000" pitchFamily="34" charset="0"/>
              </a:rPr>
              <a:t>Brekkevold</a:t>
            </a:r>
            <a:r>
              <a:rPr lang="en-GB" sz="600" dirty="0">
                <a:latin typeface="Tuffy" panose="020B0603060100000000" pitchFamily="34" charset="0"/>
                <a:ea typeface="Tuffy" panose="020B0603060100000000" pitchFamily="34" charset="0"/>
              </a:rPr>
              <a:t> (@flickr.com) - granted under creative commons licence</a:t>
            </a:r>
          </a:p>
        </p:txBody>
      </p:sp>
      <p:pic>
        <p:nvPicPr>
          <p:cNvPr id="174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1447800"/>
            <a:ext cx="674687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68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Badger</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a:t>
            </a:r>
            <a:r>
              <a:rPr lang="en-GB" sz="600" dirty="0" err="1">
                <a:latin typeface="Tuffy" panose="020B0603060100000000" pitchFamily="34" charset="0"/>
                <a:ea typeface="Tuffy" panose="020B0603060100000000" pitchFamily="34" charset="0"/>
              </a:rPr>
              <a:t>Fryerman</a:t>
            </a:r>
            <a:r>
              <a:rPr lang="en-GB" sz="600" dirty="0">
                <a:latin typeface="Tuffy" panose="020B0603060100000000" pitchFamily="34" charset="0"/>
                <a:ea typeface="Tuffy" panose="020B0603060100000000" pitchFamily="34" charset="0"/>
              </a:rPr>
              <a:t> (@flickr.com) - granted under creative commons licence</a:t>
            </a:r>
          </a:p>
        </p:txBody>
      </p:sp>
      <p:pic>
        <p:nvPicPr>
          <p:cNvPr id="184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1452563"/>
            <a:ext cx="5969000"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73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Butterfly</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a:t>
            </a:r>
            <a:r>
              <a:rPr lang="en-GB" sz="600" dirty="0" err="1">
                <a:latin typeface="Tuffy" panose="020B0603060100000000" pitchFamily="34" charset="0"/>
                <a:ea typeface="Tuffy" panose="020B0603060100000000" pitchFamily="34" charset="0"/>
              </a:rPr>
              <a:t>whologwhy</a:t>
            </a:r>
            <a:r>
              <a:rPr lang="en-GB" sz="600" dirty="0">
                <a:latin typeface="Tuffy" panose="020B0603060100000000" pitchFamily="34" charset="0"/>
                <a:ea typeface="Tuffy" panose="020B0603060100000000" pitchFamily="34" charset="0"/>
              </a:rPr>
              <a:t> (@flickr.com) - granted under creative commons licence</a:t>
            </a:r>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6975" y="1447800"/>
            <a:ext cx="6738938"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903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Hawk</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a:t>
            </a:r>
            <a:r>
              <a:rPr lang="en-GB" sz="600" dirty="0" err="1">
                <a:latin typeface="Tuffy" panose="020B0603060100000000" pitchFamily="34" charset="0"/>
                <a:ea typeface="Tuffy" panose="020B0603060100000000" pitchFamily="34" charset="0"/>
              </a:rPr>
              <a:t>fyngyrz</a:t>
            </a:r>
            <a:r>
              <a:rPr lang="en-GB" sz="600" dirty="0">
                <a:latin typeface="Tuffy" panose="020B0603060100000000" pitchFamily="34" charset="0"/>
                <a:ea typeface="Tuffy" panose="020B0603060100000000" pitchFamily="34" charset="0"/>
              </a:rPr>
              <a:t> (@flickr.com) - granted under creative commons licence</a:t>
            </a:r>
          </a:p>
        </p:txBody>
      </p:sp>
      <p:pic>
        <p:nvPicPr>
          <p:cNvPr id="2048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9388"/>
            <a:ext cx="67056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972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Spider</a:t>
            </a:r>
          </a:p>
        </p:txBody>
      </p:sp>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a:t>
            </a:r>
            <a:r>
              <a:rPr lang="en-GB" sz="600" dirty="0" err="1">
                <a:latin typeface="Tuffy" panose="020B0603060100000000" pitchFamily="34" charset="0"/>
                <a:ea typeface="Tuffy" panose="020B0603060100000000" pitchFamily="34" charset="0"/>
              </a:rPr>
              <a:t>e_monk</a:t>
            </a:r>
            <a:r>
              <a:rPr lang="en-GB" sz="600" dirty="0">
                <a:latin typeface="Tuffy" panose="020B0603060100000000" pitchFamily="34" charset="0"/>
                <a:ea typeface="Tuffy" panose="020B0603060100000000" pitchFamily="34" charset="0"/>
              </a:rPr>
              <a:t> (@flickr.com) - granted under creative commons licence</a:t>
            </a: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7613" y="1449388"/>
            <a:ext cx="67087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22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Task</a:t>
            </a:r>
          </a:p>
        </p:txBody>
      </p:sp>
      <p:sp>
        <p:nvSpPr>
          <p:cNvPr id="22531" name="TextBox 2"/>
          <p:cNvSpPr txBox="1">
            <a:spLocks noChangeArrowheads="1"/>
          </p:cNvSpPr>
          <p:nvPr/>
        </p:nvSpPr>
        <p:spPr bwMode="auto">
          <a:xfrm>
            <a:off x="755650" y="1473200"/>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Twinkl"/>
                <a:ea typeface="Twinkl"/>
                <a:cs typeface="Twinkl"/>
              </a:defRPr>
            </a:lvl1pPr>
            <a:lvl2pPr marL="742950" indent="-285750">
              <a:lnSpc>
                <a:spcPct val="90000"/>
              </a:lnSpc>
              <a:spcBef>
                <a:spcPts val="500"/>
              </a:spcBef>
              <a:buFont typeface="Arial" pitchFamily="34" charset="0"/>
              <a:buChar char="•"/>
              <a:defRPr sz="1600">
                <a:solidFill>
                  <a:srgbClr val="1C1C1C"/>
                </a:solidFill>
                <a:latin typeface="Twinkl"/>
                <a:ea typeface="Twinkl"/>
                <a:cs typeface="Twinkl"/>
              </a:defRPr>
            </a:lvl2pPr>
            <a:lvl3pPr marL="1143000" indent="-228600">
              <a:lnSpc>
                <a:spcPct val="90000"/>
              </a:lnSpc>
              <a:spcBef>
                <a:spcPts val="500"/>
              </a:spcBef>
              <a:buFont typeface="Arial" pitchFamily="34" charset="0"/>
              <a:buChar char="•"/>
              <a:defRPr sz="1400">
                <a:solidFill>
                  <a:srgbClr val="1C1C1C"/>
                </a:solidFill>
                <a:latin typeface="Twinkl"/>
                <a:ea typeface="Twinkl"/>
                <a:cs typeface="Twinkl"/>
              </a:defRPr>
            </a:lvl3pPr>
            <a:lvl4pPr marL="1600200" indent="-228600">
              <a:lnSpc>
                <a:spcPct val="90000"/>
              </a:lnSpc>
              <a:spcBef>
                <a:spcPts val="500"/>
              </a:spcBef>
              <a:buFont typeface="Arial" pitchFamily="34" charset="0"/>
              <a:buChar char="•"/>
              <a:defRPr sz="1400">
                <a:solidFill>
                  <a:srgbClr val="1C1C1C"/>
                </a:solidFill>
                <a:latin typeface="Twinkl"/>
                <a:ea typeface="Twinkl"/>
                <a:cs typeface="Twinkl"/>
              </a:defRPr>
            </a:lvl4pPr>
            <a:lvl5pPr marL="2057400" indent="-228600">
              <a:lnSpc>
                <a:spcPct val="90000"/>
              </a:lnSpc>
              <a:spcBef>
                <a:spcPts val="500"/>
              </a:spcBef>
              <a:buFont typeface="Arial" pitchFamily="34" charset="0"/>
              <a:buChar char="•"/>
              <a:defRPr sz="1400">
                <a:solidFill>
                  <a:srgbClr val="1C1C1C"/>
                </a:solidFill>
                <a:latin typeface="Twinkl"/>
                <a:ea typeface="Twinkl"/>
                <a:cs typeface="Twinkl"/>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Twinkl"/>
                <a:cs typeface="Twinkl"/>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Twinkl"/>
                <a:cs typeface="Twinkl"/>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Twinkl"/>
                <a:cs typeface="Twinkl"/>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Twinkl"/>
                <a:cs typeface="Twinkl"/>
              </a:defRPr>
            </a:lvl9pPr>
          </a:lstStyle>
          <a:p>
            <a:pPr eaLnBrk="1" hangingPunct="1">
              <a:lnSpc>
                <a:spcPct val="100000"/>
              </a:lnSpc>
              <a:spcBef>
                <a:spcPct val="0"/>
              </a:spcBef>
              <a:buFontTx/>
              <a:buNone/>
            </a:pPr>
            <a:r>
              <a:rPr lang="en-GB" altLang="en-US">
                <a:solidFill>
                  <a:schemeClr val="tx1"/>
                </a:solidFill>
              </a:rPr>
              <a:t>Take inspiration from the images you have just looked at and use your worksheets to create your own creature! Remember that it can be as crazy as you want!</a:t>
            </a:r>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2379663"/>
            <a:ext cx="4492625"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1"/>
          <p:cNvSpPr txBox="1">
            <a:spLocks noChangeArrowheads="1"/>
          </p:cNvSpPr>
          <p:nvPr/>
        </p:nvSpPr>
        <p:spPr bwMode="auto">
          <a:xfrm>
            <a:off x="755650" y="2676525"/>
            <a:ext cx="18811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a:defRPr>
            </a:lvl1pPr>
            <a:lvl2pPr marL="742950" indent="-285750">
              <a:defRPr>
                <a:solidFill>
                  <a:schemeClr val="tx1"/>
                </a:solidFill>
                <a:latin typeface="Twinkl"/>
              </a:defRPr>
            </a:lvl2pPr>
            <a:lvl3pPr marL="1143000" indent="-228600">
              <a:defRPr>
                <a:solidFill>
                  <a:schemeClr val="tx1"/>
                </a:solidFill>
                <a:latin typeface="Twinkl"/>
              </a:defRPr>
            </a:lvl3pPr>
            <a:lvl4pPr marL="1600200" indent="-228600">
              <a:defRPr>
                <a:solidFill>
                  <a:schemeClr val="tx1"/>
                </a:solidFill>
                <a:latin typeface="Twinkl"/>
              </a:defRPr>
            </a:lvl4pPr>
            <a:lvl5pPr marL="2057400" indent="-228600">
              <a:defRPr>
                <a:solidFill>
                  <a:schemeClr val="tx1"/>
                </a:solidFill>
                <a:latin typeface="Twinkl"/>
              </a:defRPr>
            </a:lvl5pPr>
            <a:lvl6pPr marL="2514600" indent="-228600" eaLnBrk="0" fontAlgn="base" hangingPunct="0">
              <a:spcBef>
                <a:spcPct val="0"/>
              </a:spcBef>
              <a:spcAft>
                <a:spcPct val="0"/>
              </a:spcAft>
              <a:defRPr>
                <a:solidFill>
                  <a:schemeClr val="tx1"/>
                </a:solidFill>
                <a:latin typeface="Twinkl"/>
              </a:defRPr>
            </a:lvl6pPr>
            <a:lvl7pPr marL="2971800" indent="-228600" eaLnBrk="0" fontAlgn="base" hangingPunct="0">
              <a:spcBef>
                <a:spcPct val="0"/>
              </a:spcBef>
              <a:spcAft>
                <a:spcPct val="0"/>
              </a:spcAft>
              <a:defRPr>
                <a:solidFill>
                  <a:schemeClr val="tx1"/>
                </a:solidFill>
                <a:latin typeface="Twinkl"/>
              </a:defRPr>
            </a:lvl7pPr>
            <a:lvl8pPr marL="3429000" indent="-228600" eaLnBrk="0" fontAlgn="base" hangingPunct="0">
              <a:spcBef>
                <a:spcPct val="0"/>
              </a:spcBef>
              <a:spcAft>
                <a:spcPct val="0"/>
              </a:spcAft>
              <a:defRPr>
                <a:solidFill>
                  <a:schemeClr val="tx1"/>
                </a:solidFill>
                <a:latin typeface="Twinkl"/>
              </a:defRPr>
            </a:lvl8pPr>
            <a:lvl9pPr marL="3886200" indent="-228600" eaLnBrk="0" fontAlgn="base" hangingPunct="0">
              <a:spcBef>
                <a:spcPct val="0"/>
              </a:spcBef>
              <a:spcAft>
                <a:spcPct val="0"/>
              </a:spcAft>
              <a:defRPr>
                <a:solidFill>
                  <a:schemeClr val="tx1"/>
                </a:solidFill>
                <a:latin typeface="Twinkl"/>
              </a:defRPr>
            </a:lvl9pPr>
          </a:lstStyle>
          <a:p>
            <a:r>
              <a:rPr lang="en-GB" altLang="en-US"/>
              <a:t>Top Tip: </a:t>
            </a:r>
          </a:p>
          <a:p>
            <a:r>
              <a:rPr lang="en-GB" altLang="en-US" i="1"/>
              <a:t>Think about the features it has to help it survive in the habitat it lives in. </a:t>
            </a:r>
          </a:p>
        </p:txBody>
      </p:sp>
    </p:spTree>
    <p:extLst>
      <p:ext uri="{BB962C8B-B14F-4D97-AF65-F5344CB8AC3E}">
        <p14:creationId xmlns:p14="http://schemas.microsoft.com/office/powerpoint/2010/main" val="2389907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 y="332656"/>
            <a:ext cx="9190037" cy="621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37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latin typeface="Arial" panose="020B0604020202020204" pitchFamily="34" charset="0"/>
                <a:cs typeface="Arial" panose="020B0604020202020204" pitchFamily="34" charset="0"/>
              </a:rPr>
              <a:t>Extract 4 continued</a:t>
            </a:r>
            <a:endParaRPr lang="en-GB"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2"/>
            <a:ext cx="8229600" cy="4929411"/>
          </a:xfrm>
        </p:spPr>
        <p:txBody>
          <a:bodyPr>
            <a:normAutofit fontScale="62500" lnSpcReduction="20000"/>
          </a:bodyPr>
          <a:lstStyle/>
          <a:p>
            <a:pPr marL="0" indent="0">
              <a:buNone/>
            </a:pPr>
            <a:r>
              <a:rPr lang="en-GB" dirty="0">
                <a:latin typeface="Arial" panose="020B0604020202020204" pitchFamily="34" charset="0"/>
                <a:cs typeface="Arial" panose="020B0604020202020204" pitchFamily="34" charset="0"/>
              </a:rPr>
              <a:t>Coming suddenly round a corner into a glade of silver birch trees, Edmund saw the ground covered in all directions with little yellow flowers.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noise of water grew louder. </a:t>
            </a:r>
            <a:r>
              <a:rPr lang="en-GB" dirty="0" smtClean="0">
                <a:latin typeface="Arial" panose="020B0604020202020204" pitchFamily="34" charset="0"/>
                <a:cs typeface="Arial" panose="020B0604020202020204" pitchFamily="34" charset="0"/>
              </a:rPr>
              <a:t> Presently </a:t>
            </a:r>
            <a:r>
              <a:rPr lang="en-GB" dirty="0">
                <a:latin typeface="Arial" panose="020B0604020202020204" pitchFamily="34" charset="0"/>
                <a:cs typeface="Arial" panose="020B0604020202020204" pitchFamily="34" charset="0"/>
              </a:rPr>
              <a:t>they actually crossed a stream. Beyond it they found snowdrops growing. </a:t>
            </a:r>
            <a:r>
              <a:rPr lang="en-GB" dirty="0" smtClean="0">
                <a:latin typeface="Arial" panose="020B0604020202020204" pitchFamily="34" charset="0"/>
                <a:cs typeface="Arial" panose="020B0604020202020204" pitchFamily="34" charset="0"/>
              </a:rPr>
              <a:t> Only </a:t>
            </a:r>
            <a:r>
              <a:rPr lang="en-GB" dirty="0">
                <a:latin typeface="Arial" panose="020B0604020202020204" pitchFamily="34" charset="0"/>
                <a:cs typeface="Arial" panose="020B0604020202020204" pitchFamily="34" charset="0"/>
              </a:rPr>
              <a:t>five minutes later Edmund noticed a dozen crocuses growing round the foot of an old tree - gold and purple and white. </a:t>
            </a:r>
            <a:r>
              <a:rPr lang="en-GB" dirty="0" smtClean="0">
                <a:latin typeface="Arial" panose="020B0604020202020204" pitchFamily="34" charset="0"/>
                <a:cs typeface="Arial" panose="020B0604020202020204" pitchFamily="34" charset="0"/>
              </a:rPr>
              <a:t>Then </a:t>
            </a:r>
            <a:r>
              <a:rPr lang="en-GB" dirty="0">
                <a:latin typeface="Arial" panose="020B0604020202020204" pitchFamily="34" charset="0"/>
                <a:cs typeface="Arial" panose="020B0604020202020204" pitchFamily="34" charset="0"/>
              </a:rPr>
              <a:t>came a sound even more delicious than the sound of the water. </a:t>
            </a:r>
            <a:r>
              <a:rPr lang="en-GB" dirty="0" smtClean="0">
                <a:latin typeface="Arial" panose="020B0604020202020204" pitchFamily="34" charset="0"/>
                <a:cs typeface="Arial" panose="020B0604020202020204" pitchFamily="34" charset="0"/>
              </a:rPr>
              <a:t> Close </a:t>
            </a:r>
            <a:r>
              <a:rPr lang="en-GB" dirty="0">
                <a:latin typeface="Arial" panose="020B0604020202020204" pitchFamily="34" charset="0"/>
                <a:cs typeface="Arial" panose="020B0604020202020204" pitchFamily="34" charset="0"/>
              </a:rPr>
              <a:t>beside the path they were following, a bird suddenly chirped from the branch of a </a:t>
            </a:r>
            <a:r>
              <a:rPr lang="en-GB" dirty="0" smtClean="0">
                <a:latin typeface="Arial" panose="020B0604020202020204" pitchFamily="34" charset="0"/>
                <a:cs typeface="Arial" panose="020B0604020202020204" pitchFamily="34" charset="0"/>
              </a:rPr>
              <a:t>tree. It </a:t>
            </a:r>
            <a:r>
              <a:rPr lang="en-GB" dirty="0">
                <a:latin typeface="Arial" panose="020B0604020202020204" pitchFamily="34" charset="0"/>
                <a:cs typeface="Arial" panose="020B0604020202020204" pitchFamily="34" charset="0"/>
              </a:rPr>
              <a:t>was answered by the chuckle of another bird a little further off. </a:t>
            </a:r>
            <a:r>
              <a:rPr lang="en-GB" dirty="0" smtClean="0">
                <a:latin typeface="Arial" panose="020B0604020202020204" pitchFamily="34" charset="0"/>
                <a:cs typeface="Arial" panose="020B0604020202020204" pitchFamily="34" charset="0"/>
              </a:rPr>
              <a:t> </a:t>
            </a:r>
          </a:p>
          <a:p>
            <a:pPr marL="0" indent="0">
              <a:buNone/>
            </a:pPr>
            <a:r>
              <a:rPr lang="en-GB" dirty="0" smtClean="0">
                <a:latin typeface="Arial" panose="020B0604020202020204" pitchFamily="34" charset="0"/>
                <a:cs typeface="Arial" panose="020B0604020202020204" pitchFamily="34" charset="0"/>
              </a:rPr>
              <a:t>And </a:t>
            </a:r>
            <a:r>
              <a:rPr lang="en-GB" dirty="0">
                <a:latin typeface="Arial" panose="020B0604020202020204" pitchFamily="34" charset="0"/>
                <a:cs typeface="Arial" panose="020B0604020202020204" pitchFamily="34" charset="0"/>
              </a:rPr>
              <a:t>then, as if that had been a signal, there was chattering and chirruping in every direction, and then a moment of full song, and within five minutes the whole wood was ringing with birds' music, and wherever Edmund's eyes turned he saw birds alighting on branches, or sailing overhead or chasing one another or having their little quarrels or tidying up their feathers with their beaks. </a:t>
            </a:r>
            <a:r>
              <a:rPr lang="en-GB" dirty="0" smtClean="0">
                <a:latin typeface="Arial" panose="020B0604020202020204" pitchFamily="34" charset="0"/>
                <a:cs typeface="Arial" panose="020B0604020202020204" pitchFamily="34" charset="0"/>
              </a:rPr>
              <a:t>There </a:t>
            </a:r>
            <a:r>
              <a:rPr lang="en-GB" dirty="0">
                <a:latin typeface="Arial" panose="020B0604020202020204" pitchFamily="34" charset="0"/>
                <a:cs typeface="Arial" panose="020B0604020202020204" pitchFamily="34" charset="0"/>
              </a:rPr>
              <a:t>was no trace of the fog now. The sky became bluer and bluer, and now there were white clouds hurrying across it from time to time. </a:t>
            </a:r>
            <a:r>
              <a:rPr lang="en-GB" dirty="0" smtClean="0">
                <a:latin typeface="Arial" panose="020B0604020202020204" pitchFamily="34" charset="0"/>
                <a:cs typeface="Arial" panose="020B0604020202020204" pitchFamily="34" charset="0"/>
              </a:rPr>
              <a:t> In </a:t>
            </a:r>
            <a:r>
              <a:rPr lang="en-GB" dirty="0">
                <a:latin typeface="Arial" panose="020B0604020202020204" pitchFamily="34" charset="0"/>
                <a:cs typeface="Arial" panose="020B0604020202020204" pitchFamily="34" charset="0"/>
              </a:rPr>
              <a:t>the wide glades there were primroses. </a:t>
            </a:r>
          </a:p>
          <a:p>
            <a:endParaRPr lang="en-GB" dirty="0"/>
          </a:p>
        </p:txBody>
      </p:sp>
    </p:spTree>
    <p:extLst>
      <p:ext uri="{BB962C8B-B14F-4D97-AF65-F5344CB8AC3E}">
        <p14:creationId xmlns:p14="http://schemas.microsoft.com/office/powerpoint/2010/main" val="2795505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Extract 4 continued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a:latin typeface="Arial" panose="020B0604020202020204" pitchFamily="34" charset="0"/>
                <a:cs typeface="Arial" panose="020B0604020202020204" pitchFamily="34" charset="0"/>
              </a:rPr>
              <a:t>A light breeze sprang up which scattered drops of moisture from the swaying branches and carried cool, delicious scents against the faces of the travellers.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trees began to come fully alive.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larches and birches were covered with green, the laburnums with gold. </a:t>
            </a:r>
            <a:r>
              <a:rPr lang="en-GB" dirty="0" smtClean="0">
                <a:latin typeface="Arial" panose="020B0604020202020204" pitchFamily="34" charset="0"/>
                <a:cs typeface="Arial" panose="020B0604020202020204" pitchFamily="34" charset="0"/>
              </a:rPr>
              <a:t>Soon </a:t>
            </a:r>
            <a:r>
              <a:rPr lang="en-GB" dirty="0">
                <a:latin typeface="Arial" panose="020B0604020202020204" pitchFamily="34" charset="0"/>
                <a:cs typeface="Arial" panose="020B0604020202020204" pitchFamily="34" charset="0"/>
              </a:rPr>
              <a:t>the beech trees had put forth their delicate, transparent leaves. </a:t>
            </a:r>
            <a:r>
              <a:rPr lang="en-GB" dirty="0" smtClean="0">
                <a:latin typeface="Arial" panose="020B0604020202020204" pitchFamily="34" charset="0"/>
                <a:cs typeface="Arial" panose="020B0604020202020204" pitchFamily="34" charset="0"/>
              </a:rPr>
              <a:t>As </a:t>
            </a:r>
            <a:r>
              <a:rPr lang="en-GB" dirty="0">
                <a:latin typeface="Arial" panose="020B0604020202020204" pitchFamily="34" charset="0"/>
                <a:cs typeface="Arial" panose="020B0604020202020204" pitchFamily="34" charset="0"/>
              </a:rPr>
              <a:t>the travellers walked under them the light also became </a:t>
            </a:r>
            <a:r>
              <a:rPr lang="en-GB" dirty="0" smtClean="0">
                <a:latin typeface="Arial" panose="020B0604020202020204" pitchFamily="34" charset="0"/>
                <a:cs typeface="Arial" panose="020B0604020202020204" pitchFamily="34" charset="0"/>
              </a:rPr>
              <a:t>green. A </a:t>
            </a:r>
            <a:r>
              <a:rPr lang="en-GB" dirty="0">
                <a:latin typeface="Arial" panose="020B0604020202020204" pitchFamily="34" charset="0"/>
                <a:cs typeface="Arial" panose="020B0604020202020204" pitchFamily="34" charset="0"/>
              </a:rPr>
              <a:t>bee buzzed across their path. </a:t>
            </a: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This is no thaw," said the dwarf, suddenly stopping. "This is Spring.</a:t>
            </a:r>
          </a:p>
          <a:p>
            <a:endParaRPr lang="en-GB" dirty="0"/>
          </a:p>
        </p:txBody>
      </p:sp>
    </p:spTree>
    <p:extLst>
      <p:ext uri="{BB962C8B-B14F-4D97-AF65-F5344CB8AC3E}">
        <p14:creationId xmlns:p14="http://schemas.microsoft.com/office/powerpoint/2010/main" val="399435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latin typeface="Arial" panose="020B0604020202020204" pitchFamily="34" charset="0"/>
                <a:cs typeface="Arial" panose="020B0604020202020204" pitchFamily="34" charset="0"/>
              </a:rPr>
              <a:t>Questions and activities from day 4</a:t>
            </a:r>
            <a:endParaRPr lang="en-GB"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514350" indent="-514350">
              <a:buAutoNum type="arabicParenR"/>
            </a:pPr>
            <a:r>
              <a:rPr lang="en-GB" dirty="0" smtClean="0">
                <a:latin typeface="Arial" panose="020B0604020202020204" pitchFamily="34" charset="0"/>
                <a:cs typeface="Arial" panose="020B0604020202020204" pitchFamily="34" charset="0"/>
              </a:rPr>
              <a:t>From the first slide, list as many adjectives as you can. Underline ones that you think are particularly effective.</a:t>
            </a:r>
          </a:p>
          <a:p>
            <a:pPr marL="514350" indent="-514350">
              <a:buAutoNum type="arabicParenR"/>
            </a:pPr>
            <a:r>
              <a:rPr lang="en-GB" dirty="0" smtClean="0">
                <a:latin typeface="Arial" panose="020B0604020202020204" pitchFamily="34" charset="0"/>
                <a:cs typeface="Arial" panose="020B0604020202020204" pitchFamily="34" charset="0"/>
              </a:rPr>
              <a:t>On the first slide it says that the trees ‘shook off their robes of snow’. Describe some other ways that the snow could melt from things. Could the white blanket disappear? The icing sugar be eaten? </a:t>
            </a:r>
          </a:p>
          <a:p>
            <a:pPr marL="514350" indent="-514350">
              <a:buAutoNum type="arabicParenR"/>
            </a:pPr>
            <a:r>
              <a:rPr lang="en-GB" dirty="0" smtClean="0">
                <a:latin typeface="Arial" panose="020B0604020202020204" pitchFamily="34" charset="0"/>
                <a:cs typeface="Arial" panose="020B0604020202020204" pitchFamily="34" charset="0"/>
              </a:rPr>
              <a:t>Why do you think the sunlight felt so ‘delicious’ after it had been winter in Narnia for so many years?</a:t>
            </a:r>
          </a:p>
          <a:p>
            <a:pPr marL="514350" indent="-514350">
              <a:buAutoNum type="arabicParen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83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70C0"/>
                </a:solidFill>
                <a:latin typeface="Arial" panose="020B0604020202020204" pitchFamily="34" charset="0"/>
                <a:cs typeface="Arial" panose="020B0604020202020204" pitchFamily="34" charset="0"/>
              </a:rPr>
              <a:t>Day 4 continued</a:t>
            </a:r>
            <a:endParaRPr lang="en-GB"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0" indent="0">
              <a:buNone/>
            </a:pPr>
            <a:r>
              <a:rPr lang="en-GB" dirty="0" smtClean="0">
                <a:latin typeface="Arial" panose="020B0604020202020204" pitchFamily="34" charset="0"/>
                <a:cs typeface="Arial" panose="020B0604020202020204" pitchFamily="34" charset="0"/>
              </a:rPr>
              <a:t>4) From slide 2 find the verbs that the author uses to explain the noises the robin makes.</a:t>
            </a:r>
          </a:p>
          <a:p>
            <a:pPr marL="0" indent="0">
              <a:buNone/>
            </a:pPr>
            <a:r>
              <a:rPr lang="en-GB" dirty="0" smtClean="0">
                <a:latin typeface="Arial" panose="020B0604020202020204" pitchFamily="34" charset="0"/>
                <a:cs typeface="Arial" panose="020B0604020202020204" pitchFamily="34" charset="0"/>
              </a:rPr>
              <a:t>5) Find a picture of crocuses and primroses. Choose some words to describe them.</a:t>
            </a:r>
          </a:p>
          <a:p>
            <a:pPr marL="0" indent="0">
              <a:buNone/>
            </a:pPr>
            <a:r>
              <a:rPr lang="en-GB" dirty="0" smtClean="0">
                <a:latin typeface="Arial" panose="020B0604020202020204" pitchFamily="34" charset="0"/>
                <a:cs typeface="Arial" panose="020B0604020202020204" pitchFamily="34" charset="0"/>
              </a:rPr>
              <a:t>6) Can you find out what larches, birches and laburnums are?</a:t>
            </a:r>
          </a:p>
          <a:p>
            <a:pPr marL="0" indent="0">
              <a:buNone/>
            </a:pPr>
            <a:r>
              <a:rPr lang="en-GB" dirty="0" smtClean="0">
                <a:latin typeface="Arial" panose="020B0604020202020204" pitchFamily="34" charset="0"/>
                <a:cs typeface="Arial" panose="020B0604020202020204" pitchFamily="34" charset="0"/>
              </a:rPr>
              <a:t>7) Do you think C.S. Lewis has described the winter thawing effectively? Give reasons for your answer using evidence from the text.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313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Comic Sans MS" panose="030F0702030302020204" pitchFamily="66" charset="0"/>
              </a:rPr>
              <a:t>Thursday 9</a:t>
            </a:r>
            <a:r>
              <a:rPr lang="en-GB" baseline="30000" dirty="0" smtClean="0">
                <a:latin typeface="Comic Sans MS" panose="030F0702030302020204" pitchFamily="66" charset="0"/>
              </a:rPr>
              <a:t>th</a:t>
            </a:r>
            <a:r>
              <a:rPr lang="en-GB" dirty="0" smtClean="0">
                <a:latin typeface="Comic Sans MS" panose="030F0702030302020204" pitchFamily="66" charset="0"/>
              </a:rPr>
              <a:t> July 2020</a:t>
            </a:r>
            <a:endParaRPr lang="en-GB" dirty="0">
              <a:latin typeface="Comic Sans MS" panose="030F0702030302020204" pitchFamily="66"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12" t="16667" r="30838" b="8333"/>
          <a:stretch/>
        </p:blipFill>
        <p:spPr bwMode="auto">
          <a:xfrm>
            <a:off x="755576" y="1011447"/>
            <a:ext cx="779755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10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15" t="19444" r="14551" b="853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7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457200" y="479425"/>
            <a:ext cx="8220075" cy="993775"/>
          </a:xfrm>
        </p:spPr>
        <p:txBody>
          <a:bodyPr/>
          <a:lstStyle/>
          <a:p>
            <a:pPr eaLnBrk="1" hangingPunct="1"/>
            <a:r>
              <a:rPr lang="en-GB" altLang="en-US" smtClean="0">
                <a:latin typeface="Twinkl"/>
              </a:rPr>
              <a:t>Rainforest</a:t>
            </a: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963" y="1473200"/>
            <a:ext cx="7204075"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extLst>
          </p:cNvPr>
          <p:cNvSpPr txBox="1">
            <a:spLocks/>
          </p:cNvSpPr>
          <p:nvPr/>
        </p:nvSpPr>
        <p:spPr>
          <a:xfrm>
            <a:off x="822325" y="6086475"/>
            <a:ext cx="7488238" cy="322263"/>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rPr>
              <a:t>Photo courtesy of </a:t>
            </a:r>
            <a:r>
              <a:rPr lang="en-GB" sz="600" dirty="0" err="1">
                <a:latin typeface="Tuffy" panose="020B0603060100000000" pitchFamily="34" charset="0"/>
                <a:ea typeface="Tuffy" panose="020B0603060100000000" pitchFamily="34" charset="0"/>
              </a:rPr>
              <a:t>tauntingpanda</a:t>
            </a:r>
            <a:r>
              <a:rPr lang="en-GB" sz="600" dirty="0">
                <a:latin typeface="Tuffy" panose="020B0603060100000000" pitchFamily="34" charset="0"/>
                <a:ea typeface="Tuffy" panose="020B0603060100000000" pitchFamily="34" charset="0"/>
              </a:rPr>
              <a:t> (@flickr.com) - granted under creative commons licence</a:t>
            </a:r>
          </a:p>
        </p:txBody>
      </p:sp>
    </p:spTree>
    <p:extLst>
      <p:ext uri="{BB962C8B-B14F-4D97-AF65-F5344CB8AC3E}">
        <p14:creationId xmlns:p14="http://schemas.microsoft.com/office/powerpoint/2010/main" val="3044360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4225</TotalTime>
  <Words>984</Words>
  <Application>Microsoft Office PowerPoint</Application>
  <PresentationFormat>On-screen Show (4:3)</PresentationFormat>
  <Paragraphs>58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English – Day 4</vt:lpstr>
      <vt:lpstr>Extract 4</vt:lpstr>
      <vt:lpstr>Extract 4 continued</vt:lpstr>
      <vt:lpstr>Extract 4 continued</vt:lpstr>
      <vt:lpstr>Questions and activities from day 4</vt:lpstr>
      <vt:lpstr>Day 4 continued</vt:lpstr>
      <vt:lpstr>PowerPoint Presentation</vt:lpstr>
      <vt:lpstr>PowerPoint Presentation</vt:lpstr>
      <vt:lpstr>Rainforest</vt:lpstr>
      <vt:lpstr>Desert</vt:lpstr>
      <vt:lpstr>Mountains</vt:lpstr>
      <vt:lpstr>African Plains</vt:lpstr>
      <vt:lpstr>Arctic</vt:lpstr>
      <vt:lpstr>Corals</vt:lpstr>
      <vt:lpstr>Woodland</vt:lpstr>
      <vt:lpstr>Toucan</vt:lpstr>
      <vt:lpstr>Elephants</vt:lpstr>
      <vt:lpstr>Camel</vt:lpstr>
      <vt:lpstr>Polar Bear</vt:lpstr>
      <vt:lpstr>Octopus</vt:lpstr>
      <vt:lpstr>Badger</vt:lpstr>
      <vt:lpstr>Butterfly</vt:lpstr>
      <vt:lpstr>Hawk</vt:lpstr>
      <vt:lpstr>Spider</vt:lpstr>
      <vt:lpstr>Task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4</cp:revision>
  <dcterms:created xsi:type="dcterms:W3CDTF">2020-07-03T08:24:19Z</dcterms:created>
  <dcterms:modified xsi:type="dcterms:W3CDTF">2020-07-06T06:49:59Z</dcterms:modified>
</cp:coreProperties>
</file>