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3" r:id="rId2"/>
    <p:sldId id="308" r:id="rId3"/>
    <p:sldId id="321" r:id="rId4"/>
    <p:sldId id="309" r:id="rId5"/>
    <p:sldId id="335" r:id="rId6"/>
    <p:sldId id="336" r:id="rId7"/>
    <p:sldId id="337" r:id="rId8"/>
    <p:sldId id="338" r:id="rId9"/>
    <p:sldId id="259" r:id="rId10"/>
    <p:sldId id="339" r:id="rId11"/>
    <p:sldId id="332" r:id="rId12"/>
    <p:sldId id="334" r:id="rId13"/>
    <p:sldId id="330" r:id="rId14"/>
    <p:sldId id="281" r:id="rId15"/>
    <p:sldId id="319" r:id="rId16"/>
    <p:sldId id="33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FF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4A920-D3F4-4345-9B59-79847C5E605F}" type="datetimeFigureOut">
              <a:rPr lang="en-GB" smtClean="0"/>
              <a:t>03/07/2020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926CE-EFB0-4565-B4FA-8194F06D00E6}" type="slidenum">
              <a:rPr lang="en-GB" smtClean="0"/>
              <a:t>‹#›</a:t>
            </a:fld>
            <a:endParaRPr lang="en-GB"/>
          </a:p>
        </p:txBody>
      </p:sp>
    </p:spTree>
    <p:extLst>
      <p:ext uri="{BB962C8B-B14F-4D97-AF65-F5344CB8AC3E}">
        <p14:creationId xmlns:p14="http://schemas.microsoft.com/office/powerpoint/2010/main" val="286409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28023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334099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144036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359521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25387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20516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131970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94723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206816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137850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788FD-1FAA-4C4F-AED9-FC7EA81C1C55}" type="datetimeFigureOut">
              <a:rPr lang="en-GB" smtClean="0"/>
              <a:t>03/07/2020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27208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788FD-1FAA-4C4F-AED9-FC7EA81C1C55}" type="datetimeFigureOut">
              <a:rPr lang="en-GB" smtClean="0"/>
              <a:t>03/07/2020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FA16F-E654-4A72-9622-2D87826C2ECF}" type="slidenum">
              <a:rPr lang="en-GB" smtClean="0"/>
              <a:t>‹#›</a:t>
            </a:fld>
            <a:endParaRPr lang="en-GB" dirty="0"/>
          </a:p>
        </p:txBody>
      </p:sp>
    </p:spTree>
    <p:extLst>
      <p:ext uri="{BB962C8B-B14F-4D97-AF65-F5344CB8AC3E}">
        <p14:creationId xmlns:p14="http://schemas.microsoft.com/office/powerpoint/2010/main" val="429320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3793" y="294244"/>
            <a:ext cx="7162800" cy="707886"/>
          </a:xfrm>
          <a:prstGeom prst="rect">
            <a:avLst/>
          </a:prstGeom>
        </p:spPr>
        <p:txBody>
          <a:bodyPr wrap="square">
            <a:spAutoFit/>
          </a:bodyPr>
          <a:lstStyle/>
          <a:p>
            <a:pPr algn="ctr">
              <a:defRPr/>
            </a:pPr>
            <a:r>
              <a:rPr lang="en-GB" sz="4000" dirty="0" smtClean="0">
                <a:solidFill>
                  <a:srgbClr val="7030A0"/>
                </a:solidFill>
                <a:latin typeface="Comic Sans MS" panose="030F0702030302020204" pitchFamily="66" charset="0"/>
              </a:rPr>
              <a:t>!</a:t>
            </a:r>
            <a:endParaRPr lang="en-GB" sz="4000" dirty="0">
              <a:solidFill>
                <a:srgbClr val="7030A0"/>
              </a:solidFill>
              <a:latin typeface="Comic Sans MS" panose="030F0702030302020204" pitchFamily="66" charset="0"/>
            </a:endParaRPr>
          </a:p>
        </p:txBody>
      </p:sp>
      <p:pic>
        <p:nvPicPr>
          <p:cNvPr id="1026" name="Picture 2" descr="Design Clipart Colour - Abstract Rainbow Vector Png , Transparent ..."/>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6139" t="3646" r="5868" b="4477"/>
          <a:stretch/>
        </p:blipFill>
        <p:spPr bwMode="auto">
          <a:xfrm>
            <a:off x="0" y="-133316"/>
            <a:ext cx="9296399"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8739" y="1340768"/>
            <a:ext cx="9084302" cy="1477328"/>
          </a:xfrm>
          <a:prstGeom prst="rect">
            <a:avLst/>
          </a:prstGeom>
          <a:noFill/>
          <a:ln>
            <a:solidFill>
              <a:schemeClr val="bg1"/>
            </a:solidFill>
          </a:ln>
        </p:spPr>
        <p:txBody>
          <a:bodyPr wrap="square" rtlCol="0">
            <a:spAutoFit/>
          </a:bodyPr>
          <a:lstStyle/>
          <a:p>
            <a:pPr algn="ctr"/>
            <a:endParaRPr lang="en-GB" b="1" dirty="0" smtClean="0">
              <a:solidFill>
                <a:srgbClr val="0033CC"/>
              </a:solidFill>
            </a:endParaRPr>
          </a:p>
          <a:p>
            <a:pPr algn="ctr"/>
            <a:endParaRPr lang="en-GB" b="1" dirty="0" smtClean="0">
              <a:solidFill>
                <a:srgbClr val="0033CC"/>
              </a:solidFill>
            </a:endParaRPr>
          </a:p>
          <a:p>
            <a:pPr algn="ctr"/>
            <a:endParaRPr lang="en-GB" b="1" dirty="0" smtClean="0">
              <a:solidFill>
                <a:srgbClr val="0033CC"/>
              </a:solidFill>
            </a:endParaRPr>
          </a:p>
          <a:p>
            <a:endParaRPr lang="en-GB" b="1" dirty="0" smtClean="0">
              <a:solidFill>
                <a:srgbClr val="0033CC"/>
              </a:solidFill>
            </a:endParaRPr>
          </a:p>
          <a:p>
            <a:endParaRPr lang="en-GB" dirty="0"/>
          </a:p>
        </p:txBody>
      </p:sp>
    </p:spTree>
    <p:extLst>
      <p:ext uri="{BB962C8B-B14F-4D97-AF65-F5344CB8AC3E}">
        <p14:creationId xmlns:p14="http://schemas.microsoft.com/office/powerpoint/2010/main" val="22736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60648"/>
            <a:ext cx="5328592" cy="617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43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496692" y="1154851"/>
            <a:ext cx="4198163" cy="5267401"/>
          </a:xfrm>
          <a:prstGeom prst="rect">
            <a:avLst/>
          </a:prstGeom>
        </p:spPr>
      </p:pic>
      <p:sp>
        <p:nvSpPr>
          <p:cNvPr id="18" name="Rounded Rectangle 17"/>
          <p:cNvSpPr/>
          <p:nvPr/>
        </p:nvSpPr>
        <p:spPr>
          <a:xfrm>
            <a:off x="4579544" y="1240525"/>
            <a:ext cx="116308" cy="5040000"/>
          </a:xfrm>
          <a:prstGeom prst="roundRect">
            <a:avLst>
              <a:gd name="adj" fmla="val 375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171750" y="1205347"/>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798624" y="1224175"/>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1680522136"/>
              </p:ext>
            </p:extLst>
          </p:nvPr>
        </p:nvGraphicFramePr>
        <p:xfrm>
          <a:off x="5721668" y="1877575"/>
          <a:ext cx="2777400" cy="1539432"/>
        </p:xfrm>
        <a:graphic>
          <a:graphicData uri="http://schemas.openxmlformats.org/drawingml/2006/table">
            <a:tbl>
              <a:tblPr firstRow="1" bandRow="1">
                <a:tableStyleId>{5C22544A-7EE6-4342-B048-85BDC9FD1C3A}</a:tableStyleId>
              </a:tblPr>
              <a:tblGrid>
                <a:gridCol w="462900">
                  <a:extLst>
                    <a:ext uri="{9D8B030D-6E8A-4147-A177-3AD203B41FA5}">
                      <a16:colId xmlns="" xmlns:a16="http://schemas.microsoft.com/office/drawing/2014/main" val="341708977"/>
                    </a:ext>
                  </a:extLst>
                </a:gridCol>
                <a:gridCol w="462900">
                  <a:extLst>
                    <a:ext uri="{9D8B030D-6E8A-4147-A177-3AD203B41FA5}">
                      <a16:colId xmlns="" xmlns:a16="http://schemas.microsoft.com/office/drawing/2014/main" val="931003620"/>
                    </a:ext>
                  </a:extLst>
                </a:gridCol>
                <a:gridCol w="462900">
                  <a:extLst>
                    <a:ext uri="{9D8B030D-6E8A-4147-A177-3AD203B41FA5}">
                      <a16:colId xmlns="" xmlns:a16="http://schemas.microsoft.com/office/drawing/2014/main" val="430465661"/>
                    </a:ext>
                  </a:extLst>
                </a:gridCol>
                <a:gridCol w="462900">
                  <a:extLst>
                    <a:ext uri="{9D8B030D-6E8A-4147-A177-3AD203B41FA5}">
                      <a16:colId xmlns="" xmlns:a16="http://schemas.microsoft.com/office/drawing/2014/main" val="3164432539"/>
                    </a:ext>
                  </a:extLst>
                </a:gridCol>
                <a:gridCol w="462900">
                  <a:extLst>
                    <a:ext uri="{9D8B030D-6E8A-4147-A177-3AD203B41FA5}">
                      <a16:colId xmlns="" xmlns:a16="http://schemas.microsoft.com/office/drawing/2014/main" val="1200760192"/>
                    </a:ext>
                  </a:extLst>
                </a:gridCol>
                <a:gridCol w="462900">
                  <a:extLst>
                    <a:ext uri="{9D8B030D-6E8A-4147-A177-3AD203B41FA5}">
                      <a16:colId xmlns="" xmlns:a16="http://schemas.microsoft.com/office/drawing/2014/main" val="622608987"/>
                    </a:ext>
                  </a:extLst>
                </a:gridCol>
              </a:tblGrid>
              <a:tr h="513144">
                <a:tc>
                  <a:txBody>
                    <a:bodyPr/>
                    <a:lstStyle/>
                    <a:p>
                      <a:endParaRPr lang="en-GB"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16541306"/>
                  </a:ext>
                </a:extLst>
              </a:tr>
              <a:tr h="513144">
                <a:tc>
                  <a:txBody>
                    <a:bodyPr/>
                    <a:lstStyle/>
                    <a:p>
                      <a:endParaRPr lang="en-GB"/>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2513361"/>
                  </a:ext>
                </a:extLst>
              </a:tr>
              <a:tr h="513144">
                <a:tc>
                  <a:txBody>
                    <a:bodyPr/>
                    <a:lstStyle/>
                    <a:p>
                      <a:endParaRPr lang="en-GB"/>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60414113"/>
                  </a:ext>
                </a:extLst>
              </a:tr>
            </a:tbl>
          </a:graphicData>
        </a:graphic>
      </p:graphicFrame>
      <p:sp>
        <p:nvSpPr>
          <p:cNvPr id="16" name="Rectangle 15"/>
          <p:cNvSpPr/>
          <p:nvPr/>
        </p:nvSpPr>
        <p:spPr>
          <a:xfrm>
            <a:off x="3034565" y="1872339"/>
            <a:ext cx="1322401" cy="53122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541063" y="2606165"/>
            <a:ext cx="946092" cy="53122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1464" y="3873425"/>
            <a:ext cx="1960685" cy="1466850"/>
          </a:xfrm>
          <a:prstGeom prst="rect">
            <a:avLst/>
          </a:prstGeom>
        </p:spPr>
      </p:pic>
      <p:sp>
        <p:nvSpPr>
          <p:cNvPr id="20" name="Rounded Rectangular Callout 19"/>
          <p:cNvSpPr/>
          <p:nvPr/>
        </p:nvSpPr>
        <p:spPr>
          <a:xfrm>
            <a:off x="2371412" y="3971110"/>
            <a:ext cx="1623251" cy="966651"/>
          </a:xfrm>
          <a:prstGeom prst="wedgeRoundRectCallout">
            <a:avLst>
              <a:gd name="adj1" fmla="val -68761"/>
              <a:gd name="adj2" fmla="val 51255"/>
              <a:gd name="adj3" fmla="val 16667"/>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05677" y="3786339"/>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170122" y="1181629"/>
            <a:ext cx="315144" cy="493819"/>
          </a:xfrm>
          <a:prstGeom prst="rect">
            <a:avLst/>
          </a:prstGeom>
        </p:spPr>
      </p:pic>
      <p:pic>
        <p:nvPicPr>
          <p:cNvPr id="14" name="Picture 13"/>
          <p:cNvPicPr>
            <a:picLocks noChangeAspect="1"/>
          </p:cNvPicPr>
          <p:nvPr/>
        </p:nvPicPr>
        <p:blipFill>
          <a:blip r:embed="rId5"/>
          <a:stretch>
            <a:fillRect/>
          </a:stretch>
        </p:blipFill>
        <p:spPr>
          <a:xfrm>
            <a:off x="146100" y="3760526"/>
            <a:ext cx="405185" cy="499915"/>
          </a:xfrm>
          <a:prstGeom prst="rect">
            <a:avLst/>
          </a:prstGeom>
        </p:spPr>
      </p:pic>
      <p:pic>
        <p:nvPicPr>
          <p:cNvPr id="23" name="Picture 22"/>
          <p:cNvPicPr>
            <a:picLocks noChangeAspect="1"/>
          </p:cNvPicPr>
          <p:nvPr/>
        </p:nvPicPr>
        <p:blipFill>
          <a:blip r:embed="rId6"/>
          <a:stretch>
            <a:fillRect/>
          </a:stretch>
        </p:blipFill>
        <p:spPr>
          <a:xfrm>
            <a:off x="4743371" y="1189381"/>
            <a:ext cx="405185" cy="493819"/>
          </a:xfrm>
          <a:prstGeom prst="rect">
            <a:avLst/>
          </a:prstGeom>
        </p:spPr>
      </p:pic>
      <p:pic>
        <p:nvPicPr>
          <p:cNvPr id="25" name="Picture 24"/>
          <p:cNvPicPr>
            <a:picLocks noChangeAspect="1"/>
          </p:cNvPicPr>
          <p:nvPr/>
        </p:nvPicPr>
        <p:blipFill>
          <a:blip r:embed="rId7"/>
          <a:stretch>
            <a:fillRect/>
          </a:stretch>
        </p:blipFill>
        <p:spPr>
          <a:xfrm>
            <a:off x="2209469" y="4091691"/>
            <a:ext cx="1947138" cy="725487"/>
          </a:xfrm>
          <a:prstGeom prst="rect">
            <a:avLst/>
          </a:prstGeom>
        </p:spPr>
      </p:pic>
      <p:pic>
        <p:nvPicPr>
          <p:cNvPr id="26" name="Picture 25"/>
          <p:cNvPicPr>
            <a:picLocks noChangeAspect="1"/>
          </p:cNvPicPr>
          <p:nvPr/>
        </p:nvPicPr>
        <p:blipFill>
          <a:blip r:embed="rId8"/>
          <a:stretch>
            <a:fillRect/>
          </a:stretch>
        </p:blipFill>
        <p:spPr>
          <a:xfrm>
            <a:off x="5071313" y="1185646"/>
            <a:ext cx="3973061" cy="5188146"/>
          </a:xfrm>
          <a:prstGeom prst="rect">
            <a:avLst/>
          </a:prstGeom>
        </p:spPr>
      </p:pic>
      <p:sp>
        <p:nvSpPr>
          <p:cNvPr id="3" name="TextBox 2"/>
          <p:cNvSpPr txBox="1"/>
          <p:nvPr/>
        </p:nvSpPr>
        <p:spPr>
          <a:xfrm>
            <a:off x="551285" y="260648"/>
            <a:ext cx="7909147" cy="646331"/>
          </a:xfrm>
          <a:prstGeom prst="rect">
            <a:avLst/>
          </a:prstGeom>
          <a:noFill/>
        </p:spPr>
        <p:txBody>
          <a:bodyPr wrap="square" rtlCol="0">
            <a:spAutoFit/>
          </a:bodyPr>
          <a:lstStyle/>
          <a:p>
            <a:pPr algn="ctr"/>
            <a:r>
              <a:rPr lang="en-GB" sz="3600" b="1" u="sng" dirty="0" smtClean="0">
                <a:solidFill>
                  <a:schemeClr val="accent2"/>
                </a:solidFill>
              </a:rPr>
              <a:t>Have a go at these problems.</a:t>
            </a:r>
            <a:endParaRPr lang="en-GB" sz="3600" b="1" u="sng" dirty="0">
              <a:solidFill>
                <a:schemeClr val="accent2"/>
              </a:solidFill>
            </a:endParaRPr>
          </a:p>
        </p:txBody>
      </p:sp>
    </p:spTree>
    <p:extLst>
      <p:ext uri="{BB962C8B-B14F-4D97-AF65-F5344CB8AC3E}">
        <p14:creationId xmlns:p14="http://schemas.microsoft.com/office/powerpoint/2010/main" val="417290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stretch>
            <a:fillRect/>
          </a:stretch>
        </p:blipFill>
        <p:spPr>
          <a:xfrm>
            <a:off x="5078214" y="1172468"/>
            <a:ext cx="3973061" cy="3420152"/>
          </a:xfrm>
          <a:prstGeom prst="rect">
            <a:avLst/>
          </a:prstGeom>
        </p:spPr>
      </p:pic>
      <p:pic>
        <p:nvPicPr>
          <p:cNvPr id="21" name="Picture 20"/>
          <p:cNvPicPr>
            <a:picLocks noChangeAspect="1"/>
          </p:cNvPicPr>
          <p:nvPr/>
        </p:nvPicPr>
        <p:blipFill>
          <a:blip r:embed="rId3"/>
          <a:stretch>
            <a:fillRect/>
          </a:stretch>
        </p:blipFill>
        <p:spPr>
          <a:xfrm>
            <a:off x="436101" y="1179838"/>
            <a:ext cx="4198163" cy="4523624"/>
          </a:xfrm>
          <a:prstGeom prst="rect">
            <a:avLst/>
          </a:prstGeom>
        </p:spPr>
      </p:pic>
      <p:sp>
        <p:nvSpPr>
          <p:cNvPr id="18" name="Rounded Rectangle 17"/>
          <p:cNvSpPr/>
          <p:nvPr/>
        </p:nvSpPr>
        <p:spPr>
          <a:xfrm>
            <a:off x="4579544" y="1240525"/>
            <a:ext cx="116308" cy="5040000"/>
          </a:xfrm>
          <a:prstGeom prst="roundRect">
            <a:avLst>
              <a:gd name="adj" fmla="val 375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171750" y="1205347"/>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4798624" y="1224175"/>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2869660" y="2111520"/>
            <a:ext cx="562708" cy="729956"/>
          </a:xfrm>
          <a:prstGeom prst="roundRect">
            <a:avLst/>
          </a:prstGeom>
          <a:solidFill>
            <a:schemeClr val="accent4">
              <a:lumMod val="20000"/>
              <a:lumOff val="8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ounded Rectangle 26"/>
          <p:cNvSpPr/>
          <p:nvPr/>
        </p:nvSpPr>
        <p:spPr>
          <a:xfrm>
            <a:off x="2150440" y="2111520"/>
            <a:ext cx="562708" cy="729956"/>
          </a:xfrm>
          <a:prstGeom prst="roundRect">
            <a:avLst/>
          </a:prstGeom>
          <a:solidFill>
            <a:schemeClr val="accent4">
              <a:lumMod val="20000"/>
              <a:lumOff val="8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30"/>
          <p:cNvSpPr/>
          <p:nvPr/>
        </p:nvSpPr>
        <p:spPr>
          <a:xfrm>
            <a:off x="1403450" y="2111520"/>
            <a:ext cx="562708" cy="729956"/>
          </a:xfrm>
          <a:prstGeom prst="roundRect">
            <a:avLst/>
          </a:prstGeom>
          <a:solidFill>
            <a:schemeClr val="accent4">
              <a:lumMod val="20000"/>
              <a:lumOff val="8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p:cNvPicPr>
            <a:picLocks noChangeAspect="1"/>
          </p:cNvPicPr>
          <p:nvPr/>
        </p:nvPicPr>
        <p:blipFill>
          <a:blip r:embed="rId4"/>
          <a:stretch>
            <a:fillRect/>
          </a:stretch>
        </p:blipFill>
        <p:spPr>
          <a:xfrm>
            <a:off x="5780587" y="4084321"/>
            <a:ext cx="2299411" cy="2366031"/>
          </a:xfrm>
          <a:prstGeom prst="rect">
            <a:avLst/>
          </a:prstGeom>
        </p:spPr>
      </p:pic>
      <p:sp>
        <p:nvSpPr>
          <p:cNvPr id="43" name="Rectangle 42"/>
          <p:cNvSpPr/>
          <p:nvPr/>
        </p:nvSpPr>
        <p:spPr>
          <a:xfrm>
            <a:off x="4823266" y="3408298"/>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5"/>
          <a:stretch>
            <a:fillRect/>
          </a:stretch>
        </p:blipFill>
        <p:spPr>
          <a:xfrm>
            <a:off x="1295904" y="2075705"/>
            <a:ext cx="787859" cy="963251"/>
          </a:xfrm>
          <a:prstGeom prst="rect">
            <a:avLst/>
          </a:prstGeom>
        </p:spPr>
      </p:pic>
      <p:pic>
        <p:nvPicPr>
          <p:cNvPr id="24" name="Picture 23"/>
          <p:cNvPicPr>
            <a:picLocks noChangeAspect="1"/>
          </p:cNvPicPr>
          <p:nvPr/>
        </p:nvPicPr>
        <p:blipFill>
          <a:blip r:embed="rId6"/>
          <a:stretch>
            <a:fillRect/>
          </a:stretch>
        </p:blipFill>
        <p:spPr>
          <a:xfrm>
            <a:off x="2042242" y="2075705"/>
            <a:ext cx="793487" cy="963251"/>
          </a:xfrm>
          <a:prstGeom prst="rect">
            <a:avLst/>
          </a:prstGeom>
        </p:spPr>
      </p:pic>
      <p:pic>
        <p:nvPicPr>
          <p:cNvPr id="25" name="Picture 24"/>
          <p:cNvPicPr>
            <a:picLocks noChangeAspect="1"/>
          </p:cNvPicPr>
          <p:nvPr/>
        </p:nvPicPr>
        <p:blipFill>
          <a:blip r:embed="rId7"/>
          <a:stretch>
            <a:fillRect/>
          </a:stretch>
        </p:blipFill>
        <p:spPr>
          <a:xfrm>
            <a:off x="2746054" y="2073899"/>
            <a:ext cx="782231" cy="963251"/>
          </a:xfrm>
          <a:prstGeom prst="rect">
            <a:avLst/>
          </a:prstGeom>
        </p:spPr>
      </p:pic>
      <p:pic>
        <p:nvPicPr>
          <p:cNvPr id="51" name="Picture 50"/>
          <p:cNvPicPr>
            <a:picLocks noChangeAspect="1"/>
          </p:cNvPicPr>
          <p:nvPr/>
        </p:nvPicPr>
        <p:blipFill>
          <a:blip r:embed="rId8"/>
          <a:stretch>
            <a:fillRect/>
          </a:stretch>
        </p:blipFill>
        <p:spPr>
          <a:xfrm>
            <a:off x="5585812" y="2129474"/>
            <a:ext cx="433323" cy="682811"/>
          </a:xfrm>
          <a:prstGeom prst="rect">
            <a:avLst/>
          </a:prstGeom>
        </p:spPr>
      </p:pic>
      <p:pic>
        <p:nvPicPr>
          <p:cNvPr id="52" name="Picture 51"/>
          <p:cNvPicPr>
            <a:picLocks noChangeAspect="1"/>
          </p:cNvPicPr>
          <p:nvPr/>
        </p:nvPicPr>
        <p:blipFill>
          <a:blip r:embed="rId9"/>
          <a:stretch>
            <a:fillRect/>
          </a:stretch>
        </p:blipFill>
        <p:spPr>
          <a:xfrm>
            <a:off x="6273655" y="2129474"/>
            <a:ext cx="433323" cy="682811"/>
          </a:xfrm>
          <a:prstGeom prst="rect">
            <a:avLst/>
          </a:prstGeom>
        </p:spPr>
      </p:pic>
      <p:pic>
        <p:nvPicPr>
          <p:cNvPr id="53" name="Picture 52"/>
          <p:cNvPicPr>
            <a:picLocks noChangeAspect="1"/>
          </p:cNvPicPr>
          <p:nvPr/>
        </p:nvPicPr>
        <p:blipFill>
          <a:blip r:embed="rId10"/>
          <a:stretch>
            <a:fillRect/>
          </a:stretch>
        </p:blipFill>
        <p:spPr>
          <a:xfrm>
            <a:off x="6961498" y="2129474"/>
            <a:ext cx="438950" cy="682811"/>
          </a:xfrm>
          <a:prstGeom prst="rect">
            <a:avLst/>
          </a:prstGeom>
        </p:spPr>
      </p:pic>
      <p:pic>
        <p:nvPicPr>
          <p:cNvPr id="54" name="Picture 53"/>
          <p:cNvPicPr>
            <a:picLocks noChangeAspect="1"/>
          </p:cNvPicPr>
          <p:nvPr/>
        </p:nvPicPr>
        <p:blipFill>
          <a:blip r:embed="rId11"/>
          <a:stretch>
            <a:fillRect/>
          </a:stretch>
        </p:blipFill>
        <p:spPr>
          <a:xfrm>
            <a:off x="7654967" y="2129474"/>
            <a:ext cx="438950" cy="682811"/>
          </a:xfrm>
          <a:prstGeom prst="rect">
            <a:avLst/>
          </a:prstGeom>
        </p:spPr>
      </p:pic>
      <p:pic>
        <p:nvPicPr>
          <p:cNvPr id="55" name="Picture 54"/>
          <p:cNvPicPr>
            <a:picLocks noChangeAspect="1"/>
          </p:cNvPicPr>
          <p:nvPr/>
        </p:nvPicPr>
        <p:blipFill>
          <a:blip r:embed="rId12"/>
          <a:stretch>
            <a:fillRect/>
          </a:stretch>
        </p:blipFill>
        <p:spPr>
          <a:xfrm>
            <a:off x="161129" y="1179839"/>
            <a:ext cx="315144" cy="493819"/>
          </a:xfrm>
          <a:prstGeom prst="rect">
            <a:avLst/>
          </a:prstGeom>
        </p:spPr>
      </p:pic>
      <p:pic>
        <p:nvPicPr>
          <p:cNvPr id="56" name="Picture 55"/>
          <p:cNvPicPr>
            <a:picLocks noChangeAspect="1"/>
          </p:cNvPicPr>
          <p:nvPr/>
        </p:nvPicPr>
        <p:blipFill>
          <a:blip r:embed="rId13"/>
          <a:stretch>
            <a:fillRect/>
          </a:stretch>
        </p:blipFill>
        <p:spPr>
          <a:xfrm>
            <a:off x="4743371" y="1197436"/>
            <a:ext cx="405185" cy="493819"/>
          </a:xfrm>
          <a:prstGeom prst="rect">
            <a:avLst/>
          </a:prstGeom>
        </p:spPr>
      </p:pic>
      <p:pic>
        <p:nvPicPr>
          <p:cNvPr id="57" name="Picture 56"/>
          <p:cNvPicPr>
            <a:picLocks noChangeAspect="1"/>
          </p:cNvPicPr>
          <p:nvPr/>
        </p:nvPicPr>
        <p:blipFill>
          <a:blip r:embed="rId14"/>
          <a:stretch>
            <a:fillRect/>
          </a:stretch>
        </p:blipFill>
        <p:spPr>
          <a:xfrm>
            <a:off x="4766514" y="3408299"/>
            <a:ext cx="405185" cy="499915"/>
          </a:xfrm>
          <a:prstGeom prst="rect">
            <a:avLst/>
          </a:prstGeom>
        </p:spPr>
      </p:pic>
    </p:spTree>
    <p:extLst>
      <p:ext uri="{BB962C8B-B14F-4D97-AF65-F5344CB8AC3E}">
        <p14:creationId xmlns:p14="http://schemas.microsoft.com/office/powerpoint/2010/main" val="2559779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p:cNvSpPr/>
          <p:nvPr/>
        </p:nvSpPr>
        <p:spPr>
          <a:xfrm>
            <a:off x="539552" y="476672"/>
            <a:ext cx="8352928" cy="2923877"/>
          </a:xfrm>
          <a:prstGeom prst="rect">
            <a:avLst/>
          </a:prstGeom>
        </p:spPr>
        <p:txBody>
          <a:bodyPr wrap="square">
            <a:spAutoFit/>
          </a:bodyPr>
          <a:lstStyle/>
          <a:p>
            <a:pPr algn="ctr"/>
            <a:r>
              <a:rPr lang="en-GB" sz="3200" b="1" u="sng" dirty="0" smtClean="0">
                <a:solidFill>
                  <a:schemeClr val="tx2"/>
                </a:solidFill>
                <a:latin typeface="Comic Sans MS" panose="030F0702030302020204" pitchFamily="66" charset="0"/>
              </a:rPr>
              <a:t>Outdoor learning</a:t>
            </a:r>
          </a:p>
          <a:p>
            <a:pPr algn="ctr"/>
            <a:endParaRPr lang="en-GB" sz="3200" b="1" u="sng" dirty="0" smtClean="0">
              <a:solidFill>
                <a:schemeClr val="tx2"/>
              </a:solidFill>
              <a:latin typeface="Comic Sans MS" panose="030F0702030302020204" pitchFamily="66" charset="0"/>
            </a:endParaRPr>
          </a:p>
          <a:p>
            <a:r>
              <a:rPr lang="en-GB" sz="2400" dirty="0" smtClean="0">
                <a:solidFill>
                  <a:schemeClr val="tx2"/>
                </a:solidFill>
                <a:latin typeface="Comic Sans MS" panose="030F0702030302020204" pitchFamily="66" charset="0"/>
              </a:rPr>
              <a:t>Make </a:t>
            </a:r>
            <a:r>
              <a:rPr lang="en-GB" sz="2400" dirty="0">
                <a:solidFill>
                  <a:schemeClr val="tx2"/>
                </a:solidFill>
                <a:latin typeface="Comic Sans MS" panose="030F0702030302020204" pitchFamily="66" charset="0"/>
              </a:rPr>
              <a:t>a simple obstacle course, using things from around the house or from the garden. Talk about what would be safe to use and what might not be safe to use. Are there rules to your obstacle course? Can you think of instructions on how to complete your obstacle course?</a:t>
            </a:r>
          </a:p>
        </p:txBody>
      </p:sp>
      <p:pic>
        <p:nvPicPr>
          <p:cNvPr id="3074" name="Picture 2" descr="https://www.gearhungry.com/wp-content/uploads/2020/06/ninja-warrior-obstacle-course-for-kids-featu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56230"/>
            <a:ext cx="34480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1" y="3469416"/>
            <a:ext cx="4319491" cy="288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06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84"/>
          <a:stretch/>
        </p:blipFill>
        <p:spPr bwMode="auto">
          <a:xfrm>
            <a:off x="18015" y="1700808"/>
            <a:ext cx="9039225" cy="459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332656"/>
            <a:ext cx="8496944" cy="923330"/>
          </a:xfrm>
          <a:prstGeom prst="rect">
            <a:avLst/>
          </a:prstGeom>
          <a:noFill/>
        </p:spPr>
        <p:txBody>
          <a:bodyPr wrap="square" rtlCol="0">
            <a:spAutoFit/>
          </a:bodyPr>
          <a:lstStyle/>
          <a:p>
            <a:pPr algn="ctr"/>
            <a:r>
              <a:rPr lang="en-GB" sz="5400" b="1" dirty="0" smtClean="0"/>
              <a:t>Active Learning!</a:t>
            </a:r>
            <a:endParaRPr lang="en-GB" sz="5400" b="1" dirty="0"/>
          </a:p>
        </p:txBody>
      </p:sp>
    </p:spTree>
    <p:extLst>
      <p:ext uri="{BB962C8B-B14F-4D97-AF65-F5344CB8AC3E}">
        <p14:creationId xmlns:p14="http://schemas.microsoft.com/office/powerpoint/2010/main" val="87754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07" y="1196752"/>
            <a:ext cx="8229600" cy="1143000"/>
          </a:xfrm>
        </p:spPr>
        <p:txBody>
          <a:bodyPr/>
          <a:lstStyle/>
          <a:p>
            <a:r>
              <a:rPr lang="en-GB" b="1" dirty="0" smtClean="0">
                <a:solidFill>
                  <a:srgbClr val="000099"/>
                </a:solidFill>
              </a:rPr>
              <a:t>Quick read</a:t>
            </a:r>
            <a:endParaRPr lang="en-GB" b="1" dirty="0">
              <a:solidFill>
                <a:srgbClr val="000099"/>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74" t="22015" r="23114" b="6250"/>
          <a:stretch/>
        </p:blipFill>
        <p:spPr bwMode="auto">
          <a:xfrm>
            <a:off x="-16175" y="548680"/>
            <a:ext cx="9160175" cy="650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1224" y="31854"/>
            <a:ext cx="8515272" cy="646331"/>
          </a:xfrm>
          <a:prstGeom prst="rect">
            <a:avLst/>
          </a:prstGeom>
        </p:spPr>
        <p:txBody>
          <a:bodyPr wrap="square">
            <a:spAutoFit/>
          </a:bodyPr>
          <a:lstStyle/>
          <a:p>
            <a:r>
              <a:rPr lang="en-GB" b="1" dirty="0">
                <a:solidFill>
                  <a:srgbClr val="FF0000"/>
                </a:solidFill>
                <a:latin typeface="Comic Sans MS" panose="030F0702030302020204" pitchFamily="66" charset="0"/>
              </a:rPr>
              <a:t>Guided reading- read the information and have a go at answering the questions on the next page.</a:t>
            </a:r>
          </a:p>
        </p:txBody>
      </p:sp>
    </p:spTree>
    <p:extLst>
      <p:ext uri="{BB962C8B-B14F-4D97-AF65-F5344CB8AC3E}">
        <p14:creationId xmlns:p14="http://schemas.microsoft.com/office/powerpoint/2010/main" val="409302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81" t="22949" r="20806" b="9328"/>
          <a:stretch/>
        </p:blipFill>
        <p:spPr bwMode="auto">
          <a:xfrm>
            <a:off x="0" y="0"/>
            <a:ext cx="913303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03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CCFF"/>
          </a:solidFill>
        </p:spPr>
        <p:txBody>
          <a:bodyPr>
            <a:normAutofit/>
          </a:bodyPr>
          <a:lstStyle/>
          <a:p>
            <a:pPr algn="ctr"/>
            <a:r>
              <a:rPr lang="en-GB" sz="5400" b="1" dirty="0" smtClean="0"/>
              <a:t>Day </a:t>
            </a:r>
            <a:r>
              <a:rPr lang="en-GB" sz="5400" b="1" dirty="0"/>
              <a:t>1</a:t>
            </a:r>
          </a:p>
        </p:txBody>
      </p:sp>
      <p:sp>
        <p:nvSpPr>
          <p:cNvPr id="3" name="Content Placeholder 2"/>
          <p:cNvSpPr>
            <a:spLocks noGrp="1"/>
          </p:cNvSpPr>
          <p:nvPr>
            <p:ph idx="1"/>
          </p:nvPr>
        </p:nvSpPr>
        <p:spPr>
          <a:noFill/>
        </p:spPr>
        <p:txBody>
          <a:bodyPr>
            <a:normAutofit/>
          </a:bodyPr>
          <a:lstStyle/>
          <a:p>
            <a:pPr marL="0" indent="0" algn="ctr">
              <a:buNone/>
            </a:pPr>
            <a:r>
              <a:rPr lang="en-GB" sz="7200" b="1" dirty="0" smtClean="0"/>
              <a:t>English</a:t>
            </a:r>
          </a:p>
          <a:p>
            <a:pPr marL="0" indent="0" algn="ctr">
              <a:buNone/>
            </a:pPr>
            <a:endParaRPr lang="en-GB" sz="3600" b="1" dirty="0" smtClean="0">
              <a:solidFill>
                <a:srgbClr val="FF0000"/>
              </a:solidFill>
            </a:endParaRPr>
          </a:p>
          <a:p>
            <a:pPr marL="0" indent="0" algn="ctr">
              <a:buNone/>
            </a:pPr>
            <a:r>
              <a:rPr lang="en-GB" sz="3600" b="1" dirty="0" smtClean="0">
                <a:solidFill>
                  <a:srgbClr val="FF0000"/>
                </a:solidFill>
              </a:rPr>
              <a:t>Activity 1: Read the information about cave elves and/or listen to the information.</a:t>
            </a:r>
            <a:endParaRPr lang="en-GB" sz="3600" dirty="0">
              <a:solidFill>
                <a:srgbClr val="FF0000"/>
              </a:solidFill>
            </a:endParaRPr>
          </a:p>
        </p:txBody>
      </p:sp>
      <p:sp>
        <p:nvSpPr>
          <p:cNvPr id="4" name="Rectangle 3"/>
          <p:cNvSpPr/>
          <p:nvPr/>
        </p:nvSpPr>
        <p:spPr>
          <a:xfrm>
            <a:off x="1043608" y="5445224"/>
            <a:ext cx="7488832" cy="954107"/>
          </a:xfrm>
          <a:prstGeom prst="rect">
            <a:avLst/>
          </a:prstGeom>
        </p:spPr>
        <p:txBody>
          <a:bodyPr wrap="square">
            <a:spAutoFit/>
          </a:bodyPr>
          <a:lstStyle/>
          <a:p>
            <a:r>
              <a:rPr lang="en-GB" sz="2800" dirty="0">
                <a:solidFill>
                  <a:srgbClr val="FF0000"/>
                </a:solidFill>
              </a:rPr>
              <a:t>https://soundcloud.com/talkforwriting/whisperer/s-im7KkHzc880</a:t>
            </a:r>
          </a:p>
        </p:txBody>
      </p:sp>
    </p:spTree>
    <p:extLst>
      <p:ext uri="{BB962C8B-B14F-4D97-AF65-F5344CB8AC3E}">
        <p14:creationId xmlns:p14="http://schemas.microsoft.com/office/powerpoint/2010/main" val="900974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4788"/>
            <a:ext cx="8496300" cy="64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56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60648"/>
            <a:ext cx="8280920" cy="605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17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166688"/>
            <a:ext cx="7324725"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55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Activity 2:</a:t>
            </a:r>
            <a:endParaRPr lang="en-GB" b="1" dirty="0">
              <a:solidFill>
                <a:srgbClr val="FF0000"/>
              </a:solidFill>
            </a:endParaRPr>
          </a:p>
        </p:txBody>
      </p:sp>
      <p:sp>
        <p:nvSpPr>
          <p:cNvPr id="3" name="Content Placeholder 2"/>
          <p:cNvSpPr>
            <a:spLocks noGrp="1"/>
          </p:cNvSpPr>
          <p:nvPr>
            <p:ph idx="1"/>
          </p:nvPr>
        </p:nvSpPr>
        <p:spPr/>
        <p:txBody>
          <a:bodyPr/>
          <a:lstStyle/>
          <a:p>
            <a:r>
              <a:rPr lang="en-GB" dirty="0" smtClean="0"/>
              <a:t>Draw a cave elf and label them using the information from the text.</a:t>
            </a:r>
            <a:endParaRPr lang="en-GB" dirty="0"/>
          </a:p>
        </p:txBody>
      </p:sp>
    </p:spTree>
    <p:extLst>
      <p:ext uri="{BB962C8B-B14F-4D97-AF65-F5344CB8AC3E}">
        <p14:creationId xmlns:p14="http://schemas.microsoft.com/office/powerpoint/2010/main" val="303949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60648"/>
            <a:ext cx="6696744" cy="639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335766"/>
            <a:ext cx="1728192" cy="369332"/>
          </a:xfrm>
          <a:prstGeom prst="rect">
            <a:avLst/>
          </a:prstGeom>
          <a:noFill/>
        </p:spPr>
        <p:txBody>
          <a:bodyPr wrap="square" rtlCol="0">
            <a:spAutoFit/>
          </a:bodyPr>
          <a:lstStyle/>
          <a:p>
            <a:r>
              <a:rPr lang="en-GB" b="1" dirty="0" smtClean="0">
                <a:solidFill>
                  <a:srgbClr val="FF0000"/>
                </a:solidFill>
              </a:rPr>
              <a:t>Activity 3:</a:t>
            </a:r>
            <a:endParaRPr lang="en-GB" b="1" dirty="0">
              <a:solidFill>
                <a:srgbClr val="FF0000"/>
              </a:solidFill>
            </a:endParaRPr>
          </a:p>
        </p:txBody>
      </p:sp>
    </p:spTree>
    <p:extLst>
      <p:ext uri="{BB962C8B-B14F-4D97-AF65-F5344CB8AC3E}">
        <p14:creationId xmlns:p14="http://schemas.microsoft.com/office/powerpoint/2010/main" val="183286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38175"/>
            <a:ext cx="8382000"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9592" y="143591"/>
            <a:ext cx="1683474" cy="523220"/>
          </a:xfrm>
          <a:prstGeom prst="rect">
            <a:avLst/>
          </a:prstGeom>
          <a:noFill/>
        </p:spPr>
        <p:txBody>
          <a:bodyPr wrap="none" rtlCol="0">
            <a:spAutoFit/>
          </a:bodyPr>
          <a:lstStyle/>
          <a:p>
            <a:r>
              <a:rPr lang="en-GB" sz="2800" b="1" dirty="0" smtClean="0">
                <a:solidFill>
                  <a:srgbClr val="FF0000"/>
                </a:solidFill>
              </a:rPr>
              <a:t>Activity 4:</a:t>
            </a:r>
            <a:endParaRPr lang="en-GB" sz="2800" b="1" dirty="0">
              <a:solidFill>
                <a:srgbClr val="FF0000"/>
              </a:solidFill>
            </a:endParaRPr>
          </a:p>
        </p:txBody>
      </p:sp>
    </p:spTree>
    <p:extLst>
      <p:ext uri="{BB962C8B-B14F-4D97-AF65-F5344CB8AC3E}">
        <p14:creationId xmlns:p14="http://schemas.microsoft.com/office/powerpoint/2010/main" val="415285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a:solidFill>
            <a:srgbClr val="99CCFF"/>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smtClean="0"/>
              <a:t>Day 1 </a:t>
            </a:r>
            <a:endParaRPr lang="en-GB" sz="54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132855"/>
            <a:ext cx="5904656" cy="430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098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134</Words>
  <Application>Microsoft Office PowerPoint</Application>
  <PresentationFormat>On-screen Show (4:3)</PresentationFormat>
  <Paragraphs>21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Day 1</vt:lpstr>
      <vt:lpstr>PowerPoint Presentation</vt:lpstr>
      <vt:lpstr>PowerPoint Presentation</vt:lpstr>
      <vt:lpstr>PowerPoint Presentation</vt:lpstr>
      <vt:lpstr>Activity 2:</vt:lpstr>
      <vt:lpstr>PowerPoint Presentation</vt:lpstr>
      <vt:lpstr>PowerPoint Presentation</vt:lpstr>
      <vt:lpstr>Day 1 </vt:lpstr>
      <vt:lpstr>PowerPoint Presentation</vt:lpstr>
      <vt:lpstr>PowerPoint Presentation</vt:lpstr>
      <vt:lpstr>PowerPoint Presentation</vt:lpstr>
      <vt:lpstr>PowerPoint Presentation</vt:lpstr>
      <vt:lpstr>PowerPoint Presentation</vt:lpstr>
      <vt:lpstr>Quick read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dc:title>
  <dc:creator>teacher</dc:creator>
  <cp:lastModifiedBy>teacher</cp:lastModifiedBy>
  <cp:revision>91</cp:revision>
  <dcterms:created xsi:type="dcterms:W3CDTF">2020-05-17T07:04:56Z</dcterms:created>
  <dcterms:modified xsi:type="dcterms:W3CDTF">2020-07-03T10:45:51Z</dcterms:modified>
</cp:coreProperties>
</file>