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308" r:id="rId3"/>
    <p:sldId id="321" r:id="rId4"/>
    <p:sldId id="309" r:id="rId5"/>
    <p:sldId id="339" r:id="rId6"/>
    <p:sldId id="340" r:id="rId7"/>
    <p:sldId id="341" r:id="rId8"/>
    <p:sldId id="342" r:id="rId9"/>
    <p:sldId id="332" r:id="rId10"/>
    <p:sldId id="334" r:id="rId11"/>
    <p:sldId id="259" r:id="rId12"/>
    <p:sldId id="338" r:id="rId13"/>
    <p:sldId id="337" r:id="rId14"/>
    <p:sldId id="281" r:id="rId15"/>
    <p:sldId id="319" r:id="rId16"/>
    <p:sldId id="33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4A920-D3F4-4345-9B59-79847C5E605F}" type="datetimeFigureOut">
              <a:rPr lang="en-GB" smtClean="0"/>
              <a:t>13/07/2020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926CE-EFB0-4565-B4FA-8194F06D00E6}" type="slidenum">
              <a:rPr lang="en-GB" smtClean="0"/>
              <a:t>‹#›</a:t>
            </a:fld>
            <a:endParaRPr lang="en-GB"/>
          </a:p>
        </p:txBody>
      </p:sp>
    </p:spTree>
    <p:extLst>
      <p:ext uri="{BB962C8B-B14F-4D97-AF65-F5344CB8AC3E}">
        <p14:creationId xmlns:p14="http://schemas.microsoft.com/office/powerpoint/2010/main" val="286409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8023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334099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4403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359521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5387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0516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319706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9472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06816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13785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E788FD-1FAA-4C4F-AED9-FC7EA81C1C55}" type="datetimeFigureOut">
              <a:rPr lang="en-GB" smtClean="0"/>
              <a:t>13/07/2020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8FA16F-E654-4A72-9622-2D87826C2ECF}" type="slidenum">
              <a:rPr lang="en-GB" smtClean="0"/>
              <a:t>‹#›</a:t>
            </a:fld>
            <a:endParaRPr lang="en-GB" dirty="0"/>
          </a:p>
        </p:txBody>
      </p:sp>
    </p:spTree>
    <p:extLst>
      <p:ext uri="{BB962C8B-B14F-4D97-AF65-F5344CB8AC3E}">
        <p14:creationId xmlns:p14="http://schemas.microsoft.com/office/powerpoint/2010/main" val="272089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788FD-1FAA-4C4F-AED9-FC7EA81C1C55}" type="datetimeFigureOut">
              <a:rPr lang="en-GB" smtClean="0"/>
              <a:t>13/07/2020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FA16F-E654-4A72-9622-2D87826C2ECF}" type="slidenum">
              <a:rPr lang="en-GB" smtClean="0"/>
              <a:t>‹#›</a:t>
            </a:fld>
            <a:endParaRPr lang="en-GB" dirty="0"/>
          </a:p>
        </p:txBody>
      </p:sp>
    </p:spTree>
    <p:extLst>
      <p:ext uri="{BB962C8B-B14F-4D97-AF65-F5344CB8AC3E}">
        <p14:creationId xmlns:p14="http://schemas.microsoft.com/office/powerpoint/2010/main" val="429320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21.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3793" y="294244"/>
            <a:ext cx="7162800" cy="707886"/>
          </a:xfrm>
          <a:prstGeom prst="rect">
            <a:avLst/>
          </a:prstGeom>
        </p:spPr>
        <p:txBody>
          <a:bodyPr wrap="square">
            <a:spAutoFit/>
          </a:bodyPr>
          <a:lstStyle/>
          <a:p>
            <a:pPr algn="ctr">
              <a:defRPr/>
            </a:pPr>
            <a:r>
              <a:rPr lang="en-GB" sz="4000" dirty="0" smtClean="0">
                <a:solidFill>
                  <a:srgbClr val="7030A0"/>
                </a:solidFill>
                <a:latin typeface="Comic Sans MS" panose="030F0702030302020204" pitchFamily="66" charset="0"/>
              </a:rPr>
              <a:t>!</a:t>
            </a:r>
            <a:endParaRPr lang="en-GB" sz="4000" dirty="0">
              <a:solidFill>
                <a:srgbClr val="7030A0"/>
              </a:solidFill>
              <a:latin typeface="Comic Sans MS" panose="030F0702030302020204" pitchFamily="66" charset="0"/>
            </a:endParaRPr>
          </a:p>
        </p:txBody>
      </p:sp>
      <p:pic>
        <p:nvPicPr>
          <p:cNvPr id="1026" name="Picture 2" descr="Design Clipart Colour - Abstract Rainbow Vector Png , Transparent ..."/>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6139" t="3646" r="5868" b="4477"/>
          <a:stretch/>
        </p:blipFill>
        <p:spPr bwMode="auto">
          <a:xfrm>
            <a:off x="0" y="-133316"/>
            <a:ext cx="9296399"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8739" y="1340768"/>
            <a:ext cx="9084302" cy="4801314"/>
          </a:xfrm>
          <a:prstGeom prst="rect">
            <a:avLst/>
          </a:prstGeom>
          <a:noFill/>
          <a:ln>
            <a:solidFill>
              <a:schemeClr val="bg1"/>
            </a:solidFill>
          </a:ln>
        </p:spPr>
        <p:txBody>
          <a:bodyPr wrap="square" rtlCol="0">
            <a:spAutoFit/>
          </a:bodyPr>
          <a:lstStyle/>
          <a:p>
            <a:pPr algn="ctr"/>
            <a:endParaRPr lang="en-GB" b="1" dirty="0" smtClean="0">
              <a:solidFill>
                <a:srgbClr val="0033CC"/>
              </a:solidFill>
            </a:endParaRPr>
          </a:p>
          <a:p>
            <a:r>
              <a:rPr lang="en-GB" b="1" dirty="0" smtClean="0">
                <a:solidFill>
                  <a:srgbClr val="0033CC"/>
                </a:solidFill>
              </a:rPr>
              <a:t>Dear Centaurs,</a:t>
            </a:r>
          </a:p>
          <a:p>
            <a:endParaRPr lang="en-GB" b="1" dirty="0">
              <a:solidFill>
                <a:srgbClr val="0033CC"/>
              </a:solidFill>
            </a:endParaRPr>
          </a:p>
          <a:p>
            <a:r>
              <a:rPr lang="en-GB" b="1" dirty="0" smtClean="0">
                <a:solidFill>
                  <a:srgbClr val="0033CC"/>
                </a:solidFill>
              </a:rPr>
              <a:t>How are you all?  I can not quite believe we are nearly at the end of our journey together.  I would just like to say you have been an amazing class!  I will miss you next year but I know Mr Atkinson will enjoy being your teacher as I have.</a:t>
            </a:r>
          </a:p>
          <a:p>
            <a:endParaRPr lang="en-GB" b="1" dirty="0">
              <a:solidFill>
                <a:srgbClr val="0033CC"/>
              </a:solidFill>
            </a:endParaRPr>
          </a:p>
          <a:p>
            <a:r>
              <a:rPr lang="en-GB" b="1" dirty="0" smtClean="0">
                <a:solidFill>
                  <a:srgbClr val="0033CC"/>
                </a:solidFill>
              </a:rPr>
              <a:t>On Friday our Zoom lesson may be longer than 15 minutes as we need to say our goodbyes.</a:t>
            </a:r>
          </a:p>
          <a:p>
            <a:endParaRPr lang="en-GB" b="1" dirty="0">
              <a:solidFill>
                <a:srgbClr val="0033CC"/>
              </a:solidFill>
            </a:endParaRPr>
          </a:p>
          <a:p>
            <a:r>
              <a:rPr lang="en-GB" b="1" dirty="0" smtClean="0">
                <a:solidFill>
                  <a:srgbClr val="0033CC"/>
                </a:solidFill>
              </a:rPr>
              <a:t>Have a great week! Enjoy your ‘Meet the Teacher’ – Mr Atkinson</a:t>
            </a:r>
          </a:p>
          <a:p>
            <a:endParaRPr lang="en-GB" b="1" dirty="0">
              <a:solidFill>
                <a:srgbClr val="0033CC"/>
              </a:solidFill>
            </a:endParaRPr>
          </a:p>
          <a:p>
            <a:r>
              <a:rPr lang="en-GB" b="1" dirty="0" smtClean="0">
                <a:solidFill>
                  <a:srgbClr val="0033CC"/>
                </a:solidFill>
              </a:rPr>
              <a:t>See you on Friday,</a:t>
            </a:r>
          </a:p>
          <a:p>
            <a:endParaRPr lang="en-GB" b="1" dirty="0">
              <a:solidFill>
                <a:srgbClr val="0033CC"/>
              </a:solidFill>
            </a:endParaRPr>
          </a:p>
          <a:p>
            <a:r>
              <a:rPr lang="en-GB" b="1" dirty="0" smtClean="0">
                <a:solidFill>
                  <a:srgbClr val="0033CC"/>
                </a:solidFill>
              </a:rPr>
              <a:t>Miss Morrison</a:t>
            </a:r>
            <a:endParaRPr lang="en-GB" b="1" dirty="0" smtClean="0">
              <a:solidFill>
                <a:srgbClr val="0033CC"/>
              </a:solidFill>
            </a:endParaRPr>
          </a:p>
          <a:p>
            <a:pPr algn="ctr"/>
            <a:endParaRPr lang="en-GB" b="1" dirty="0" smtClean="0">
              <a:solidFill>
                <a:srgbClr val="0033CC"/>
              </a:solidFill>
            </a:endParaRPr>
          </a:p>
          <a:p>
            <a:endParaRPr lang="en-GB" b="1" dirty="0" smtClean="0">
              <a:solidFill>
                <a:srgbClr val="0033CC"/>
              </a:solidFill>
            </a:endParaRPr>
          </a:p>
          <a:p>
            <a:endParaRPr lang="en-GB" dirty="0"/>
          </a:p>
        </p:txBody>
      </p:sp>
    </p:spTree>
    <p:extLst>
      <p:ext uri="{BB962C8B-B14F-4D97-AF65-F5344CB8AC3E}">
        <p14:creationId xmlns:p14="http://schemas.microsoft.com/office/powerpoint/2010/main" val="22736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2"/>
          <a:stretch>
            <a:fillRect/>
          </a:stretch>
        </p:blipFill>
        <p:spPr>
          <a:xfrm>
            <a:off x="5063978" y="1205347"/>
            <a:ext cx="3973061" cy="5633192"/>
          </a:xfrm>
          <a:prstGeom prst="rect">
            <a:avLst/>
          </a:prstGeom>
        </p:spPr>
      </p:pic>
      <p:pic>
        <p:nvPicPr>
          <p:cNvPr id="25" name="Picture 24"/>
          <p:cNvPicPr>
            <a:picLocks noChangeAspect="1"/>
          </p:cNvPicPr>
          <p:nvPr/>
        </p:nvPicPr>
        <p:blipFill>
          <a:blip r:embed="rId3"/>
          <a:stretch>
            <a:fillRect/>
          </a:stretch>
        </p:blipFill>
        <p:spPr>
          <a:xfrm>
            <a:off x="459843" y="1165490"/>
            <a:ext cx="4198163" cy="5633192"/>
          </a:xfrm>
          <a:prstGeom prst="rect">
            <a:avLst/>
          </a:prstGeom>
        </p:spPr>
      </p:pic>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9008" y="1890800"/>
            <a:ext cx="734061" cy="1176418"/>
          </a:xfrm>
          <a:prstGeom prst="rect">
            <a:avLst/>
          </a:prstGeom>
        </p:spPr>
      </p:pic>
      <p:sp>
        <p:nvSpPr>
          <p:cNvPr id="21" name="Rectangle 20"/>
          <p:cNvSpPr/>
          <p:nvPr/>
        </p:nvSpPr>
        <p:spPr>
          <a:xfrm>
            <a:off x="212729" y="4476826"/>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5502235" y="1303509"/>
            <a:ext cx="2965547" cy="2236681"/>
            <a:chOff x="5795629" y="1240525"/>
            <a:chExt cx="3033924" cy="2158892"/>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629" y="1240525"/>
              <a:ext cx="3033924" cy="2158892"/>
            </a:xfrm>
            <a:prstGeom prst="rect">
              <a:avLst/>
            </a:prstGeom>
          </p:spPr>
        </p:pic>
        <p:sp>
          <p:nvSpPr>
            <p:cNvPr id="4" name="Cube 3"/>
            <p:cNvSpPr/>
            <p:nvPr/>
          </p:nvSpPr>
          <p:spPr>
            <a:xfrm>
              <a:off x="6041329" y="1824451"/>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Cube 23"/>
            <p:cNvSpPr/>
            <p:nvPr/>
          </p:nvSpPr>
          <p:spPr>
            <a:xfrm>
              <a:off x="6348836" y="1824450"/>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ube 25"/>
            <p:cNvSpPr/>
            <p:nvPr/>
          </p:nvSpPr>
          <p:spPr>
            <a:xfrm>
              <a:off x="6656343" y="1833158"/>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3560" y="1772196"/>
              <a:ext cx="477474" cy="47747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7819" y="1764238"/>
              <a:ext cx="477474" cy="477474"/>
            </a:xfrm>
            <a:prstGeom prst="rect">
              <a:avLst/>
            </a:prstGeom>
          </p:spPr>
        </p:pic>
      </p:grpSp>
      <p:grpSp>
        <p:nvGrpSpPr>
          <p:cNvPr id="27" name="Group 26"/>
          <p:cNvGrpSpPr/>
          <p:nvPr/>
        </p:nvGrpSpPr>
        <p:grpSpPr>
          <a:xfrm>
            <a:off x="5502235" y="3477013"/>
            <a:ext cx="2962838" cy="2370863"/>
            <a:chOff x="5813400" y="3178475"/>
            <a:chExt cx="3033924" cy="2241305"/>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3400" y="3260890"/>
              <a:ext cx="3033924" cy="2158890"/>
            </a:xfrm>
            <a:prstGeom prst="rect">
              <a:avLst/>
            </a:prstGeom>
          </p:spPr>
        </p:pic>
        <p:sp>
          <p:nvSpPr>
            <p:cNvPr id="31" name="Cube 30"/>
            <p:cNvSpPr/>
            <p:nvPr/>
          </p:nvSpPr>
          <p:spPr>
            <a:xfrm>
              <a:off x="6032226" y="3853524"/>
              <a:ext cx="367503" cy="350537"/>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Cube 31"/>
            <p:cNvSpPr/>
            <p:nvPr/>
          </p:nvSpPr>
          <p:spPr>
            <a:xfrm>
              <a:off x="6383671" y="3844815"/>
              <a:ext cx="367503" cy="350537"/>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ube 32"/>
            <p:cNvSpPr/>
            <p:nvPr/>
          </p:nvSpPr>
          <p:spPr>
            <a:xfrm>
              <a:off x="6735054" y="3853522"/>
              <a:ext cx="367503" cy="350537"/>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Cube 34"/>
            <p:cNvSpPr/>
            <p:nvPr/>
          </p:nvSpPr>
          <p:spPr>
            <a:xfrm>
              <a:off x="6041329" y="3548735"/>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Cube 35"/>
            <p:cNvSpPr/>
            <p:nvPr/>
          </p:nvSpPr>
          <p:spPr>
            <a:xfrm>
              <a:off x="6374963" y="3548734"/>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Cube 38"/>
            <p:cNvSpPr/>
            <p:nvPr/>
          </p:nvSpPr>
          <p:spPr>
            <a:xfrm>
              <a:off x="6734724" y="3557443"/>
              <a:ext cx="368179" cy="35705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9323" y="3186434"/>
              <a:ext cx="477474" cy="477474"/>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3584" y="3178475"/>
              <a:ext cx="477474" cy="47747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8725" y="3179344"/>
              <a:ext cx="477474" cy="47747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5209" y="3492988"/>
              <a:ext cx="962206" cy="769086"/>
            </a:xfrm>
            <a:prstGeom prst="rect">
              <a:avLst/>
            </a:prstGeom>
          </p:spPr>
        </p:pic>
        <p:sp>
          <p:nvSpPr>
            <p:cNvPr id="14" name="Rectangle 13"/>
            <p:cNvSpPr/>
            <p:nvPr/>
          </p:nvSpPr>
          <p:spPr>
            <a:xfrm>
              <a:off x="7822295" y="3877529"/>
              <a:ext cx="511806" cy="324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7022" y="4753355"/>
            <a:ext cx="1704981" cy="1275550"/>
          </a:xfrm>
          <a:prstGeom prst="rect">
            <a:avLst/>
          </a:prstGeom>
        </p:spPr>
      </p:pic>
      <p:sp>
        <p:nvSpPr>
          <p:cNvPr id="45" name="Rounded Rectangular Callout 44"/>
          <p:cNvSpPr/>
          <p:nvPr/>
        </p:nvSpPr>
        <p:spPr>
          <a:xfrm>
            <a:off x="564124" y="5024847"/>
            <a:ext cx="1909127" cy="849609"/>
          </a:xfrm>
          <a:prstGeom prst="wedgeRoundRectCallout">
            <a:avLst>
              <a:gd name="adj1" fmla="val 70396"/>
              <a:gd name="adj2" fmla="val 25129"/>
              <a:gd name="adj3" fmla="val 16667"/>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2461" y="1666436"/>
            <a:ext cx="1974096" cy="1736322"/>
          </a:xfrm>
          <a:prstGeom prst="rect">
            <a:avLst/>
          </a:prstGeom>
        </p:spPr>
      </p:pic>
      <p:sp>
        <p:nvSpPr>
          <p:cNvPr id="48" name="TextBox 47"/>
          <p:cNvSpPr txBox="1"/>
          <p:nvPr/>
        </p:nvSpPr>
        <p:spPr>
          <a:xfrm>
            <a:off x="2748388" y="2892807"/>
            <a:ext cx="920444"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£3.50 each</a:t>
            </a:r>
            <a:endParaRPr kumimoji="0" lang="en-GB" sz="1400" b="0" i="0" u="none" strike="noStrike" kern="1200" cap="none" spc="0" normalizeH="0" baseline="0" noProof="0" dirty="0">
              <a:ln>
                <a:noFill/>
              </a:ln>
              <a:solidFill>
                <a:prstClr val="black"/>
              </a:solidFill>
              <a:effectLst/>
              <a:uLnTx/>
              <a:uFillTx/>
              <a:latin typeface="KG Red Hands" panose="02000505000000020004" pitchFamily="2" charset="0"/>
              <a:ea typeface="+mn-ea"/>
              <a:cs typeface="+mn-cs"/>
            </a:endParaRPr>
          </a:p>
        </p:txBody>
      </p:sp>
      <p:pic>
        <p:nvPicPr>
          <p:cNvPr id="52" name="Picture 51"/>
          <p:cNvPicPr>
            <a:picLocks noChangeAspect="1"/>
          </p:cNvPicPr>
          <p:nvPr/>
        </p:nvPicPr>
        <p:blipFill>
          <a:blip r:embed="rId11"/>
          <a:stretch>
            <a:fillRect/>
          </a:stretch>
        </p:blipFill>
        <p:spPr>
          <a:xfrm>
            <a:off x="595067" y="5113033"/>
            <a:ext cx="1924627" cy="725487"/>
          </a:xfrm>
          <a:prstGeom prst="rect">
            <a:avLst/>
          </a:prstGeom>
        </p:spPr>
      </p:pic>
      <p:pic>
        <p:nvPicPr>
          <p:cNvPr id="54" name="Picture 53"/>
          <p:cNvPicPr>
            <a:picLocks noChangeAspect="1"/>
          </p:cNvPicPr>
          <p:nvPr/>
        </p:nvPicPr>
        <p:blipFill>
          <a:blip r:embed="rId12"/>
          <a:stretch>
            <a:fillRect/>
          </a:stretch>
        </p:blipFill>
        <p:spPr>
          <a:xfrm>
            <a:off x="7395604" y="4204144"/>
            <a:ext cx="709074" cy="329213"/>
          </a:xfrm>
          <a:prstGeom prst="rect">
            <a:avLst/>
          </a:prstGeom>
        </p:spPr>
      </p:pic>
      <p:pic>
        <p:nvPicPr>
          <p:cNvPr id="59" name="Picture 58"/>
          <p:cNvPicPr>
            <a:picLocks noChangeAspect="1"/>
          </p:cNvPicPr>
          <p:nvPr/>
        </p:nvPicPr>
        <p:blipFill>
          <a:blip r:embed="rId13"/>
          <a:stretch>
            <a:fillRect/>
          </a:stretch>
        </p:blipFill>
        <p:spPr>
          <a:xfrm>
            <a:off x="-40204" y="2714158"/>
            <a:ext cx="2082199" cy="432854"/>
          </a:xfrm>
          <a:prstGeom prst="rect">
            <a:avLst/>
          </a:prstGeom>
        </p:spPr>
      </p:pic>
      <p:pic>
        <p:nvPicPr>
          <p:cNvPr id="60" name="Picture 59"/>
          <p:cNvPicPr>
            <a:picLocks noChangeAspect="1"/>
          </p:cNvPicPr>
          <p:nvPr/>
        </p:nvPicPr>
        <p:blipFill>
          <a:blip r:embed="rId14"/>
          <a:stretch>
            <a:fillRect/>
          </a:stretch>
        </p:blipFill>
        <p:spPr>
          <a:xfrm>
            <a:off x="-18723" y="3058826"/>
            <a:ext cx="1947138" cy="432854"/>
          </a:xfrm>
          <a:prstGeom prst="rect">
            <a:avLst/>
          </a:prstGeom>
        </p:spPr>
      </p:pic>
      <p:pic>
        <p:nvPicPr>
          <p:cNvPr id="61" name="Picture 60"/>
          <p:cNvPicPr>
            <a:picLocks noChangeAspect="1"/>
          </p:cNvPicPr>
          <p:nvPr/>
        </p:nvPicPr>
        <p:blipFill>
          <a:blip r:embed="rId15"/>
          <a:stretch>
            <a:fillRect/>
          </a:stretch>
        </p:blipFill>
        <p:spPr>
          <a:xfrm>
            <a:off x="747199" y="4113162"/>
            <a:ext cx="3016374" cy="432854"/>
          </a:xfrm>
          <a:prstGeom prst="rect">
            <a:avLst/>
          </a:prstGeom>
        </p:spPr>
      </p:pic>
      <p:pic>
        <p:nvPicPr>
          <p:cNvPr id="62" name="Picture 61"/>
          <p:cNvPicPr>
            <a:picLocks noChangeAspect="1"/>
          </p:cNvPicPr>
          <p:nvPr/>
        </p:nvPicPr>
        <p:blipFill>
          <a:blip r:embed="rId16"/>
          <a:stretch>
            <a:fillRect/>
          </a:stretch>
        </p:blipFill>
        <p:spPr>
          <a:xfrm>
            <a:off x="3348666" y="6238293"/>
            <a:ext cx="2149730" cy="676715"/>
          </a:xfrm>
          <a:prstGeom prst="rect">
            <a:avLst/>
          </a:prstGeom>
        </p:spPr>
      </p:pic>
      <p:pic>
        <p:nvPicPr>
          <p:cNvPr id="64" name="Picture 63"/>
          <p:cNvPicPr>
            <a:picLocks noChangeAspect="1"/>
          </p:cNvPicPr>
          <p:nvPr/>
        </p:nvPicPr>
        <p:blipFill>
          <a:blip r:embed="rId17"/>
          <a:stretch>
            <a:fillRect/>
          </a:stretch>
        </p:blipFill>
        <p:spPr>
          <a:xfrm>
            <a:off x="4748022" y="2534597"/>
            <a:ext cx="1451911" cy="432854"/>
          </a:xfrm>
          <a:prstGeom prst="rect">
            <a:avLst/>
          </a:prstGeom>
        </p:spPr>
      </p:pic>
      <p:pic>
        <p:nvPicPr>
          <p:cNvPr id="65" name="Picture 64"/>
          <p:cNvPicPr>
            <a:picLocks noChangeAspect="1"/>
          </p:cNvPicPr>
          <p:nvPr/>
        </p:nvPicPr>
        <p:blipFill>
          <a:blip r:embed="rId18"/>
          <a:stretch>
            <a:fillRect/>
          </a:stretch>
        </p:blipFill>
        <p:spPr>
          <a:xfrm>
            <a:off x="4764904" y="2804111"/>
            <a:ext cx="1418146" cy="676715"/>
          </a:xfrm>
          <a:prstGeom prst="rect">
            <a:avLst/>
          </a:prstGeom>
        </p:spPr>
      </p:pic>
      <p:pic>
        <p:nvPicPr>
          <p:cNvPr id="67" name="Picture 66"/>
          <p:cNvPicPr>
            <a:picLocks noChangeAspect="1"/>
          </p:cNvPicPr>
          <p:nvPr/>
        </p:nvPicPr>
        <p:blipFill>
          <a:blip r:embed="rId19"/>
          <a:stretch>
            <a:fillRect/>
          </a:stretch>
        </p:blipFill>
        <p:spPr>
          <a:xfrm>
            <a:off x="5884808" y="6004774"/>
            <a:ext cx="2065316" cy="676715"/>
          </a:xfrm>
          <a:prstGeom prst="rect">
            <a:avLst/>
          </a:prstGeom>
        </p:spPr>
      </p:pic>
      <p:pic>
        <p:nvPicPr>
          <p:cNvPr id="68" name="Picture 67"/>
          <p:cNvPicPr>
            <a:picLocks noChangeAspect="1"/>
          </p:cNvPicPr>
          <p:nvPr/>
        </p:nvPicPr>
        <p:blipFill>
          <a:blip r:embed="rId20"/>
          <a:stretch>
            <a:fillRect/>
          </a:stretch>
        </p:blipFill>
        <p:spPr>
          <a:xfrm>
            <a:off x="160505" y="1198342"/>
            <a:ext cx="315144" cy="493819"/>
          </a:xfrm>
          <a:prstGeom prst="rect">
            <a:avLst/>
          </a:prstGeom>
        </p:spPr>
      </p:pic>
      <p:pic>
        <p:nvPicPr>
          <p:cNvPr id="69" name="Picture 68"/>
          <p:cNvPicPr>
            <a:picLocks noChangeAspect="1"/>
          </p:cNvPicPr>
          <p:nvPr/>
        </p:nvPicPr>
        <p:blipFill>
          <a:blip r:embed="rId21"/>
          <a:stretch>
            <a:fillRect/>
          </a:stretch>
        </p:blipFill>
        <p:spPr>
          <a:xfrm>
            <a:off x="160924" y="4459124"/>
            <a:ext cx="405185" cy="493819"/>
          </a:xfrm>
          <a:prstGeom prst="rect">
            <a:avLst/>
          </a:prstGeom>
        </p:spPr>
      </p:pic>
      <p:pic>
        <p:nvPicPr>
          <p:cNvPr id="70" name="Picture 69"/>
          <p:cNvPicPr>
            <a:picLocks noChangeAspect="1"/>
          </p:cNvPicPr>
          <p:nvPr/>
        </p:nvPicPr>
        <p:blipFill>
          <a:blip r:embed="rId22"/>
          <a:stretch>
            <a:fillRect/>
          </a:stretch>
        </p:blipFill>
        <p:spPr>
          <a:xfrm>
            <a:off x="4730908" y="1198341"/>
            <a:ext cx="405185" cy="493819"/>
          </a:xfrm>
          <a:prstGeom prst="rect">
            <a:avLst/>
          </a:prstGeom>
        </p:spPr>
      </p:pic>
    </p:spTree>
    <p:extLst>
      <p:ext uri="{BB962C8B-B14F-4D97-AF65-F5344CB8AC3E}">
        <p14:creationId xmlns:p14="http://schemas.microsoft.com/office/powerpoint/2010/main" val="25269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a:solidFill>
            <a:srgbClr val="99CCFF"/>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smtClean="0"/>
              <a:t>Day 1 </a:t>
            </a:r>
            <a:endParaRPr lang="en-GB" sz="5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132855"/>
            <a:ext cx="5904656" cy="430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098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5159668" y="1972633"/>
            <a:ext cx="3438442" cy="3005588"/>
          </a:xfrm>
          <a:prstGeom prst="rect">
            <a:avLst/>
          </a:prstGeom>
        </p:spPr>
      </p:pic>
      <p:pic>
        <p:nvPicPr>
          <p:cNvPr id="31" name="Picture 30"/>
          <p:cNvPicPr>
            <a:picLocks noChangeAspect="1"/>
          </p:cNvPicPr>
          <p:nvPr/>
        </p:nvPicPr>
        <p:blipFill>
          <a:blip r:embed="rId3"/>
          <a:stretch>
            <a:fillRect/>
          </a:stretch>
        </p:blipFill>
        <p:spPr>
          <a:xfrm>
            <a:off x="5068020" y="1187582"/>
            <a:ext cx="3866137" cy="5267401"/>
          </a:xfrm>
          <a:prstGeom prst="rect">
            <a:avLst/>
          </a:prstGeom>
        </p:spPr>
      </p:pic>
      <p:pic>
        <p:nvPicPr>
          <p:cNvPr id="7" name="Picture 6"/>
          <p:cNvPicPr>
            <a:picLocks noChangeAspect="1"/>
          </p:cNvPicPr>
          <p:nvPr/>
        </p:nvPicPr>
        <p:blipFill>
          <a:blip r:embed="rId4"/>
          <a:stretch>
            <a:fillRect/>
          </a:stretch>
        </p:blipFill>
        <p:spPr>
          <a:xfrm>
            <a:off x="455757" y="1156788"/>
            <a:ext cx="4108122" cy="5273497"/>
          </a:xfrm>
          <a:prstGeom prst="rect">
            <a:avLst/>
          </a:prstGeom>
        </p:spPr>
      </p:pic>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p:cNvSpPr/>
          <p:nvPr/>
        </p:nvSpPr>
        <p:spPr>
          <a:xfrm>
            <a:off x="1636574" y="5019133"/>
            <a:ext cx="645122" cy="53122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p:cNvSpPr/>
          <p:nvPr/>
        </p:nvSpPr>
        <p:spPr>
          <a:xfrm>
            <a:off x="2873481" y="5875963"/>
            <a:ext cx="645122" cy="53122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p:cNvSpPr/>
          <p:nvPr/>
        </p:nvSpPr>
        <p:spPr>
          <a:xfrm>
            <a:off x="187202" y="4320071"/>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5"/>
          <a:stretch>
            <a:fillRect/>
          </a:stretch>
        </p:blipFill>
        <p:spPr>
          <a:xfrm>
            <a:off x="908067" y="1714105"/>
            <a:ext cx="2920706" cy="969348"/>
          </a:xfrm>
          <a:prstGeom prst="rect">
            <a:avLst/>
          </a:prstGeom>
        </p:spPr>
      </p:pic>
      <p:pic>
        <p:nvPicPr>
          <p:cNvPr id="89" name="Picture 88"/>
          <p:cNvPicPr>
            <a:picLocks noChangeAspect="1"/>
          </p:cNvPicPr>
          <p:nvPr/>
        </p:nvPicPr>
        <p:blipFill>
          <a:blip r:embed="rId6"/>
          <a:stretch>
            <a:fillRect/>
          </a:stretch>
        </p:blipFill>
        <p:spPr>
          <a:xfrm>
            <a:off x="180819" y="1168566"/>
            <a:ext cx="315144" cy="493819"/>
          </a:xfrm>
          <a:prstGeom prst="rect">
            <a:avLst/>
          </a:prstGeom>
        </p:spPr>
      </p:pic>
      <p:pic>
        <p:nvPicPr>
          <p:cNvPr id="90" name="Picture 89"/>
          <p:cNvPicPr>
            <a:picLocks noChangeAspect="1"/>
          </p:cNvPicPr>
          <p:nvPr/>
        </p:nvPicPr>
        <p:blipFill>
          <a:blip r:embed="rId7"/>
          <a:stretch>
            <a:fillRect/>
          </a:stretch>
        </p:blipFill>
        <p:spPr>
          <a:xfrm>
            <a:off x="150392" y="4293360"/>
            <a:ext cx="405185" cy="493819"/>
          </a:xfrm>
          <a:prstGeom prst="rect">
            <a:avLst/>
          </a:prstGeom>
        </p:spPr>
      </p:pic>
      <p:pic>
        <p:nvPicPr>
          <p:cNvPr id="91" name="Picture 90"/>
          <p:cNvPicPr>
            <a:picLocks noChangeAspect="1"/>
          </p:cNvPicPr>
          <p:nvPr/>
        </p:nvPicPr>
        <p:blipFill>
          <a:blip r:embed="rId8"/>
          <a:stretch>
            <a:fillRect/>
          </a:stretch>
        </p:blipFill>
        <p:spPr>
          <a:xfrm>
            <a:off x="4754483" y="1197963"/>
            <a:ext cx="405185" cy="493819"/>
          </a:xfrm>
          <a:prstGeom prst="rect">
            <a:avLst/>
          </a:prstGeom>
        </p:spPr>
      </p:pic>
    </p:spTree>
    <p:extLst>
      <p:ext uri="{BB962C8B-B14F-4D97-AF65-F5344CB8AC3E}">
        <p14:creationId xmlns:p14="http://schemas.microsoft.com/office/powerpoint/2010/main" val="3825567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 name="TextBox 21"/>
              <p:cNvSpPr txBox="1"/>
              <p:nvPr/>
            </p:nvSpPr>
            <p:spPr>
              <a:xfrm>
                <a:off x="5093304" y="1163306"/>
                <a:ext cx="3984018" cy="272888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Mr Patel writes a number on the board.</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Leon finds </a:t>
                </a:r>
                <a14:m>
                  <m:oMath xmlns:m="http://schemas.openxmlformats.org/officeDocument/2006/math">
                    <m:f>
                      <m:fPr>
                        <m:ctrlPr>
                          <a:rPr kumimoji="0" lang="en-US" sz="1400" b="0" i="1" u="none" strike="noStrike" kern="1200" cap="none" spc="0" normalizeH="0" baseline="0" noProof="0" smtClean="0">
                            <a:ln>
                              <a:noFill/>
                            </a:ln>
                            <a:solidFill>
                              <a:prstClr val="black"/>
                            </a:solidFill>
                            <a:effectLst/>
                            <a:uLnTx/>
                            <a:uFillTx/>
                            <a:latin typeface="Cambria Math"/>
                            <a:ea typeface="+mn-ea"/>
                            <a:cs typeface="+mn-cs"/>
                          </a:rPr>
                        </m:ctrlPr>
                      </m:fPr>
                      <m:num>
                        <m:r>
                          <m:rPr>
                            <m:nor/>
                          </m:rPr>
                          <a:rPr kumimoji="0" lang="en-US" sz="1400" b="0" i="0" u="none" strike="noStrike" kern="1200" cap="none" spc="0" normalizeH="0" baseline="0" noProof="0" smtClean="0">
                            <a:ln>
                              <a:noFill/>
                            </a:ln>
                            <a:solidFill>
                              <a:prstClr val="black"/>
                            </a:solidFill>
                            <a:effectLst/>
                            <a:uLnTx/>
                            <a:uFillTx/>
                            <a:latin typeface="KG Red Hands" panose="02000505000000020004" pitchFamily="2" charset="0"/>
                            <a:ea typeface="+mn-ea"/>
                            <a:cs typeface="+mn-cs"/>
                          </a:rPr>
                          <m:t>1</m:t>
                        </m:r>
                      </m:num>
                      <m:den>
                        <m:r>
                          <m:rPr>
                            <m:nor/>
                          </m:rPr>
                          <a:rPr kumimoji="0" lang="en-US" sz="1400" b="0" i="0" u="none" strike="noStrike" kern="1200" cap="none" spc="0" normalizeH="0" baseline="0" noProof="0" smtClean="0">
                            <a:ln>
                              <a:noFill/>
                            </a:ln>
                            <a:solidFill>
                              <a:prstClr val="black"/>
                            </a:solidFill>
                            <a:effectLst/>
                            <a:uLnTx/>
                            <a:uFillTx/>
                            <a:latin typeface="KG Red Hands" panose="02000505000000020004" pitchFamily="2" charset="0"/>
                            <a:ea typeface="+mn-ea"/>
                            <a:cs typeface="+mn-cs"/>
                          </a:rPr>
                          <m:t>2</m:t>
                        </m:r>
                      </m:den>
                    </m:f>
                  </m:oMath>
                </a14:m>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 of the number.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Sophie finds </a:t>
                </a:r>
                <a14:m>
                  <m:oMath xmlns:m="http://schemas.openxmlformats.org/officeDocument/2006/math">
                    <m:f>
                      <m:fPr>
                        <m:ctrlPr>
                          <a:rPr kumimoji="0" lang="en-US" sz="1400" b="0" i="1" u="none" strike="noStrike" kern="1200" cap="none" spc="0" normalizeH="0" baseline="0" noProof="0">
                            <a:ln>
                              <a:noFill/>
                            </a:ln>
                            <a:solidFill>
                              <a:prstClr val="black"/>
                            </a:solidFill>
                            <a:effectLst/>
                            <a:uLnTx/>
                            <a:uFillTx/>
                            <a:latin typeface="Cambria Math"/>
                            <a:ea typeface="+mn-ea"/>
                            <a:cs typeface="+mn-cs"/>
                          </a:rPr>
                        </m:ctrlPr>
                      </m:fPr>
                      <m:num>
                        <m:r>
                          <m:rPr>
                            <m:nor/>
                          </m:rPr>
                          <a:rPr kumimoji="0" lang="en-US" sz="1400" b="0" i="0" u="none" strike="noStrike" kern="1200" cap="none" spc="0" normalizeH="0" baseline="0" noProof="0">
                            <a:ln>
                              <a:noFill/>
                            </a:ln>
                            <a:solidFill>
                              <a:prstClr val="black"/>
                            </a:solidFill>
                            <a:effectLst/>
                            <a:uLnTx/>
                            <a:uFillTx/>
                            <a:latin typeface="KG Red Hands" panose="02000505000000020004" pitchFamily="2" charset="0"/>
                            <a:ea typeface="+mn-ea"/>
                            <a:cs typeface="+mn-cs"/>
                          </a:rPr>
                          <m:t>1</m:t>
                        </m:r>
                      </m:num>
                      <m:den>
                        <m:r>
                          <m:rPr>
                            <m:nor/>
                          </m:rPr>
                          <a:rPr kumimoji="0" lang="en-US" sz="1400" b="0" i="0" u="none" strike="noStrike" kern="1200" cap="none" spc="0" normalizeH="0" baseline="0" noProof="0" smtClean="0">
                            <a:ln>
                              <a:noFill/>
                            </a:ln>
                            <a:solidFill>
                              <a:prstClr val="black"/>
                            </a:solidFill>
                            <a:effectLst/>
                            <a:uLnTx/>
                            <a:uFillTx/>
                            <a:latin typeface="KG Red Hands" panose="02000505000000020004" pitchFamily="2" charset="0"/>
                            <a:ea typeface="+mn-ea"/>
                            <a:cs typeface="+mn-cs"/>
                          </a:rPr>
                          <m:t>3</m:t>
                        </m:r>
                      </m:den>
                    </m:f>
                  </m:oMath>
                </a14:m>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 of the number.</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Leon’s number is 7 more than Sophie’s.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KG Red Hands" panose="02000505000000020004" pitchFamily="2" charset="0"/>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KG Red Hands" panose="02000505000000020004" pitchFamily="2" charset="0"/>
                    <a:ea typeface="+mn-ea"/>
                    <a:cs typeface="+mn-cs"/>
                  </a:rPr>
                  <a:t>What is the number Mr Patel started with?  This bar model may help you.</a:t>
                </a:r>
                <a:endParaRPr kumimoji="0" lang="en-US" sz="1600" b="0" i="0" u="none" strike="noStrike" kern="1200" cap="none" spc="0" normalizeH="0" baseline="0" noProof="0" dirty="0">
                  <a:ln>
                    <a:noFill/>
                  </a:ln>
                  <a:solidFill>
                    <a:prstClr val="black"/>
                  </a:solidFill>
                  <a:effectLst/>
                  <a:uLnTx/>
                  <a:uFillTx/>
                  <a:latin typeface="KG Red Hands" panose="02000505000000020004" pitchFamily="2" charset="0"/>
                  <a:ea typeface="+mn-ea"/>
                  <a:cs typeface="+mn-cs"/>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17746" y="1163305"/>
                <a:ext cx="4316019" cy="4080861"/>
              </a:xfrm>
              <a:prstGeom prst="rect">
                <a:avLst/>
              </a:prstGeom>
              <a:blipFill>
                <a:blip r:embed="rId3"/>
                <a:stretch>
                  <a:fillRect l="-706"/>
                </a:stretch>
              </a:blipFill>
            </p:spPr>
            <p:txBody>
              <a:bodyPr/>
              <a:lstStyle/>
              <a:p>
                <a:r>
                  <a:rPr lang="en-GB">
                    <a:noFill/>
                  </a:rPr>
                  <a:t> </a:t>
                </a:r>
              </a:p>
            </p:txBody>
          </p:sp>
        </mc:Fallback>
      </mc:AlternateContent>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a:off x="2350219" y="2307772"/>
            <a:ext cx="495474" cy="566057"/>
          </a:xfrm>
          <a:prstGeom prst="ellipse">
            <a:avLst/>
          </a:prstGeom>
          <a:ln w="222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p:cNvSpPr/>
          <p:nvPr/>
        </p:nvSpPr>
        <p:spPr>
          <a:xfrm>
            <a:off x="2350219" y="3165604"/>
            <a:ext cx="495474" cy="566057"/>
          </a:xfrm>
          <a:prstGeom prst="ellipse">
            <a:avLst/>
          </a:prstGeom>
          <a:ln w="222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20"/>
          <p:cNvSpPr/>
          <p:nvPr/>
        </p:nvSpPr>
        <p:spPr>
          <a:xfrm>
            <a:off x="2350219" y="4023436"/>
            <a:ext cx="495474" cy="566057"/>
          </a:xfrm>
          <a:prstGeom prst="ellipse">
            <a:avLst/>
          </a:prstGeom>
          <a:ln w="222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7"/>
          <p:cNvSpPr/>
          <p:nvPr/>
        </p:nvSpPr>
        <p:spPr>
          <a:xfrm>
            <a:off x="171750" y="4920964"/>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nvPr>
        </p:nvGraphicFramePr>
        <p:xfrm>
          <a:off x="4999359" y="5302558"/>
          <a:ext cx="3167402" cy="862060"/>
        </p:xfrm>
        <a:graphic>
          <a:graphicData uri="http://schemas.openxmlformats.org/drawingml/2006/table">
            <a:tbl>
              <a:tblPr firstRow="1" bandRow="1">
                <a:tableStyleId>{5C22544A-7EE6-4342-B048-85BDC9FD1C3A}</a:tableStyleId>
              </a:tblPr>
              <a:tblGrid>
                <a:gridCol w="1055801">
                  <a:extLst>
                    <a:ext uri="{9D8B030D-6E8A-4147-A177-3AD203B41FA5}">
                      <a16:colId xmlns:a16="http://schemas.microsoft.com/office/drawing/2014/main" xmlns="" val="1433638505"/>
                    </a:ext>
                  </a:extLst>
                </a:gridCol>
                <a:gridCol w="527900">
                  <a:extLst>
                    <a:ext uri="{9D8B030D-6E8A-4147-A177-3AD203B41FA5}">
                      <a16:colId xmlns:a16="http://schemas.microsoft.com/office/drawing/2014/main" xmlns="" val="2507176199"/>
                    </a:ext>
                  </a:extLst>
                </a:gridCol>
                <a:gridCol w="527900">
                  <a:extLst>
                    <a:ext uri="{9D8B030D-6E8A-4147-A177-3AD203B41FA5}">
                      <a16:colId xmlns:a16="http://schemas.microsoft.com/office/drawing/2014/main" xmlns="" val="2422195552"/>
                    </a:ext>
                  </a:extLst>
                </a:gridCol>
                <a:gridCol w="1055801">
                  <a:extLst>
                    <a:ext uri="{9D8B030D-6E8A-4147-A177-3AD203B41FA5}">
                      <a16:colId xmlns:a16="http://schemas.microsoft.com/office/drawing/2014/main" xmlns="" val="964269076"/>
                    </a:ext>
                  </a:extLst>
                </a:gridCol>
              </a:tblGrid>
              <a:tr h="431030">
                <a:tc gridSpan="2">
                  <a:txBody>
                    <a:bodyPr/>
                    <a:lstStyle/>
                    <a:p>
                      <a:endParaRPr lang="en-GB" sz="800"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p>
                      <a:endParaRPr lang="en-GB" sz="800"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sz="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97805998"/>
                  </a:ext>
                </a:extLst>
              </a:tr>
              <a:tr h="431030">
                <a:tc>
                  <a:txBody>
                    <a:bodyPr/>
                    <a:lstStyle/>
                    <a:p>
                      <a:endParaRPr lang="en-GB" sz="800"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endParaRPr lang="en-GB" sz="800"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sz="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800" dirty="0"/>
                    </a:p>
                  </a:txBody>
                  <a:tcPr marL="84406" marR="84406">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38927510"/>
                  </a:ext>
                </a:extLst>
              </a:tr>
            </a:tbl>
          </a:graphicData>
        </a:graphic>
      </p:graphicFrame>
      <p:pic>
        <p:nvPicPr>
          <p:cNvPr id="3" name="Picture 2"/>
          <p:cNvPicPr>
            <a:picLocks noChangeAspect="1"/>
          </p:cNvPicPr>
          <p:nvPr/>
        </p:nvPicPr>
        <p:blipFill>
          <a:blip r:embed="rId4"/>
          <a:stretch>
            <a:fillRect/>
          </a:stretch>
        </p:blipFill>
        <p:spPr>
          <a:xfrm>
            <a:off x="423633" y="1142854"/>
            <a:ext cx="4243183" cy="5334462"/>
          </a:xfrm>
          <a:prstGeom prst="rect">
            <a:avLst/>
          </a:prstGeom>
        </p:spPr>
      </p:pic>
      <p:pic>
        <p:nvPicPr>
          <p:cNvPr id="17" name="Picture 16"/>
          <p:cNvPicPr>
            <a:picLocks noChangeAspect="1"/>
          </p:cNvPicPr>
          <p:nvPr/>
        </p:nvPicPr>
        <p:blipFill>
          <a:blip r:embed="rId5"/>
          <a:stretch>
            <a:fillRect/>
          </a:stretch>
        </p:blipFill>
        <p:spPr>
          <a:xfrm>
            <a:off x="170074" y="1185664"/>
            <a:ext cx="315144" cy="493819"/>
          </a:xfrm>
          <a:prstGeom prst="rect">
            <a:avLst/>
          </a:prstGeom>
        </p:spPr>
      </p:pic>
      <p:pic>
        <p:nvPicPr>
          <p:cNvPr id="23" name="Picture 22"/>
          <p:cNvPicPr>
            <a:picLocks noChangeAspect="1"/>
          </p:cNvPicPr>
          <p:nvPr/>
        </p:nvPicPr>
        <p:blipFill>
          <a:blip r:embed="rId6"/>
          <a:stretch>
            <a:fillRect/>
          </a:stretch>
        </p:blipFill>
        <p:spPr>
          <a:xfrm>
            <a:off x="116497" y="4888414"/>
            <a:ext cx="405185" cy="499915"/>
          </a:xfrm>
          <a:prstGeom prst="rect">
            <a:avLst/>
          </a:prstGeom>
        </p:spPr>
      </p:pic>
      <p:pic>
        <p:nvPicPr>
          <p:cNvPr id="24" name="Picture 23"/>
          <p:cNvPicPr>
            <a:picLocks noChangeAspect="1"/>
          </p:cNvPicPr>
          <p:nvPr/>
        </p:nvPicPr>
        <p:blipFill>
          <a:blip r:embed="rId7"/>
          <a:stretch>
            <a:fillRect/>
          </a:stretch>
        </p:blipFill>
        <p:spPr>
          <a:xfrm>
            <a:off x="4743372" y="1205348"/>
            <a:ext cx="405185" cy="493819"/>
          </a:xfrm>
          <a:prstGeom prst="rect">
            <a:avLst/>
          </a:prstGeom>
        </p:spPr>
      </p:pic>
      <p:cxnSp>
        <p:nvCxnSpPr>
          <p:cNvPr id="44" name="Straight Connector 43"/>
          <p:cNvCxnSpPr>
            <a:endCxn id="13" idx="2"/>
          </p:cNvCxnSpPr>
          <p:nvPr/>
        </p:nvCxnSpPr>
        <p:spPr>
          <a:xfrm>
            <a:off x="6583060" y="5733588"/>
            <a:ext cx="0" cy="4310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17935" y="5733588"/>
            <a:ext cx="0" cy="4310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40147" y="5733588"/>
            <a:ext cx="0" cy="4310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47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84"/>
          <a:stretch/>
        </p:blipFill>
        <p:spPr bwMode="auto">
          <a:xfrm>
            <a:off x="18015" y="1700808"/>
            <a:ext cx="9039225" cy="459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32656"/>
            <a:ext cx="8496944" cy="923330"/>
          </a:xfrm>
          <a:prstGeom prst="rect">
            <a:avLst/>
          </a:prstGeom>
          <a:noFill/>
        </p:spPr>
        <p:txBody>
          <a:bodyPr wrap="square" rtlCol="0">
            <a:spAutoFit/>
          </a:bodyPr>
          <a:lstStyle/>
          <a:p>
            <a:pPr algn="ctr"/>
            <a:r>
              <a:rPr lang="en-GB" sz="5400" b="1" dirty="0" smtClean="0"/>
              <a:t>Active Learning!</a:t>
            </a:r>
            <a:endParaRPr lang="en-GB" sz="5400" b="1" dirty="0"/>
          </a:p>
        </p:txBody>
      </p:sp>
    </p:spTree>
    <p:extLst>
      <p:ext uri="{BB962C8B-B14F-4D97-AF65-F5344CB8AC3E}">
        <p14:creationId xmlns:p14="http://schemas.microsoft.com/office/powerpoint/2010/main" val="87754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0240"/>
            <a:ext cx="7164288" cy="67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68144" y="2924944"/>
            <a:ext cx="3096344" cy="1938992"/>
          </a:xfrm>
          <a:prstGeom prst="rect">
            <a:avLst/>
          </a:prstGeom>
          <a:noFill/>
        </p:spPr>
        <p:txBody>
          <a:bodyPr wrap="square" rtlCol="0">
            <a:spAutoFit/>
          </a:bodyPr>
          <a:lstStyle/>
          <a:p>
            <a:r>
              <a:rPr lang="en-GB" sz="2400" dirty="0" smtClean="0">
                <a:solidFill>
                  <a:srgbClr val="FF0000"/>
                </a:solidFill>
                <a:latin typeface="Comic Sans MS" panose="030F0702030302020204" pitchFamily="66" charset="0"/>
              </a:rPr>
              <a:t>Have a go at this Mathematical scavenger hunt. You can complete this indoors or outdoors.</a:t>
            </a:r>
            <a:endParaRPr lang="en-GB"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9302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46" t="14552" r="30625" b="5377"/>
          <a:stretch/>
        </p:blipFill>
        <p:spPr bwMode="auto">
          <a:xfrm>
            <a:off x="2286465" y="0"/>
            <a:ext cx="684076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3768" y="764704"/>
            <a:ext cx="2122697" cy="523220"/>
          </a:xfrm>
          <a:prstGeom prst="rect">
            <a:avLst/>
          </a:prstGeom>
          <a:noFill/>
        </p:spPr>
        <p:txBody>
          <a:bodyPr wrap="none" rtlCol="0">
            <a:spAutoFit/>
          </a:bodyPr>
          <a:lstStyle/>
          <a:p>
            <a:r>
              <a:rPr lang="en-GB" sz="2800" dirty="0" smtClean="0">
                <a:solidFill>
                  <a:srgbClr val="FF0000"/>
                </a:solidFill>
                <a:latin typeface="Comic Sans MS" panose="030F0702030302020204" pitchFamily="66" charset="0"/>
              </a:rPr>
              <a:t>Quick read!</a:t>
            </a:r>
            <a:endParaRPr lang="en-GB"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26003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CCFF"/>
          </a:solidFill>
        </p:spPr>
        <p:txBody>
          <a:bodyPr>
            <a:normAutofit/>
          </a:bodyPr>
          <a:lstStyle/>
          <a:p>
            <a:pPr algn="ctr"/>
            <a:r>
              <a:rPr lang="en-GB" sz="5400" b="1" dirty="0" smtClean="0"/>
              <a:t>Day </a:t>
            </a:r>
            <a:r>
              <a:rPr lang="en-GB" sz="5400" b="1" dirty="0"/>
              <a:t>1</a:t>
            </a:r>
          </a:p>
        </p:txBody>
      </p:sp>
      <p:sp>
        <p:nvSpPr>
          <p:cNvPr id="3" name="Content Placeholder 2"/>
          <p:cNvSpPr>
            <a:spLocks noGrp="1"/>
          </p:cNvSpPr>
          <p:nvPr>
            <p:ph idx="1"/>
          </p:nvPr>
        </p:nvSpPr>
        <p:spPr>
          <a:noFill/>
        </p:spPr>
        <p:txBody>
          <a:bodyPr>
            <a:normAutofit/>
          </a:bodyPr>
          <a:lstStyle/>
          <a:p>
            <a:pPr marL="0" indent="0" algn="ctr">
              <a:buNone/>
            </a:pPr>
            <a:r>
              <a:rPr lang="en-GB" sz="7200" b="1" dirty="0" smtClean="0"/>
              <a:t>English</a:t>
            </a:r>
          </a:p>
          <a:p>
            <a:pPr marL="0" indent="0" algn="ctr">
              <a:buNone/>
            </a:pPr>
            <a:endParaRPr lang="en-GB" sz="3600"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0928"/>
            <a:ext cx="6486525"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97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01"/>
          <a:stretch/>
        </p:blipFill>
        <p:spPr bwMode="auto">
          <a:xfrm>
            <a:off x="4427984" y="1608292"/>
            <a:ext cx="4230283" cy="491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31019"/>
            <a:ext cx="8424935" cy="1569660"/>
          </a:xfrm>
          <a:prstGeom prst="rect">
            <a:avLst/>
          </a:prstGeom>
          <a:noFill/>
        </p:spPr>
        <p:txBody>
          <a:bodyPr wrap="square" rtlCol="0">
            <a:spAutoFit/>
          </a:bodyPr>
          <a:lstStyle/>
          <a:p>
            <a:r>
              <a:rPr lang="en-GB" sz="3200" dirty="0" smtClean="0">
                <a:latin typeface="Comic Sans MS" panose="030F0702030302020204" pitchFamily="66" charset="0"/>
              </a:rPr>
              <a:t>Draw and label your chosen species of</a:t>
            </a:r>
          </a:p>
          <a:p>
            <a:r>
              <a:rPr lang="en-GB" sz="3200" dirty="0" smtClean="0">
                <a:latin typeface="Comic Sans MS" panose="030F0702030302020204" pitchFamily="66" charset="0"/>
              </a:rPr>
              <a:t>elf or sprite.</a:t>
            </a:r>
          </a:p>
          <a:p>
            <a:endParaRPr lang="en-GB" sz="3200" dirty="0">
              <a:latin typeface="Comic Sans MS" panose="030F0702030302020204"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108358"/>
            <a:ext cx="24765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56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9217024" cy="3046988"/>
          </a:xfrm>
          <a:prstGeom prst="rect">
            <a:avLst/>
          </a:prstGeom>
          <a:noFill/>
        </p:spPr>
        <p:txBody>
          <a:bodyPr wrap="square" rtlCol="0">
            <a:spAutoFit/>
          </a:bodyPr>
          <a:lstStyle/>
          <a:p>
            <a:r>
              <a:rPr lang="en-GB" sz="3200" dirty="0" smtClean="0">
                <a:solidFill>
                  <a:schemeClr val="tx2"/>
                </a:solidFill>
                <a:latin typeface="Comic Sans MS" panose="030F0702030302020204" pitchFamily="66" charset="0"/>
              </a:rPr>
              <a:t>Here is an entry from the ‘Ultimate Guide about forest sprites’. Notice what the different paragraphs are about, taking ideas that you might employ in your writing. Also, magpie any useful vocabulary that you can use in your writing.</a:t>
            </a:r>
            <a:endParaRPr lang="en-GB" sz="3200"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252617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9473"/>
            <a:ext cx="8496944" cy="635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9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56" y="462732"/>
            <a:ext cx="7696200" cy="171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55" y="2181647"/>
            <a:ext cx="76962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93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2958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23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43724"/>
            <a:ext cx="8857109" cy="364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5221641" y="1112613"/>
            <a:ext cx="3973061" cy="5267401"/>
          </a:xfrm>
          <a:prstGeom prst="rect">
            <a:avLst/>
          </a:prstGeom>
        </p:spPr>
      </p:pic>
      <p:sp>
        <p:nvSpPr>
          <p:cNvPr id="4" name="Rectangle 3"/>
          <p:cNvSpPr/>
          <p:nvPr/>
        </p:nvSpPr>
        <p:spPr>
          <a:xfrm>
            <a:off x="7274171" y="1606775"/>
            <a:ext cx="1250189" cy="7384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17"/>
          <p:cNvSpPr/>
          <p:nvPr/>
        </p:nvSpPr>
        <p:spPr>
          <a:xfrm>
            <a:off x="4579544" y="1240525"/>
            <a:ext cx="116308"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171750" y="1205347"/>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4798624" y="122417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985" y="999259"/>
            <a:ext cx="1561508" cy="1622988"/>
          </a:xfrm>
          <a:prstGeom prst="rect">
            <a:avLst/>
          </a:prstGeom>
        </p:spPr>
      </p:pic>
      <p:sp>
        <p:nvSpPr>
          <p:cNvPr id="25" name="Rectangle 24"/>
          <p:cNvSpPr/>
          <p:nvPr/>
        </p:nvSpPr>
        <p:spPr>
          <a:xfrm>
            <a:off x="4798624" y="3639045"/>
            <a:ext cx="294680"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986" y="3677411"/>
            <a:ext cx="1499526" cy="1611373"/>
          </a:xfrm>
          <a:prstGeom prst="rect">
            <a:avLst/>
          </a:prstGeom>
        </p:spPr>
      </p:pic>
      <p:sp>
        <p:nvSpPr>
          <p:cNvPr id="28" name="Rectangle 27"/>
          <p:cNvSpPr/>
          <p:nvPr/>
        </p:nvSpPr>
        <p:spPr>
          <a:xfrm>
            <a:off x="7311903" y="4113851"/>
            <a:ext cx="1250189" cy="7384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565756" y="5034212"/>
            <a:ext cx="2521149" cy="920576"/>
          </a:xfrm>
          <a:prstGeom prst="rect">
            <a:avLst/>
          </a:prstGeom>
        </p:spPr>
      </p:pic>
      <p:pic>
        <p:nvPicPr>
          <p:cNvPr id="16" name="Picture 15"/>
          <p:cNvPicPr>
            <a:picLocks noChangeAspect="1"/>
          </p:cNvPicPr>
          <p:nvPr/>
        </p:nvPicPr>
        <p:blipFill>
          <a:blip r:embed="rId6"/>
          <a:stretch>
            <a:fillRect/>
          </a:stretch>
        </p:blipFill>
        <p:spPr>
          <a:xfrm>
            <a:off x="565756" y="6016153"/>
            <a:ext cx="3584759" cy="676715"/>
          </a:xfrm>
          <a:prstGeom prst="rect">
            <a:avLst/>
          </a:prstGeom>
        </p:spPr>
      </p:pic>
      <p:pic>
        <p:nvPicPr>
          <p:cNvPr id="17" name="Picture 16"/>
          <p:cNvPicPr>
            <a:picLocks noChangeAspect="1"/>
          </p:cNvPicPr>
          <p:nvPr/>
        </p:nvPicPr>
        <p:blipFill>
          <a:blip r:embed="rId7"/>
          <a:stretch>
            <a:fillRect/>
          </a:stretch>
        </p:blipFill>
        <p:spPr>
          <a:xfrm>
            <a:off x="5945842" y="2999642"/>
            <a:ext cx="1947138" cy="432854"/>
          </a:xfrm>
          <a:prstGeom prst="rect">
            <a:avLst/>
          </a:prstGeom>
        </p:spPr>
      </p:pic>
      <p:pic>
        <p:nvPicPr>
          <p:cNvPr id="20" name="Picture 19"/>
          <p:cNvPicPr>
            <a:picLocks noChangeAspect="1"/>
          </p:cNvPicPr>
          <p:nvPr/>
        </p:nvPicPr>
        <p:blipFill>
          <a:blip r:embed="rId8"/>
          <a:stretch>
            <a:fillRect/>
          </a:stretch>
        </p:blipFill>
        <p:spPr>
          <a:xfrm>
            <a:off x="5337070" y="3353485"/>
            <a:ext cx="3584759" cy="432854"/>
          </a:xfrm>
          <a:prstGeom prst="rect">
            <a:avLst/>
          </a:prstGeom>
        </p:spPr>
      </p:pic>
      <p:pic>
        <p:nvPicPr>
          <p:cNvPr id="21" name="Picture 20"/>
          <p:cNvPicPr>
            <a:picLocks noChangeAspect="1"/>
          </p:cNvPicPr>
          <p:nvPr/>
        </p:nvPicPr>
        <p:blipFill>
          <a:blip r:embed="rId9"/>
          <a:stretch>
            <a:fillRect/>
          </a:stretch>
        </p:blipFill>
        <p:spPr>
          <a:xfrm>
            <a:off x="6014498" y="5540896"/>
            <a:ext cx="3584759" cy="676715"/>
          </a:xfrm>
          <a:prstGeom prst="rect">
            <a:avLst/>
          </a:prstGeom>
        </p:spPr>
      </p:pic>
      <p:pic>
        <p:nvPicPr>
          <p:cNvPr id="23" name="Picture 22"/>
          <p:cNvPicPr>
            <a:picLocks noChangeAspect="1"/>
          </p:cNvPicPr>
          <p:nvPr/>
        </p:nvPicPr>
        <p:blipFill>
          <a:blip r:embed="rId10"/>
          <a:stretch>
            <a:fillRect/>
          </a:stretch>
        </p:blipFill>
        <p:spPr>
          <a:xfrm>
            <a:off x="5185885" y="6181097"/>
            <a:ext cx="3584759" cy="432854"/>
          </a:xfrm>
          <a:prstGeom prst="rect">
            <a:avLst/>
          </a:prstGeom>
        </p:spPr>
      </p:pic>
      <p:pic>
        <p:nvPicPr>
          <p:cNvPr id="27" name="Picture 26"/>
          <p:cNvPicPr>
            <a:picLocks noChangeAspect="1"/>
          </p:cNvPicPr>
          <p:nvPr/>
        </p:nvPicPr>
        <p:blipFill>
          <a:blip r:embed="rId11"/>
          <a:stretch>
            <a:fillRect/>
          </a:stretch>
        </p:blipFill>
        <p:spPr>
          <a:xfrm>
            <a:off x="439994" y="1178775"/>
            <a:ext cx="4023709" cy="4340728"/>
          </a:xfrm>
          <a:prstGeom prst="rect">
            <a:avLst/>
          </a:prstGeom>
        </p:spPr>
      </p:pic>
      <p:pic>
        <p:nvPicPr>
          <p:cNvPr id="43" name="Picture 42"/>
          <p:cNvPicPr>
            <a:picLocks noChangeAspect="1"/>
          </p:cNvPicPr>
          <p:nvPr/>
        </p:nvPicPr>
        <p:blipFill>
          <a:blip r:embed="rId12"/>
          <a:stretch>
            <a:fillRect/>
          </a:stretch>
        </p:blipFill>
        <p:spPr>
          <a:xfrm>
            <a:off x="7289262" y="1621369"/>
            <a:ext cx="1254947" cy="713294"/>
          </a:xfrm>
          <a:prstGeom prst="rect">
            <a:avLst/>
          </a:prstGeom>
        </p:spPr>
      </p:pic>
      <p:pic>
        <p:nvPicPr>
          <p:cNvPr id="46" name="Picture 45"/>
          <p:cNvPicPr>
            <a:picLocks noChangeAspect="1"/>
          </p:cNvPicPr>
          <p:nvPr/>
        </p:nvPicPr>
        <p:blipFill>
          <a:blip r:embed="rId13"/>
          <a:stretch>
            <a:fillRect/>
          </a:stretch>
        </p:blipFill>
        <p:spPr>
          <a:xfrm>
            <a:off x="180570" y="1171787"/>
            <a:ext cx="315144" cy="493819"/>
          </a:xfrm>
          <a:prstGeom prst="rect">
            <a:avLst/>
          </a:prstGeom>
        </p:spPr>
      </p:pic>
      <p:pic>
        <p:nvPicPr>
          <p:cNvPr id="47" name="Picture 46"/>
          <p:cNvPicPr>
            <a:picLocks noChangeAspect="1"/>
          </p:cNvPicPr>
          <p:nvPr/>
        </p:nvPicPr>
        <p:blipFill>
          <a:blip r:embed="rId14"/>
          <a:stretch>
            <a:fillRect/>
          </a:stretch>
        </p:blipFill>
        <p:spPr>
          <a:xfrm>
            <a:off x="4743371" y="1190881"/>
            <a:ext cx="405185" cy="493819"/>
          </a:xfrm>
          <a:prstGeom prst="rect">
            <a:avLst/>
          </a:prstGeom>
        </p:spPr>
      </p:pic>
      <p:pic>
        <p:nvPicPr>
          <p:cNvPr id="48" name="Picture 47"/>
          <p:cNvPicPr>
            <a:picLocks noChangeAspect="1"/>
          </p:cNvPicPr>
          <p:nvPr/>
        </p:nvPicPr>
        <p:blipFill>
          <a:blip r:embed="rId15"/>
          <a:stretch>
            <a:fillRect/>
          </a:stretch>
        </p:blipFill>
        <p:spPr>
          <a:xfrm>
            <a:off x="4768936" y="3611103"/>
            <a:ext cx="405185" cy="499915"/>
          </a:xfrm>
          <a:prstGeom prst="rect">
            <a:avLst/>
          </a:prstGeom>
        </p:spPr>
      </p:pic>
      <p:pic>
        <p:nvPicPr>
          <p:cNvPr id="50" name="Picture 49"/>
          <p:cNvPicPr>
            <a:picLocks noChangeAspect="1"/>
          </p:cNvPicPr>
          <p:nvPr/>
        </p:nvPicPr>
        <p:blipFill>
          <a:blip r:embed="rId16"/>
          <a:stretch>
            <a:fillRect/>
          </a:stretch>
        </p:blipFill>
        <p:spPr>
          <a:xfrm>
            <a:off x="7272944" y="4160930"/>
            <a:ext cx="1328106" cy="713294"/>
          </a:xfrm>
          <a:prstGeom prst="rect">
            <a:avLst/>
          </a:prstGeom>
        </p:spPr>
      </p:pic>
      <p:sp>
        <p:nvSpPr>
          <p:cNvPr id="3" name="TextBox 2"/>
          <p:cNvSpPr txBox="1"/>
          <p:nvPr/>
        </p:nvSpPr>
        <p:spPr>
          <a:xfrm>
            <a:off x="683567" y="188640"/>
            <a:ext cx="8238261" cy="646331"/>
          </a:xfrm>
          <a:prstGeom prst="rect">
            <a:avLst/>
          </a:prstGeom>
          <a:noFill/>
        </p:spPr>
        <p:txBody>
          <a:bodyPr wrap="square" rtlCol="0">
            <a:spAutoFit/>
          </a:bodyPr>
          <a:lstStyle/>
          <a:p>
            <a:r>
              <a:rPr lang="en-GB" sz="3600" dirty="0" smtClean="0">
                <a:solidFill>
                  <a:srgbClr val="FF0000"/>
                </a:solidFill>
                <a:latin typeface="Comic Sans MS" panose="030F0702030302020204" pitchFamily="66" charset="0"/>
              </a:rPr>
              <a:t>Maths answers from last Wednesday</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5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246</Words>
  <Application>Microsoft Office PowerPoint</Application>
  <PresentationFormat>On-screen Show (4:3)</PresentationFormat>
  <Paragraphs>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1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dc:title>
  <dc:creator>teacher</dc:creator>
  <cp:lastModifiedBy>teacher</cp:lastModifiedBy>
  <cp:revision>98</cp:revision>
  <dcterms:created xsi:type="dcterms:W3CDTF">2020-05-17T07:04:56Z</dcterms:created>
  <dcterms:modified xsi:type="dcterms:W3CDTF">2020-07-13T04:31:19Z</dcterms:modified>
</cp:coreProperties>
</file>