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856" r:id="rId3"/>
    <p:sldMasterId id="2147483870" r:id="rId4"/>
    <p:sldMasterId id="2147483884" r:id="rId5"/>
    <p:sldMasterId id="2147483956" r:id="rId6"/>
    <p:sldMasterId id="2147483980" r:id="rId7"/>
    <p:sldMasterId id="2147483992" r:id="rId8"/>
  </p:sldMasterIdLst>
  <p:notesMasterIdLst>
    <p:notesMasterId r:id="rId40"/>
  </p:notesMasterIdLst>
  <p:sldIdLst>
    <p:sldId id="258" r:id="rId9"/>
    <p:sldId id="386" r:id="rId10"/>
    <p:sldId id="366" r:id="rId11"/>
    <p:sldId id="367" r:id="rId12"/>
    <p:sldId id="389" r:id="rId13"/>
    <p:sldId id="390" r:id="rId14"/>
    <p:sldId id="388" r:id="rId15"/>
    <p:sldId id="391" r:id="rId16"/>
    <p:sldId id="392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400" r:id="rId25"/>
    <p:sldId id="368" r:id="rId26"/>
    <p:sldId id="370" r:id="rId27"/>
    <p:sldId id="371" r:id="rId28"/>
    <p:sldId id="403" r:id="rId29"/>
    <p:sldId id="404" r:id="rId30"/>
    <p:sldId id="405" r:id="rId31"/>
    <p:sldId id="406" r:id="rId32"/>
    <p:sldId id="407" r:id="rId33"/>
    <p:sldId id="387" r:id="rId34"/>
    <p:sldId id="401" r:id="rId35"/>
    <p:sldId id="262" r:id="rId36"/>
    <p:sldId id="374" r:id="rId37"/>
    <p:sldId id="408" r:id="rId38"/>
    <p:sldId id="365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8148DE-AEBF-4966-BE7A-CA4605B55FA3}">
          <p14:sldIdLst>
            <p14:sldId id="258"/>
            <p14:sldId id="386"/>
            <p14:sldId id="366"/>
            <p14:sldId id="367"/>
            <p14:sldId id="389"/>
            <p14:sldId id="390"/>
            <p14:sldId id="388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368"/>
            <p14:sldId id="370"/>
            <p14:sldId id="371"/>
          </p14:sldIdLst>
        </p14:section>
        <p14:section name="Untitled Section" id="{F8B8070C-9F98-497E-8300-BBD0E6D2B4E2}">
          <p14:sldIdLst>
            <p14:sldId id="403"/>
            <p14:sldId id="404"/>
            <p14:sldId id="405"/>
            <p14:sldId id="406"/>
            <p14:sldId id="407"/>
            <p14:sldId id="387"/>
            <p14:sldId id="401"/>
            <p14:sldId id="262"/>
            <p14:sldId id="374"/>
            <p14:sldId id="408"/>
            <p14:sldId id="3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3F52"/>
    <a:srgbClr val="D4F5F8"/>
    <a:srgbClr val="D1B2E8"/>
    <a:srgbClr val="FF3B3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0428-203A-48BE-98E0-C35C304D78D4}" type="datetimeFigureOut">
              <a:rPr lang="en-GB" smtClean="0"/>
              <a:t>14/06/2020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E9BFD-D38D-4382-BEA6-64FB7448BF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53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educatcarhou"/>
          <p:cNvPicPr>
            <a:picLocks noChangeAspect="1" noChangeArrowheads="1"/>
          </p:cNvPicPr>
          <p:nvPr/>
        </p:nvPicPr>
        <p:blipFill>
          <a:blip r:embed="rId2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GB" noProof="0" smtClean="0"/>
              <a:t>Click to edit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971800"/>
            <a:ext cx="77724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57F0C508-270D-4A5F-8E31-2A03C2DB9B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89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3AC2B-9F19-4AD1-B937-70E933FAFE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151E5-CE44-4EF8-A27B-DD2C7488CFD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33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9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06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74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96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93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0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FF34-A333-4B04-8F2A-F21487C4E17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9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21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25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blackWhite">
          <a:xfrm>
            <a:off x="20638" y="12724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34D4A5-761B-4C0E-825F-6DFAA45691F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grpSp>
        <p:nvGrpSpPr>
          <p:cNvPr id="5128" name="Group 8" descr="crayon"/>
          <p:cNvGrpSpPr>
            <a:grpSpLocks/>
          </p:cNvGrpSpPr>
          <p:nvPr/>
        </p:nvGrpSpPr>
        <p:grpSpPr bwMode="auto">
          <a:xfrm>
            <a:off x="195275" y="234950"/>
            <a:ext cx="3787775" cy="1778000"/>
            <a:chOff x="123" y="148"/>
            <a:chExt cx="2386" cy="1120"/>
          </a:xfrm>
        </p:grpSpPr>
        <p:sp>
          <p:nvSpPr>
            <p:cNvPr id="512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3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513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138" name="Group 18" descr="crayon"/>
          <p:cNvGrpSpPr>
            <a:grpSpLocks/>
          </p:cNvGrpSpPr>
          <p:nvPr/>
        </p:nvGrpSpPr>
        <p:grpSpPr bwMode="auto">
          <a:xfrm>
            <a:off x="7915275" y="4368824"/>
            <a:ext cx="742950" cy="1058863"/>
            <a:chOff x="4986" y="2752"/>
            <a:chExt cx="468" cy="667"/>
          </a:xfrm>
        </p:grpSpPr>
        <p:sp>
          <p:nvSpPr>
            <p:cNvPr id="513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514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514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148" name="Freeform 28"/>
          <p:cNvSpPr>
            <a:spLocks/>
          </p:cNvSpPr>
          <p:nvPr/>
        </p:nvSpPr>
        <p:spPr bwMode="auto">
          <a:xfrm>
            <a:off x="901702" y="5054624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82195"/>
      </p:ext>
    </p:extLst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84B73-7D14-48BF-9BD0-90F111DEFE2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56931"/>
      </p:ext>
    </p:extLst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834CB-A74C-4CB6-A612-9066FA73151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02777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A46F2-FE5C-4DA0-BB15-6715C0905DD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50652"/>
      </p:ext>
    </p:extLst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F4443-98A8-44CE-B812-25EAC1EDA1D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77258"/>
      </p:ext>
    </p:extLst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26A0-D4CD-43D8-9E77-E23C4BCF865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61925"/>
      </p:ext>
    </p:extLst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49F80-D041-4EEB-A507-3E1A2C2257A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97459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C50BC-EC6A-4370-BD04-A7A6A857CBA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78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E8A70-18B6-469A-B08B-17D4847D47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47988"/>
      </p:ext>
    </p:extLst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FBB15-7F2B-40DC-BCF6-1907D3D2500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97331"/>
      </p:ext>
    </p:extLst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3AF33-89CE-40CE-B59A-3768158F623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4403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83883-7D90-4926-965C-DC21EDB7C5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8019"/>
      </p:ext>
    </p:extLst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7D1DE4-1348-4C27-9264-32833C9349D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81983"/>
      </p:ext>
    </p:extLst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DCA9AAD-68C5-4DC8-9139-E9A60990FD3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78048"/>
      </p:ext>
    </p:extLst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blackWhite">
          <a:xfrm>
            <a:off x="20638" y="1271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1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34D4A5-761B-4C0E-825F-6DFAA45691F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grpSp>
        <p:nvGrpSpPr>
          <p:cNvPr id="5128" name="Group 8" descr="crayon"/>
          <p:cNvGrpSpPr>
            <a:grpSpLocks/>
          </p:cNvGrpSpPr>
          <p:nvPr/>
        </p:nvGrpSpPr>
        <p:grpSpPr bwMode="auto">
          <a:xfrm>
            <a:off x="195268" y="234950"/>
            <a:ext cx="3787775" cy="1778000"/>
            <a:chOff x="123" y="148"/>
            <a:chExt cx="2386" cy="1120"/>
          </a:xfrm>
        </p:grpSpPr>
        <p:sp>
          <p:nvSpPr>
            <p:cNvPr id="5129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31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5133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138" name="Group 18" descr="crayon"/>
          <p:cNvGrpSpPr>
            <a:grpSpLocks/>
          </p:cNvGrpSpPr>
          <p:nvPr/>
        </p:nvGrpSpPr>
        <p:grpSpPr bwMode="auto">
          <a:xfrm>
            <a:off x="7915275" y="4368810"/>
            <a:ext cx="742950" cy="1058863"/>
            <a:chOff x="4986" y="2752"/>
            <a:chExt cx="468" cy="667"/>
          </a:xfrm>
        </p:grpSpPr>
        <p:sp>
          <p:nvSpPr>
            <p:cNvPr id="5139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5142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5143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4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5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6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147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148" name="Freeform 28"/>
          <p:cNvSpPr>
            <a:spLocks/>
          </p:cNvSpPr>
          <p:nvPr/>
        </p:nvSpPr>
        <p:spPr bwMode="auto">
          <a:xfrm>
            <a:off x="901702" y="505461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149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87504"/>
      </p:ext>
    </p:extLst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84B73-7D14-48BF-9BD0-90F111DEFE2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67374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834CB-A74C-4CB6-A612-9066FA73151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52959"/>
      </p:ext>
    </p:extLst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A46F2-FE5C-4DA0-BB15-6715C0905DD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13853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7729-4FB8-456C-921A-C076D72215E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76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F4443-98A8-44CE-B812-25EAC1EDA1D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30313"/>
      </p:ext>
    </p:extLst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626A0-D4CD-43D8-9E77-E23C4BCF865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76401"/>
      </p:ext>
    </p:extLst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49F80-D041-4EEB-A507-3E1A2C2257A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53216"/>
      </p:ext>
    </p:extLst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E8A70-18B6-469A-B08B-17D4847D47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11760"/>
      </p:ext>
    </p:extLst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FBB15-7F2B-40DC-BCF6-1907D3D2500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785980"/>
      </p:ext>
    </p:extLst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3AF33-89CE-40CE-B59A-3768158F623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88649"/>
      </p:ext>
    </p:extLst>
  </p:cSld>
  <p:clrMapOvr>
    <a:masterClrMapping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83883-7D90-4926-965C-DC21EDB7C5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30680"/>
      </p:ext>
    </p:extLst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A7D1DE4-1348-4C27-9264-32833C9349D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39366"/>
      </p:ext>
    </p:extLst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DCA9AAD-68C5-4DC8-9139-E9A60990FD3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7638"/>
      </p:ext>
    </p:extLst>
  </p:cSld>
  <p:clrMapOvr>
    <a:masterClrMapping/>
  </p:clrMapOvr>
  <p:transition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9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C435B-813E-4924-958A-33CD5DDFFF5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26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5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44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19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1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1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32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07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006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6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51D52-C0AF-47AE-9D81-03F9D8C54B0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4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445FF-9708-48E9-ABDB-671C7E7BC526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825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21084-35F9-45DA-A2FC-A2888C896930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51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35B2A-169C-49DC-9800-B93BBD703B1A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82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199B6-D752-4760-A332-32B22184F12D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23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F5EC1-7A37-4517-8798-D06A2BCBACC6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2028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F6230-8D36-40CC-94C7-B47D45C07698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3275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61CB-5688-4CC1-BBD4-4AD2698F11DE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59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E5CC4-35F0-4DFD-98F0-8C8A3AE8F650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6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1590F-6D58-4E2A-A95F-1724F777C299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63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263B-31A0-439F-992C-B4FFD24B2D07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C1970-28DD-421A-B132-AB29783799F2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6770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3F19-F31D-4AD2-9C05-16D3B9C93A9D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996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73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966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416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59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792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853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5855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00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5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05F10-989B-4DC7-B7EB-0655DEA4890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56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84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9229" y="1128485"/>
            <a:ext cx="4593773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9229" y="3608160"/>
            <a:ext cx="4593773" cy="1655762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49D7B35-95B5-484E-A304-7C2596A3B211}"/>
              </a:ext>
            </a:extLst>
          </p:cNvPr>
          <p:cNvSpPr/>
          <p:nvPr userDrawn="1"/>
        </p:nvSpPr>
        <p:spPr>
          <a:xfrm>
            <a:off x="3668486" y="1308102"/>
            <a:ext cx="76200" cy="4241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096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505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60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0861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0" y="1825625"/>
            <a:ext cx="30861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847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08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0861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5942" y="1681163"/>
            <a:ext cx="3086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5942" y="2505075"/>
            <a:ext cx="308610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107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608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351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9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FD85-B56E-4619-B1E8-11B3227937B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031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8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hyperlink" Target="http://www.prezentr.com/?utm_source=templates&amp;utm_medium=presentation&amp;utm_campaign=free_downloads_2020" TargetMode="Externa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educatcarhou"/>
          <p:cNvPicPr>
            <a:picLocks noChangeAspect="1" noChangeArrowheads="1"/>
          </p:cNvPicPr>
          <p:nvPr/>
        </p:nvPicPr>
        <p:blipFill>
          <a:blip r:embed="rId13">
            <a:lum bright="-24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381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j-lt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CCE45789-5AE5-4156-AA33-0E56C3422975}" type="slidenum">
              <a:rPr lang="en-GB">
                <a:solidFill>
                  <a:srgbClr val="FFFFFF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33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 pitchFamily="2" charset="2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8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C9FE5-248A-49CD-8A09-F9A5970C70F8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rot="-3172564">
            <a:off x="7865281" y="24619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05" name="Freeform 9" descr="crayon"/>
          <p:cNvSpPr>
            <a:spLocks/>
          </p:cNvSpPr>
          <p:nvPr/>
        </p:nvSpPr>
        <p:spPr bwMode="auto">
          <a:xfrm rot="-3172564">
            <a:off x="7831150" y="192089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106" name="Group 10" descr="crayons"/>
          <p:cNvGrpSpPr>
            <a:grpSpLocks/>
          </p:cNvGrpSpPr>
          <p:nvPr/>
        </p:nvGrpSpPr>
        <p:grpSpPr bwMode="auto">
          <a:xfrm>
            <a:off x="7938" y="5867424"/>
            <a:ext cx="1287462" cy="919163"/>
            <a:chOff x="5" y="3490"/>
            <a:chExt cx="1124" cy="785"/>
          </a:xfrm>
        </p:grpSpPr>
        <p:sp>
          <p:nvSpPr>
            <p:cNvPr id="41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411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11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1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2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1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8680462" y="2116162"/>
            <a:ext cx="385763" cy="4308475"/>
            <a:chOff x="5468" y="1333"/>
            <a:chExt cx="243" cy="2714"/>
          </a:xfrm>
        </p:grpSpPr>
        <p:sp>
          <p:nvSpPr>
            <p:cNvPr id="41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1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1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3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1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1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58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6C9FE5-248A-49CD-8A09-F9A5970C70F8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rot="-3172564">
            <a:off x="7865274" y="24612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105" name="Freeform 9" descr="crayon"/>
          <p:cNvSpPr>
            <a:spLocks/>
          </p:cNvSpPr>
          <p:nvPr/>
        </p:nvSpPr>
        <p:spPr bwMode="auto">
          <a:xfrm rot="-3172564">
            <a:off x="7831143" y="192089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106" name="Group 10" descr="crayons"/>
          <p:cNvGrpSpPr>
            <a:grpSpLocks/>
          </p:cNvGrpSpPr>
          <p:nvPr/>
        </p:nvGrpSpPr>
        <p:grpSpPr bwMode="auto">
          <a:xfrm>
            <a:off x="7938" y="5867410"/>
            <a:ext cx="1287462" cy="919163"/>
            <a:chOff x="5" y="3490"/>
            <a:chExt cx="1124" cy="785"/>
          </a:xfrm>
        </p:grpSpPr>
        <p:sp>
          <p:nvSpPr>
            <p:cNvPr id="41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411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11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1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24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1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8680455" y="2116148"/>
            <a:ext cx="385763" cy="4308475"/>
            <a:chOff x="5468" y="1333"/>
            <a:chExt cx="243" cy="2714"/>
          </a:xfrm>
        </p:grpSpPr>
        <p:sp>
          <p:nvSpPr>
            <p:cNvPr id="41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41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1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1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13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1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41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08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A1EC68-9F1D-469D-BB57-6E2E9C64F2BD}" type="slidenum">
              <a:rPr lang="es-E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1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4126FB-838E-4D3C-A761-A05F6018238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B1E68-C0FA-4093-B55C-598A1806F7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9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789611"/>
            <a:ext cx="6719207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2875"/>
            <a:ext cx="2057400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76D79ED-3FA7-4EF8-964B-EB8BCFAB02F8}" type="datetimeFigureOut">
              <a:rPr lang="en-US" smtClean="0">
                <a:solidFill>
                  <a:prstClr val="white"/>
                </a:solidFill>
              </a:rPr>
              <a:pPr/>
              <a:t>6/14/2020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2875"/>
            <a:ext cx="1183822" cy="315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F12CB2-7F2C-47B9-AE70-22A94B49F23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9926" y="4955532"/>
            <a:ext cx="896556" cy="243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071410" y="2546067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Find more PowerPoint templates on </a:t>
            </a:r>
            <a:r>
              <a:rPr lang="bs-Latn-BA" sz="1200" b="1" dirty="0">
                <a:solidFill>
                  <a:prstClr val="black">
                    <a:lumMod val="50000"/>
                    <a:lumOff val="50000"/>
                  </a:prstClr>
                </a:solidFill>
                <a:hlinkClick r:id="rId13"/>
              </a:rPr>
              <a:t>prezentr.com</a:t>
            </a:r>
            <a:r>
              <a:rPr lang="bs-Latn-BA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!</a:t>
            </a:r>
            <a:endParaRPr lang="en-US" sz="12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4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489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arnboroughprimary.co.uk/farnborough-danc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omic Sans MS" panose="030F0702030302020204" pitchFamily="66" charset="0"/>
              </a:rPr>
              <a:t>Good morning Unicorns!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124200"/>
            <a:ext cx="7772400" cy="1752600"/>
          </a:xfrm>
        </p:spPr>
        <p:txBody>
          <a:bodyPr/>
          <a:lstStyle/>
          <a:p>
            <a:pPr>
              <a:defRPr/>
            </a:pPr>
            <a:r>
              <a:rPr lang="en-GB" sz="4400" dirty="0" smtClean="0">
                <a:latin typeface="Comic Sans MS" panose="030F0702030302020204" pitchFamily="66" charset="0"/>
              </a:rPr>
              <a:t>Here’s your work for today: </a:t>
            </a:r>
            <a:r>
              <a:rPr lang="en-GB" sz="4400" smtClean="0">
                <a:latin typeface="Comic Sans MS" panose="030F0702030302020204" pitchFamily="66" charset="0"/>
              </a:rPr>
              <a:t>Tuesday 16</a:t>
            </a:r>
            <a:r>
              <a:rPr lang="en-GB" sz="4400" baseline="30000" smtClean="0">
                <a:latin typeface="Comic Sans MS" panose="030F0702030302020204" pitchFamily="66" charset="0"/>
              </a:rPr>
              <a:t>th</a:t>
            </a:r>
            <a:r>
              <a:rPr lang="en-GB" sz="4400" smtClean="0">
                <a:latin typeface="Comic Sans MS" panose="030F0702030302020204" pitchFamily="66" charset="0"/>
              </a:rPr>
              <a:t> </a:t>
            </a:r>
            <a:r>
              <a:rPr lang="en-GB" sz="4400" dirty="0" smtClean="0">
                <a:latin typeface="Comic Sans MS" panose="030F0702030302020204" pitchFamily="66" charset="0"/>
              </a:rPr>
              <a:t>June</a:t>
            </a:r>
            <a:endParaRPr lang="en-GB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809" y="424238"/>
            <a:ext cx="4552381" cy="6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05" y="281381"/>
            <a:ext cx="4676190" cy="6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71" y="19476"/>
            <a:ext cx="4142857" cy="6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857" y="443285"/>
            <a:ext cx="4714286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38" y="152809"/>
            <a:ext cx="4609524" cy="6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56" y="533400"/>
            <a:ext cx="5795666" cy="56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38" y="5190"/>
            <a:ext cx="4809524" cy="6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67840"/>
            <a:ext cx="5791200" cy="648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 smtClean="0">
                <a:latin typeface="Arial"/>
              </a:rPr>
              <a:t>•</a:t>
            </a:r>
          </a:p>
          <a:p>
            <a:pPr marL="0" indent="0">
              <a:buNone/>
            </a:pPr>
            <a:endParaRPr lang="en-GB" sz="2400" dirty="0">
              <a:latin typeface="Arial"/>
            </a:endParaRPr>
          </a:p>
          <a:p>
            <a:pPr marL="0" indent="0">
              <a:buNone/>
            </a:pPr>
            <a:endParaRPr lang="en-GB" sz="2400" dirty="0" smtClean="0">
              <a:latin typeface="Arial"/>
            </a:endParaRPr>
          </a:p>
          <a:p>
            <a:pPr marL="0" indent="0">
              <a:buNone/>
            </a:pPr>
            <a:endParaRPr lang="en-GB" sz="2400" dirty="0">
              <a:latin typeface="Arial"/>
            </a:endParaRP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Now that you know the story so well, </a:t>
            </a:r>
            <a:r>
              <a:rPr lang="en-GB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y</a:t>
            </a:r>
            <a:r>
              <a:rPr lang="en-GB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ou are going to read through some sentences and decide whether they are true or false…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2050" name="Picture 2" descr="Chapter 2 - Ticket to 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69" y="304010"/>
            <a:ext cx="3388931" cy="347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4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02034" y="1812055"/>
            <a:ext cx="324196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Did these things happen in the story or not?</a:t>
            </a:r>
            <a:endParaRPr lang="en-GB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1" y="474092"/>
            <a:ext cx="5695238" cy="5876190"/>
          </a:xfrm>
          <a:prstGeom prst="rect">
            <a:avLst/>
          </a:prstGeom>
        </p:spPr>
      </p:pic>
      <p:pic>
        <p:nvPicPr>
          <p:cNvPr id="3074" name="Picture 2" descr="Thinking child clipart 1 » Clipart S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66" y="3051472"/>
            <a:ext cx="1874839" cy="18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76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381000" y="1052513"/>
            <a:ext cx="820896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u="sng" dirty="0" smtClean="0">
                <a:solidFill>
                  <a:srgbClr val="FF0000"/>
                </a:solidFill>
                <a:latin typeface="Comic Sans MS" pitchFamily="66" charset="0"/>
              </a:rPr>
              <a:t>Farnborough Dance Routine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Mrs Humphries has created our very own Farnborough Dance Routine!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Today </a:t>
            </a:r>
            <a:r>
              <a:rPr lang="en-GB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I would like you to try the whole dance in one go-enjoy</a:t>
            </a: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!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srgbClr val="00B0F0"/>
                </a:solidFill>
                <a:latin typeface="Comic Sans MS" panose="030F0702030302020204" pitchFamily="66" charset="0"/>
              </a:rPr>
              <a:t>Click on the link below: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 smtClean="0">
                <a:solidFill>
                  <a:srgbClr val="00B0F0"/>
                </a:solidFill>
                <a:latin typeface="Comic Sans MS" pitchFamily="66" charset="0"/>
                <a:hlinkClick r:id="rId3"/>
              </a:rPr>
              <a:t>http://farnboroughprimary.co.uk/farnborough-dance</a:t>
            </a:r>
            <a:endParaRPr lang="en-GB" altLang="en-US" dirty="0" smtClean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2051" name="Picture 3" descr="Image result for active learning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100013"/>
            <a:ext cx="145256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5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342827"/>
            <a:ext cx="8458200" cy="6434426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  <a:latin typeface="Comic Sans MS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6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838200"/>
            <a:ext cx="7315200" cy="512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Now I would like you to make up at least two sentences of your own about ‘Superworm’.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You can decide whether they are going to be true or false.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My sentence is…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GB" sz="2800" dirty="0">
                <a:latin typeface="Comic Sans MS" panose="030F0702030302020204" pitchFamily="66" charset="0"/>
              </a:rPr>
              <a:t>The bees and beetles dropped Wizard Lizard onto the park</a:t>
            </a:r>
            <a:r>
              <a:rPr lang="en-GB" sz="2800" dirty="0" smtClean="0">
                <a:latin typeface="Comic Sans MS" panose="030F0702030302020204" pitchFamily="66" charset="0"/>
              </a:rPr>
              <a:t>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Is that true or false?</a:t>
            </a:r>
          </a:p>
        </p:txBody>
      </p:sp>
    </p:spTree>
    <p:extLst>
      <p:ext uri="{BB962C8B-B14F-4D97-AF65-F5344CB8AC3E}">
        <p14:creationId xmlns:p14="http://schemas.microsoft.com/office/powerpoint/2010/main" val="26875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Carnival of the Animals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2700" i="1" dirty="0" smtClean="0">
                <a:solidFill>
                  <a:schemeClr val="bg1"/>
                </a:solidFill>
              </a:rPr>
              <a:t>An </a:t>
            </a:r>
            <a:r>
              <a:rPr lang="en-GB" sz="2700" i="1" dirty="0">
                <a:solidFill>
                  <a:schemeClr val="bg1"/>
                </a:solidFill>
              </a:rPr>
              <a:t>A</a:t>
            </a:r>
            <a:r>
              <a:rPr lang="en-GB" sz="2700" i="1" dirty="0" smtClean="0">
                <a:solidFill>
                  <a:schemeClr val="bg1"/>
                </a:solidFill>
              </a:rPr>
              <a:t>rt festival</a:t>
            </a:r>
            <a:r>
              <a:rPr lang="en-GB" sz="2700" i="1" dirty="0" smtClean="0"/>
              <a:t>  </a:t>
            </a:r>
            <a:endParaRPr lang="en-GB" sz="27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7811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2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For the next few weeks we are going to run a series of art lessons based around animals.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 So whether you are working at home or in school you can create some great pictures. We would like to fill the Farnborough Art Gallery  with your work to create a “Carnival of the Animals.”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bg1"/>
                </a:solidFill>
              </a:rPr>
              <a:t>If you are home learning,  you can scan your work and send it in to your teacher</a:t>
            </a:r>
            <a:r>
              <a:rPr lang="en-GB" sz="2200" dirty="0" smtClean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Oval 1"/>
          <p:cNvSpPr/>
          <p:nvPr/>
        </p:nvSpPr>
        <p:spPr>
          <a:xfrm>
            <a:off x="4644008" y="1556792"/>
            <a:ext cx="3168352" cy="2808312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2348880"/>
            <a:ext cx="28083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luck, have fun and  </a:t>
            </a: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want you to be </a:t>
            </a: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creative, so if you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 your own ideas </a:t>
            </a: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would love to see your artwork</a:t>
            </a:r>
            <a:r>
              <a:rPr kumimoji="0" lang="en-GB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  <a:endParaRPr kumimoji="0" lang="en-GB" sz="2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" y="0"/>
            <a:ext cx="2152650" cy="21240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69287"/>
            <a:ext cx="3175248" cy="206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420" y="892910"/>
            <a:ext cx="2079956" cy="145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7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6" y="1196752"/>
            <a:ext cx="8153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176" y="260648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Try drawing this rainbow chameleon!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80" y="764704"/>
            <a:ext cx="883064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1" y="3717032"/>
            <a:ext cx="8647477" cy="235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663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Follow these simple steps to draw your chameleon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7" y="1019637"/>
            <a:ext cx="8818493" cy="238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8864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can use the background in the example  or try  your own ideas. It’s up to you!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33341"/>
            <a:ext cx="4562922" cy="3224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95536" y="3861048"/>
            <a:ext cx="3312368" cy="273630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4005064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pencils, paints or felt pens to colour your fabulous picture!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871"/>
            <a:ext cx="8676456" cy="613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7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F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74439" y="2782673"/>
            <a:ext cx="5091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u="sng" dirty="0" smtClean="0">
                <a:solidFill>
                  <a:srgbClr val="000000"/>
                </a:solidFill>
              </a:rPr>
              <a:t>Outdoor Activity</a:t>
            </a:r>
            <a:endParaRPr lang="en-GB" sz="48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4038602"/>
            <a:ext cx="762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</a:rPr>
              <a:t>Every day I am going to give you an activity that can be carried out either outdoors, (if the sun is shining) or indoors (if we’re not as lucky as the weather!).</a:t>
            </a:r>
            <a:endParaRPr lang="en-GB" sz="2800" dirty="0">
              <a:solidFill>
                <a:srgbClr val="7030A0"/>
              </a:solidFill>
            </a:endParaRPr>
          </a:p>
        </p:txBody>
      </p:sp>
      <p:pic>
        <p:nvPicPr>
          <p:cNvPr id="6146" name="Picture 2" descr="EPS Illustration - Outdoor activities. Vector Clipart gg7459793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412" y="228604"/>
            <a:ext cx="2304980" cy="232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358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23875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0925"/>
            <a:ext cx="8305800" cy="562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27595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Select one of these activities to complete. If you do not have Lego at home, complete the challenge with other materials you find around your house </a:t>
            </a:r>
            <a:r>
              <a:rPr lang="en-US" smtClean="0">
                <a:solidFill>
                  <a:srgbClr val="000000"/>
                </a:solidFill>
              </a:rPr>
              <a:t>or outside</a:t>
            </a:r>
            <a:r>
              <a:rPr lang="en-US" dirty="0" smtClean="0">
                <a:solidFill>
                  <a:srgbClr val="000000"/>
                </a:solidFill>
              </a:rPr>
              <a:t>. Happy Building!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249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>Reading online</a:t>
            </a: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971800"/>
            <a:ext cx="8001000" cy="2286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Please log on to Bug Club and read for at least 15 minutes</a:t>
            </a:r>
            <a:endParaRPr lang="en-GB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GB" dirty="0" smtClean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Make sure you answer your bug questions!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reading clip ar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52" y="424747"/>
            <a:ext cx="1905000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77" y="5020541"/>
            <a:ext cx="1657350" cy="150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2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69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r>
              <a:rPr lang="en-GB" sz="5400" dirty="0">
                <a:latin typeface="Comic Sans MS" panose="030F0702030302020204" pitchFamily="66" charset="0"/>
              </a:rPr>
              <a:t/>
            </a:r>
            <a:br>
              <a:rPr lang="en-GB" sz="5400" dirty="0">
                <a:latin typeface="Comic Sans MS" panose="030F0702030302020204" pitchFamily="66" charset="0"/>
              </a:rPr>
            </a:br>
            <a:r>
              <a:rPr lang="en-GB" sz="5400" dirty="0" smtClean="0">
                <a:latin typeface="Comic Sans MS" panose="030F0702030302020204" pitchFamily="66" charset="0"/>
              </a:rPr>
              <a:t/>
            </a:r>
            <a:br>
              <a:rPr lang="en-GB" sz="5400" dirty="0" smtClean="0">
                <a:latin typeface="Comic Sans MS" panose="030F0702030302020204" pitchFamily="66" charset="0"/>
              </a:rPr>
            </a:b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201" y="2286000"/>
            <a:ext cx="7772400" cy="1752600"/>
          </a:xfrm>
        </p:spPr>
        <p:txBody>
          <a:bodyPr/>
          <a:lstStyle/>
          <a:p>
            <a:pPr>
              <a:defRPr/>
            </a:pPr>
            <a:r>
              <a:rPr lang="en-GB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Remember to send in your totals for the Race across the World.</a:t>
            </a:r>
          </a:p>
          <a:p>
            <a:pPr>
              <a:defRPr/>
            </a:pPr>
            <a:r>
              <a:rPr lang="en-GB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Which country will we reach this week?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3" y="5334006"/>
            <a:ext cx="1510801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3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/>
            </a:r>
            <a:br>
              <a:rPr lang="en-GB" u="sng" dirty="0" smtClean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 smtClean="0">
                <a:latin typeface="Comic Sans MS" panose="030F0702030302020204" pitchFamily="66" charset="0"/>
              </a:rPr>
              <a:t>English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762014"/>
            <a:ext cx="8458200" cy="4881563"/>
          </a:xfrm>
        </p:spPr>
        <p:txBody>
          <a:bodyPr>
            <a:normAutofit/>
          </a:bodyPr>
          <a:lstStyle/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Today we are going to look at the story of ‘Superworm’ in more detail.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First, remind yourself of what happened…</a:t>
            </a:r>
            <a:endParaRPr lang="en-GB" sz="2600" dirty="0" smtClean="0">
              <a:latin typeface="Comic Sans MS" panose="030F0702030302020204" pitchFamily="66" charset="0"/>
            </a:endParaRPr>
          </a:p>
          <a:p>
            <a:endParaRPr lang="en-GB" sz="2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See the source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657"/>
            <a:ext cx="17526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2" descr="Axel Scheffler's official website | Superw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72" y="3827630"/>
            <a:ext cx="4801003" cy="272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37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896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Comic Sans MS" panose="030F0702030302020204" pitchFamily="66" charset="0"/>
              </a:rPr>
              <a:t>Maths Bingo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305800" cy="536221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We will have another zoom session tomorrow where you will be taking part in Maths Bingo.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In preparation for this I would like you to draw a grid like you would if you were playing noughts and crosses:</a:t>
            </a:r>
          </a:p>
          <a:p>
            <a:endParaRPr lang="en-US" sz="2000" dirty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 smtClean="0">
              <a:latin typeface="Comic Sans MS" panose="030F0702030302020204" pitchFamily="66" charset="0"/>
            </a:endParaRPr>
          </a:p>
          <a:p>
            <a:r>
              <a:rPr lang="en-US" sz="2000" dirty="0" smtClean="0">
                <a:latin typeface="Comic Sans MS" panose="030F0702030302020204" pitchFamily="66" charset="0"/>
              </a:rPr>
              <a:t>Then choose nine numbers between 1 and 20 to put in the grid.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Tomorrow I will be giving you different number sentences. If your answer is a number in your grid, then you cross out the number.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The first person to cross out all nine of the numbers wins the game!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1752389" cy="178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3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10800000" flipV="1">
            <a:off x="1524000" y="3810000"/>
            <a:ext cx="7162800" cy="457200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sz="3200" u="sng" dirty="0" smtClean="0">
                <a:latin typeface="Comic Sans MS" panose="030F0702030302020204" pitchFamily="66" charset="0"/>
              </a:rPr>
              <a:t/>
            </a:r>
            <a:br>
              <a:rPr lang="en-GB" sz="3200" u="sng" dirty="0" smtClean="0">
                <a:latin typeface="Comic Sans MS" panose="030F0702030302020204" pitchFamily="66" charset="0"/>
              </a:rPr>
            </a:br>
            <a:r>
              <a:rPr lang="en-GB" sz="3200" u="sng" dirty="0">
                <a:latin typeface="Comic Sans MS" panose="030F0702030302020204" pitchFamily="66" charset="0"/>
              </a:rPr>
              <a:t/>
            </a:r>
            <a:br>
              <a:rPr lang="en-GB" sz="3200" u="sng" dirty="0">
                <a:latin typeface="Comic Sans MS" panose="030F0702030302020204" pitchFamily="66" charset="0"/>
              </a:rPr>
            </a:br>
            <a:r>
              <a:rPr lang="en-GB" sz="3200" u="sng" dirty="0" smtClean="0">
                <a:latin typeface="Comic Sans MS" panose="030F0702030302020204" pitchFamily="66" charset="0"/>
              </a:rPr>
              <a:t/>
            </a:r>
            <a:br>
              <a:rPr lang="en-GB" sz="3200" u="sng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Enjoy, Unicorns!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sz="3200" dirty="0" smtClean="0">
                <a:latin typeface="Comic Sans MS" panose="030F0702030302020204" pitchFamily="66" charset="0"/>
              </a:rPr>
              <a:t/>
            </a:r>
            <a:br>
              <a:rPr lang="en-GB" sz="3200" dirty="0" smtClean="0">
                <a:latin typeface="Comic Sans MS" panose="030F0702030302020204" pitchFamily="66" charset="0"/>
              </a:rPr>
            </a:b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760246" y="457200"/>
            <a:ext cx="4786312" cy="1655762"/>
          </a:xfrm>
        </p:spPr>
        <p:txBody>
          <a:bodyPr>
            <a:normAutofit/>
          </a:bodyPr>
          <a:lstStyle/>
          <a:p>
            <a:pPr algn="l"/>
            <a:endParaRPr lang="en-GB" sz="3600" u="sng" dirty="0" smtClean="0">
              <a:latin typeface="Comic Sans MS" panose="030F0702030302020204" pitchFamily="66" charset="0"/>
            </a:endParaRPr>
          </a:p>
          <a:p>
            <a:pPr algn="l"/>
            <a:endParaRPr lang="en-GB" sz="3600" u="sng" dirty="0" smtClean="0">
              <a:latin typeface="Comic Sans MS" panose="030F0702030302020204" pitchFamily="66" charset="0"/>
            </a:endParaRPr>
          </a:p>
          <a:p>
            <a:pPr algn="l"/>
            <a:endParaRPr lang="en-GB" sz="3600" u="sng" dirty="0">
              <a:latin typeface="Comic Sans MS" panose="030F0702030302020204" pitchFamily="66" charset="0"/>
            </a:endParaRPr>
          </a:p>
          <a:p>
            <a:pPr algn="l"/>
            <a:endParaRPr lang="en-GB" sz="3600" u="sng" dirty="0">
              <a:latin typeface="Comic Sans MS" panose="030F0702030302020204" pitchFamily="66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 rot="10800000" flipV="1">
            <a:off x="2751366" y="9033544"/>
            <a:ext cx="1087726" cy="20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§"/>
            </a:pPr>
            <a:endParaRPr lang="en-GB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297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6524334" cy="581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714" y="429000"/>
            <a:ext cx="4228571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714" y="429000"/>
            <a:ext cx="4228571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95" y="238524"/>
            <a:ext cx="4123809" cy="6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2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38" y="29000"/>
            <a:ext cx="4409524" cy="6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/>
            </a: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94974"/>
            <a:ext cx="8458200" cy="6434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•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AutoShape 2" descr="The Magic Box Box Art - Lessons - Tes Tea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38" y="167095"/>
            <a:ext cx="4409524" cy="6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1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s drawings on blue design template">
  <a:themeElements>
    <a:clrScheme name="Childrens drawings on blue design template 1">
      <a:dk1>
        <a:srgbClr val="000066"/>
      </a:dk1>
      <a:lt1>
        <a:srgbClr val="FFFFFF"/>
      </a:lt1>
      <a:dk2>
        <a:srgbClr val="4A8AC4"/>
      </a:dk2>
      <a:lt2>
        <a:srgbClr val="F7CC17"/>
      </a:lt2>
      <a:accent1>
        <a:srgbClr val="CDCD1F"/>
      </a:accent1>
      <a:accent2>
        <a:srgbClr val="368D2D"/>
      </a:accent2>
      <a:accent3>
        <a:srgbClr val="B1C4DE"/>
      </a:accent3>
      <a:accent4>
        <a:srgbClr val="DADADA"/>
      </a:accent4>
      <a:accent5>
        <a:srgbClr val="E3E3AB"/>
      </a:accent5>
      <a:accent6>
        <a:srgbClr val="307F28"/>
      </a:accent6>
      <a:hlink>
        <a:srgbClr val="0066FF"/>
      </a:hlink>
      <a:folHlink>
        <a:srgbClr val="FF9900"/>
      </a:folHlink>
    </a:clrScheme>
    <a:fontScheme name="Childrens drawings on blue design templat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Childrens drawings on blue design template 1">
        <a:dk1>
          <a:srgbClr val="000066"/>
        </a:dk1>
        <a:lt1>
          <a:srgbClr val="FFFFFF"/>
        </a:lt1>
        <a:dk2>
          <a:srgbClr val="4A8AC4"/>
        </a:dk2>
        <a:lt2>
          <a:srgbClr val="F7CC17"/>
        </a:lt2>
        <a:accent1>
          <a:srgbClr val="CDCD1F"/>
        </a:accent1>
        <a:accent2>
          <a:srgbClr val="368D2D"/>
        </a:accent2>
        <a:accent3>
          <a:srgbClr val="B1C4DE"/>
        </a:accent3>
        <a:accent4>
          <a:srgbClr val="DADADA"/>
        </a:accent4>
        <a:accent5>
          <a:srgbClr val="E3E3AB"/>
        </a:accent5>
        <a:accent6>
          <a:srgbClr val="307F28"/>
        </a:accent6>
        <a:hlink>
          <a:srgbClr val="0066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ementary_classroom_rules_presentation">
  <a:themeElements>
    <a:clrScheme name="Class Rules for Third Grade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lass Rules for Third Grad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lass Rules for Third Grade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lementary_classroom_rules_presentation">
  <a:themeElements>
    <a:clrScheme name="Class Rules for Third Grade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lass Rules for Third Grad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lass Rules for Third Grade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Rules for Third Grade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Rules for Third Grade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Zoom-PowerPoint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6" id="{4C616217-E183-134E-A8FC-F4B3916EFF6E}" vid="{F30FFA8A-4E99-3D45-892D-20BB4DC77DF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9461</TotalTime>
  <Words>546</Words>
  <Application>Microsoft Office PowerPoint</Application>
  <PresentationFormat>On-screen Show (4:3)</PresentationFormat>
  <Paragraphs>107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Childrens drawings on blue design template</vt:lpstr>
      <vt:lpstr>1_Office Theme</vt:lpstr>
      <vt:lpstr>Elementary_classroom_rules_presentation</vt:lpstr>
      <vt:lpstr>2_Elementary_classroom_rules_presentation</vt:lpstr>
      <vt:lpstr>2_Office Theme</vt:lpstr>
      <vt:lpstr>Diseño predeterminado</vt:lpstr>
      <vt:lpstr>Office Theme</vt:lpstr>
      <vt:lpstr>Zoom-PowerPoint-Template</vt:lpstr>
      <vt:lpstr>Good morning Unicorns!</vt:lpstr>
      <vt:lpstr>PowerPoint Presentation</vt:lpstr>
      <vt:lpstr>   English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Carnival of the Animals An Art festival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      Reading online </vt:lpstr>
      <vt:lpstr>   </vt:lpstr>
      <vt:lpstr>Maths Bingo</vt:lpstr>
      <vt:lpstr>                  Enjoy, Unicorns!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morning Unicorns!</dc:title>
  <dc:creator>user</dc:creator>
  <cp:lastModifiedBy>user</cp:lastModifiedBy>
  <cp:revision>180</cp:revision>
  <dcterms:created xsi:type="dcterms:W3CDTF">2020-03-17T20:05:19Z</dcterms:created>
  <dcterms:modified xsi:type="dcterms:W3CDTF">2020-06-14T13:01:20Z</dcterms:modified>
</cp:coreProperties>
</file>