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6" r:id="rId5"/>
  </p:sldMasterIdLst>
  <p:notesMasterIdLst>
    <p:notesMasterId r:id="rId21"/>
  </p:notesMasterIdLst>
  <p:sldIdLst>
    <p:sldId id="300" r:id="rId6"/>
    <p:sldId id="351" r:id="rId7"/>
    <p:sldId id="312" r:id="rId8"/>
    <p:sldId id="361" r:id="rId9"/>
    <p:sldId id="323" r:id="rId10"/>
    <p:sldId id="316" r:id="rId11"/>
    <p:sldId id="357" r:id="rId12"/>
    <p:sldId id="371" r:id="rId13"/>
    <p:sldId id="374" r:id="rId14"/>
    <p:sldId id="375" r:id="rId15"/>
    <p:sldId id="376" r:id="rId16"/>
    <p:sldId id="372" r:id="rId17"/>
    <p:sldId id="262" r:id="rId18"/>
    <p:sldId id="370" r:id="rId19"/>
    <p:sldId id="360"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B2E8"/>
    <a:srgbClr val="FDD7F3"/>
    <a:srgbClr val="FF66CC"/>
    <a:srgbClr val="FFFFCC"/>
    <a:srgbClr val="FF3B3B"/>
    <a:srgbClr val="CCFFFF"/>
    <a:srgbClr val="A9EDD6"/>
    <a:srgbClr val="FFFF99"/>
    <a:srgbClr val="C13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6000" autoAdjust="0"/>
  </p:normalViewPr>
  <p:slideViewPr>
    <p:cSldViewPr>
      <p:cViewPr varScale="1">
        <p:scale>
          <a:sx n="74" d="100"/>
          <a:sy n="74" d="100"/>
        </p:scale>
        <p:origin x="-1266"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773CFC3-4D88-45E4-A78D-2FFC68935C0D}" type="datetimeFigureOut">
              <a:rPr lang="en-GB" smtClean="0"/>
              <a:t>28/06/2020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61E7F3E-8D47-4DFD-B2C3-877FAFB1D148}" type="slidenum">
              <a:rPr lang="en-GB" smtClean="0"/>
              <a:t>‹#›</a:t>
            </a:fld>
            <a:endParaRPr lang="en-GB"/>
          </a:p>
        </p:txBody>
      </p:sp>
    </p:spTree>
    <p:extLst>
      <p:ext uri="{BB962C8B-B14F-4D97-AF65-F5344CB8AC3E}">
        <p14:creationId xmlns:p14="http://schemas.microsoft.com/office/powerpoint/2010/main" val="70682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educatcarhou"/>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57200" y="19050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ctr">
              <a:defRPr/>
            </a:lvl1pPr>
          </a:lstStyle>
          <a:p>
            <a:pPr lvl="0"/>
            <a:r>
              <a:rPr lang="en-GB" noProof="0" smtClean="0"/>
              <a:t>Click to edit title style</a:t>
            </a:r>
          </a:p>
        </p:txBody>
      </p:sp>
      <p:sp>
        <p:nvSpPr>
          <p:cNvPr id="3076" name="Rectangle 4"/>
          <p:cNvSpPr>
            <a:spLocks noGrp="1" noChangeArrowheads="1"/>
          </p:cNvSpPr>
          <p:nvPr>
            <p:ph type="subTitle" idx="1"/>
          </p:nvPr>
        </p:nvSpPr>
        <p:spPr>
          <a:xfrm>
            <a:off x="457200" y="2971800"/>
            <a:ext cx="7772400" cy="1752600"/>
          </a:xfrm>
        </p:spPr>
        <p:txBody>
          <a:bodyPr/>
          <a:lstStyle>
            <a:lvl1pPr marL="0" indent="0" algn="ctr">
              <a:buFont typeface="Monotype Sorts" pitchFamily="2" charset="2"/>
              <a:buNone/>
              <a:defRPr/>
            </a:lvl1pPr>
          </a:lstStyle>
          <a:p>
            <a:pPr lvl="0"/>
            <a:r>
              <a:rPr lang="en-GB" noProof="0" smtClean="0"/>
              <a:t>Click to edit Master subtitle style</a:t>
            </a:r>
          </a:p>
        </p:txBody>
      </p:sp>
      <p:sp>
        <p:nvSpPr>
          <p:cNvPr id="5" name="Rectangle 5"/>
          <p:cNvSpPr>
            <a:spLocks noGrp="1" noChangeArrowheads="1"/>
          </p:cNvSpPr>
          <p:nvPr>
            <p:ph type="dt" sz="half" idx="10"/>
          </p:nvPr>
        </p:nvSpPr>
        <p:spPr>
          <a:xfrm>
            <a:off x="533400" y="6248400"/>
            <a:ext cx="1905000" cy="457200"/>
          </a:xfrm>
        </p:spPr>
        <p:txBody>
          <a:bodyPr/>
          <a:lstStyle>
            <a:lvl1pPr>
              <a:defRPr>
                <a:solidFill>
                  <a:srgbClr val="CCECFF"/>
                </a:solidFill>
              </a:defRPr>
            </a:lvl1pPr>
          </a:lstStyle>
          <a:p>
            <a:pPr>
              <a:defRPr/>
            </a:pPr>
            <a:endParaRPr lang="en-GB"/>
          </a:p>
        </p:txBody>
      </p:sp>
      <p:sp>
        <p:nvSpPr>
          <p:cNvPr id="6" name="Rectangle 6"/>
          <p:cNvSpPr>
            <a:spLocks noGrp="1" noChangeArrowheads="1"/>
          </p:cNvSpPr>
          <p:nvPr>
            <p:ph type="ftr" sz="quarter" idx="11"/>
          </p:nvPr>
        </p:nvSpPr>
        <p:spPr>
          <a:xfrm>
            <a:off x="2971800" y="6248400"/>
            <a:ext cx="2895600" cy="457200"/>
          </a:xfrm>
        </p:spPr>
        <p:txBody>
          <a:bodyPr/>
          <a:lstStyle>
            <a:lvl1pPr>
              <a:defRPr>
                <a:solidFill>
                  <a:srgbClr val="CCECFF"/>
                </a:solidFill>
              </a:defRPr>
            </a:lvl1pPr>
          </a:lstStyle>
          <a:p>
            <a:pPr>
              <a:defRPr/>
            </a:pPr>
            <a:endParaRPr lang="en-GB"/>
          </a:p>
        </p:txBody>
      </p:sp>
      <p:sp>
        <p:nvSpPr>
          <p:cNvPr id="7" name="Rectangle 7"/>
          <p:cNvSpPr>
            <a:spLocks noGrp="1" noChangeArrowheads="1"/>
          </p:cNvSpPr>
          <p:nvPr>
            <p:ph type="sldNum" sz="quarter" idx="12"/>
          </p:nvPr>
        </p:nvSpPr>
        <p:spPr>
          <a:xfrm>
            <a:off x="6400800" y="6248400"/>
            <a:ext cx="1905000" cy="457200"/>
          </a:xfrm>
        </p:spPr>
        <p:txBody>
          <a:bodyPr/>
          <a:lstStyle>
            <a:lvl1pPr>
              <a:defRPr>
                <a:solidFill>
                  <a:srgbClr val="CCECFF"/>
                </a:solidFill>
              </a:defRPr>
            </a:lvl1pPr>
          </a:lstStyle>
          <a:p>
            <a:pPr>
              <a:defRPr/>
            </a:pPr>
            <a:fld id="{57F0C508-270D-4A5F-8E31-2A03C2DB9B85}" type="slidenum">
              <a:rPr lang="en-GB"/>
              <a:pPr>
                <a:defRPr/>
              </a:pPr>
              <a:t>‹#›</a:t>
            </a:fld>
            <a:endParaRPr lang="en-GB"/>
          </a:p>
        </p:txBody>
      </p:sp>
    </p:spTree>
    <p:extLst>
      <p:ext uri="{BB962C8B-B14F-4D97-AF65-F5344CB8AC3E}">
        <p14:creationId xmlns:p14="http://schemas.microsoft.com/office/powerpoint/2010/main" val="284989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3AC2B-9F19-4AD1-B937-70E933FAFE3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9333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8151E5-CE44-4EF8-A27B-DD2C7488CFD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1413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3429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8290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74743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28/06/2020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612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28/06/2020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999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28/06/2020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3249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28/06/2020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97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28/06/2020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680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57FF34-A333-4B04-8F2A-F21487C4E17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43895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28/06/2020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8202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1782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06225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5D3490-2962-4A3D-8059-CE37BB2E4191}"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785611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D036B6-3CB5-4F44-A344-92BCD45B5D33}"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1730197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8913DD-6DCA-4C21-A5D2-F85016825A76}"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643484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1984B4-CB89-4269-8E7D-5C9B97A6B4AD}"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4231892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C4483B-C975-437A-BB47-DE1155CE8211}"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547625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046EA9-4AE1-46FD-9F48-346179D28235}"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2371417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097A48-61C4-4F13-A884-A8EA5F877A04}"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410832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7C50BC-EC6A-4370-BD04-A7A6A857CBA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09478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E94F3-E68A-4158-A48F-CC5EBBA5683A}"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446265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617BFE-336A-4148-BF2E-90E6DA0BA57D}"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328999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1C99BC-C93B-49EB-B03D-6B4FCB74CB82}"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1654596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6F1D4-6806-4192-A706-C33D5A787743}"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1551579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69228" y="1128485"/>
            <a:ext cx="4593773" cy="2387600"/>
          </a:xfrm>
        </p:spPr>
        <p:txBody>
          <a:bodyPr anchor="b">
            <a:normAutofit/>
          </a:bodyPr>
          <a:lstStyle>
            <a:lvl1pPr algn="ctr">
              <a:defRPr sz="5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169228" y="3608160"/>
            <a:ext cx="4593773" cy="1655762"/>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solidFill>
                  <a:prstClr val="white"/>
                </a:solidFill>
              </a:rPr>
              <a:pPr/>
              <a:t>6/28/2020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
        <p:nvSpPr>
          <p:cNvPr id="7" name="Rectangle 6">
            <a:extLst>
              <a:ext uri="{FF2B5EF4-FFF2-40B4-BE49-F238E27FC236}">
                <a16:creationId xmlns="" xmlns:a16="http://schemas.microsoft.com/office/drawing/2014/main" id="{249D7B35-95B5-484E-A304-7C2596A3B211}"/>
              </a:ext>
            </a:extLst>
          </p:cNvPr>
          <p:cNvSpPr/>
          <p:nvPr userDrawn="1"/>
        </p:nvSpPr>
        <p:spPr>
          <a:xfrm>
            <a:off x="3668486" y="1308100"/>
            <a:ext cx="76200" cy="4241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solidFill>
                <a:prstClr val="white"/>
              </a:solidFill>
            </a:endParaRPr>
          </a:p>
        </p:txBody>
      </p:sp>
    </p:spTree>
    <p:extLst>
      <p:ext uri="{BB962C8B-B14F-4D97-AF65-F5344CB8AC3E}">
        <p14:creationId xmlns:p14="http://schemas.microsoft.com/office/powerpoint/2010/main" val="1587825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solidFill>
                  <a:prstClr val="white"/>
                </a:solidFill>
              </a:rPr>
              <a:pPr/>
              <a:t>6/28/2020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70067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solidFill>
                  <a:prstClr val="white"/>
                </a:solidFill>
              </a:rPr>
              <a:pPr/>
              <a:t>6/28/2020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73107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0861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1825625"/>
            <a:ext cx="30861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6D79ED-3FA7-4EF8-964B-EB8BCFAB02F8}" type="datetimeFigureOut">
              <a:rPr lang="en-US" smtClean="0">
                <a:solidFill>
                  <a:prstClr val="white"/>
                </a:solidFill>
              </a:rPr>
              <a:pPr/>
              <a:t>6/28/2020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227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0861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0861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5942" y="1681163"/>
            <a:ext cx="30861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15942" y="2505075"/>
            <a:ext cx="30861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6D79ED-3FA7-4EF8-964B-EB8BCFAB02F8}" type="datetimeFigureOut">
              <a:rPr lang="en-US" smtClean="0">
                <a:solidFill>
                  <a:prstClr val="white"/>
                </a:solidFill>
              </a:rPr>
              <a:pPr/>
              <a:t>6/28/2020</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56436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6D79ED-3FA7-4EF8-964B-EB8BCFAB02F8}" type="datetimeFigureOut">
              <a:rPr lang="en-US" smtClean="0">
                <a:solidFill>
                  <a:prstClr val="white"/>
                </a:solidFill>
              </a:rPr>
              <a:pPr/>
              <a:t>6/28/2020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43146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097729-4FB8-456C-921A-C076D72215E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02876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solidFill>
                  <a:prstClr val="white"/>
                </a:solidFill>
              </a:rPr>
              <a:pPr/>
              <a:t>6/28/2020</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10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457201"/>
            <a:ext cx="462915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solidFill>
                  <a:prstClr val="white"/>
                </a:solidFill>
              </a:rPr>
              <a:pPr/>
              <a:t>6/28/2020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59749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solidFill>
                  <a:prstClr val="white"/>
                </a:solidFill>
              </a:rPr>
              <a:pPr/>
              <a:t>6/28/2020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25259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28"/>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endParaRPr lang="en-GB" altLang="en-US" noProof="0" smtClean="0"/>
          </a:p>
        </p:txBody>
      </p:sp>
      <p:sp>
        <p:nvSpPr>
          <p:cNvPr id="5124" name="Rectangle 4"/>
          <p:cNvSpPr>
            <a:spLocks noGrp="1" noChangeArrowheads="1"/>
          </p:cNvSpPr>
          <p:nvPr>
            <p:ph type="subTitle" idx="1"/>
          </p:nvPr>
        </p:nvSpPr>
        <p:spPr>
          <a:xfrm>
            <a:off x="1549401"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endParaRPr lang="en-GB" altLang="en-US" noProof="0" smtClean="0"/>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GB" altLang="en-US">
              <a:solidFill>
                <a:srgbClr val="000000"/>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GB" altLang="en-US">
              <a:solidFill>
                <a:srgbClr val="000000"/>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6C34D4A5-761B-4C0E-825F-6DFAA45691F4}" type="slidenum">
              <a:rPr lang="en-GB" altLang="en-US">
                <a:solidFill>
                  <a:srgbClr val="000000"/>
                </a:solidFill>
              </a:rPr>
              <a:pPr/>
              <a:t>‹#›</a:t>
            </a:fld>
            <a:endParaRPr lang="en-GB" altLang="en-US">
              <a:solidFill>
                <a:srgbClr val="000000"/>
              </a:solidFill>
            </a:endParaRPr>
          </a:p>
        </p:txBody>
      </p:sp>
      <p:grpSp>
        <p:nvGrpSpPr>
          <p:cNvPr id="5128" name="Group 8" descr="crayon"/>
          <p:cNvGrpSpPr>
            <a:grpSpLocks/>
          </p:cNvGrpSpPr>
          <p:nvPr/>
        </p:nvGrpSpPr>
        <p:grpSpPr bwMode="auto">
          <a:xfrm>
            <a:off x="195277"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nvGrpSpPr>
          <p:cNvPr id="5138" name="Group 18" descr="crayon"/>
          <p:cNvGrpSpPr>
            <a:grpSpLocks/>
          </p:cNvGrpSpPr>
          <p:nvPr/>
        </p:nvGrpSpPr>
        <p:grpSpPr bwMode="auto">
          <a:xfrm>
            <a:off x="7915275" y="4368828"/>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5148" name="Freeform 28"/>
          <p:cNvSpPr>
            <a:spLocks/>
          </p:cNvSpPr>
          <p:nvPr/>
        </p:nvSpPr>
        <p:spPr bwMode="auto">
          <a:xfrm>
            <a:off x="901702" y="5054628"/>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620587963"/>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784B73-7D14-48BF-9BD0-90F111DEFE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85071570"/>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F834CB-A74C-4CB6-A612-9066FA731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29212403"/>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6A46F2-FE5C-4DA0-BB15-6715C0905D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75703867"/>
      </p:ext>
    </p:extLst>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F4443-98A8-44CE-B812-25EAC1EDA1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39196245"/>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7626A0-D4CD-43D8-9E77-E23C4BCF86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74202995"/>
      </p:ext>
    </p:extLst>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B49F80-D041-4EEB-A507-3E1A2C225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3305988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DC435B-813E-4924-958A-33CD5DDFFF5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95226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CE8A70-18B6-469A-B08B-17D4847D47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39597257"/>
      </p:ext>
    </p:extLst>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5FBB15-7F2B-40DC-BCF6-1907D3D250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25408891"/>
      </p:ext>
    </p:extLst>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3AF33-89CE-40CE-B59A-3768158F62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11742450"/>
      </p:ext>
    </p:extLst>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3883-7D90-4926-965C-DC21EDB7C5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05496513"/>
      </p:ext>
    </p:extLst>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A7D1DE4-1348-4C27-9264-32833C9349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68715416"/>
      </p:ext>
    </p:extLst>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4DCA9AAD-68C5-4DC8-9139-E9A60990FD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85614469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C51D52-C0AF-47AE-9D81-03F9D8C54B0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633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5C1970-28DD-421A-B132-AB29783799F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8867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905F10-989B-4DC7-B7EB-0655DEA4890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0955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ABFD85-B56E-4619-B1E8-11B3227937B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0130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prezentr.com/?utm_source=templates&amp;utm_medium=presentation&amp;utm_campaign=free_downloads_2020"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4.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3.pn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026" name="Picture 11" descr="educatcarhou"/>
          <p:cNvPicPr>
            <a:picLocks noChangeAspect="1" noChangeArrowheads="1"/>
          </p:cNvPicPr>
          <p:nvPr/>
        </p:nvPicPr>
        <p:blipFill>
          <a:blip r:embed="rId13">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2514600" y="381000"/>
            <a:ext cx="6400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title style</a:t>
            </a:r>
          </a:p>
        </p:txBody>
      </p:sp>
      <p:sp>
        <p:nvSpPr>
          <p:cNvPr id="2051" name="Rectangle 3"/>
          <p:cNvSpPr>
            <a:spLocks noGrp="1" noChangeArrowheads="1"/>
          </p:cNvSpPr>
          <p:nvPr>
            <p:ph type="body" idx="1"/>
          </p:nvPr>
        </p:nvSpPr>
        <p:spPr bwMode="auto">
          <a:xfrm>
            <a:off x="11430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2" name="Rectangle 4"/>
          <p:cNvSpPr>
            <a:spLocks noGrp="1" noChangeArrowheads="1"/>
          </p:cNvSpPr>
          <p:nvPr>
            <p:ph type="dt" sz="half" idx="2"/>
          </p:nvPr>
        </p:nvSpPr>
        <p:spPr bwMode="auto">
          <a:xfrm>
            <a:off x="11430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3" name="Rectangle 5"/>
          <p:cNvSpPr>
            <a:spLocks noGrp="1" noChangeArrowheads="1"/>
          </p:cNvSpPr>
          <p:nvPr>
            <p:ph type="ftr" sz="quarter" idx="3"/>
          </p:nvPr>
        </p:nvSpPr>
        <p:spPr bwMode="auto">
          <a:xfrm>
            <a:off x="3581400" y="6400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4" name="Rectangle 6"/>
          <p:cNvSpPr>
            <a:spLocks noGrp="1" noChangeArrowheads="1"/>
          </p:cNvSpPr>
          <p:nvPr>
            <p:ph type="sldNum" sz="quarter" idx="4"/>
          </p:nvPr>
        </p:nvSpPr>
        <p:spPr bwMode="auto">
          <a:xfrm>
            <a:off x="70104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j-lt"/>
              </a:defRPr>
            </a:lvl1pPr>
          </a:lstStyle>
          <a:p>
            <a:pPr eaLnBrk="0" fontAlgn="base" hangingPunct="0">
              <a:spcAft>
                <a:spcPct val="0"/>
              </a:spcAft>
              <a:defRPr/>
            </a:pPr>
            <a:fld id="{CCE45789-5AE5-4156-AA33-0E56C3422975}" type="slidenum">
              <a:rPr lang="en-GB">
                <a:solidFill>
                  <a:srgbClr val="FFFFFF"/>
                </a:solidFill>
              </a:rPr>
              <a:pPr eaLnBrk="0" fontAlgn="base" hangingPunct="0">
                <a:spcAft>
                  <a:spcPct val="0"/>
                </a:spcAft>
                <a:defRPr/>
              </a:pPr>
              <a:t>‹#›</a:t>
            </a:fld>
            <a:endParaRPr lang="en-GB">
              <a:solidFill>
                <a:srgbClr val="FFFFFF"/>
              </a:solidFill>
            </a:endParaRPr>
          </a:p>
        </p:txBody>
      </p:sp>
    </p:spTree>
    <p:extLst>
      <p:ext uri="{BB962C8B-B14F-4D97-AF65-F5344CB8AC3E}">
        <p14:creationId xmlns:p14="http://schemas.microsoft.com/office/powerpoint/2010/main" val="100793385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28/06/2020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81784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AD5007A-8677-41B4-BD75-B6EB431A34B1}" type="slidenum">
              <a:rPr lang="es-ES" altLang="en-US">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3343914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1" y="1789611"/>
            <a:ext cx="6719207" cy="43873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492875"/>
            <a:ext cx="2057400" cy="315684"/>
          </a:xfrm>
          <a:prstGeom prst="rect">
            <a:avLst/>
          </a:prstGeom>
        </p:spPr>
        <p:txBody>
          <a:bodyPr vert="horz" lIns="91440" tIns="45720" rIns="91440" bIns="45720" rtlCol="0" anchor="ctr"/>
          <a:lstStyle>
            <a:lvl1pPr algn="l">
              <a:defRPr sz="1200">
                <a:solidFill>
                  <a:schemeClr val="bg1"/>
                </a:solidFill>
              </a:defRPr>
            </a:lvl1pPr>
          </a:lstStyle>
          <a:p>
            <a:fld id="{276D79ED-3FA7-4EF8-964B-EB8BCFAB02F8}" type="datetimeFigureOut">
              <a:rPr lang="en-US" smtClean="0">
                <a:solidFill>
                  <a:prstClr val="white"/>
                </a:solidFill>
              </a:rPr>
              <a:pPr/>
              <a:t>6/28/2020</a:t>
            </a:fld>
            <a:endParaRPr lang="en-US">
              <a:solidFill>
                <a:prstClr val="white"/>
              </a:solidFill>
            </a:endParaRPr>
          </a:p>
        </p:txBody>
      </p:sp>
      <p:sp>
        <p:nvSpPr>
          <p:cNvPr id="5" name="Footer Placeholder 4"/>
          <p:cNvSpPr>
            <a:spLocks noGrp="1"/>
          </p:cNvSpPr>
          <p:nvPr>
            <p:ph type="ftr" sz="quarter" idx="3"/>
          </p:nvPr>
        </p:nvSpPr>
        <p:spPr>
          <a:xfrm>
            <a:off x="3028950" y="6492875"/>
            <a:ext cx="3086100" cy="315684"/>
          </a:xfrm>
          <a:prstGeom prst="rect">
            <a:avLst/>
          </a:prstGeom>
        </p:spPr>
        <p:txBody>
          <a:bodyPr vert="horz" lIns="91440" tIns="45720" rIns="91440" bIns="45720" rtlCol="0" anchor="ctr"/>
          <a:lstStyle>
            <a:lvl1pPr algn="ctr">
              <a:defRPr sz="1200">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6457950" y="6492875"/>
            <a:ext cx="1183822" cy="315684"/>
          </a:xfrm>
          <a:prstGeom prst="rect">
            <a:avLst/>
          </a:prstGeom>
        </p:spPr>
        <p:txBody>
          <a:bodyPr vert="horz" lIns="91440" tIns="45720" rIns="91440" bIns="45720" rtlCol="0" anchor="ctr"/>
          <a:lstStyle>
            <a:lvl1pPr algn="r">
              <a:defRPr sz="1200">
                <a:solidFill>
                  <a:schemeClr val="bg1"/>
                </a:solidFill>
              </a:defRPr>
            </a:lvl1pPr>
          </a:lstStyle>
          <a:p>
            <a:fld id="{C6F12CB2-7F2C-47B9-AE70-22A94B49F233}" type="slidenum">
              <a:rPr lang="en-US" smtClean="0">
                <a:solidFill>
                  <a:prstClr val="white"/>
                </a:solidFill>
              </a:rPr>
              <a:pPr/>
              <a:t>‹#›</a:t>
            </a:fld>
            <a:endParaRPr lang="en-US">
              <a:solidFill>
                <a:prstClr val="white"/>
              </a:solidFill>
            </a:endParaRPr>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569926" y="4955531"/>
            <a:ext cx="896556" cy="243296"/>
          </a:xfrm>
          <a:prstGeom prst="rect">
            <a:avLst/>
          </a:prstGeom>
        </p:spPr>
      </p:pic>
      <p:sp>
        <p:nvSpPr>
          <p:cNvPr id="8" name="TextBox 7"/>
          <p:cNvSpPr txBox="1"/>
          <p:nvPr/>
        </p:nvSpPr>
        <p:spPr>
          <a:xfrm rot="16200000">
            <a:off x="-2071410" y="2546066"/>
            <a:ext cx="3888671" cy="276999"/>
          </a:xfrm>
          <a:prstGeom prst="rect">
            <a:avLst/>
          </a:prstGeom>
          <a:noFill/>
        </p:spPr>
        <p:txBody>
          <a:bodyPr wrap="square" rtlCol="0" anchor="ctr">
            <a:spAutoFit/>
          </a:bodyPr>
          <a:lstStyle/>
          <a:p>
            <a:r>
              <a:rPr lang="bs-Latn-BA" sz="1200" dirty="0">
                <a:solidFill>
                  <a:prstClr val="black">
                    <a:lumMod val="50000"/>
                    <a:lumOff val="50000"/>
                  </a:prstClr>
                </a:solidFill>
              </a:rPr>
              <a:t>Find more PowerPoint templates on </a:t>
            </a:r>
            <a:r>
              <a:rPr lang="bs-Latn-BA" sz="1200" b="1" dirty="0">
                <a:solidFill>
                  <a:prstClr val="black">
                    <a:lumMod val="50000"/>
                    <a:lumOff val="50000"/>
                  </a:prstClr>
                </a:solidFill>
                <a:hlinkClick r:id="rId13"/>
              </a:rPr>
              <a:t>prezentr.com</a:t>
            </a:r>
            <a:r>
              <a:rPr lang="bs-Latn-BA" sz="1200" dirty="0">
                <a:solidFill>
                  <a:prstClr val="black">
                    <a:lumMod val="50000"/>
                    <a:lumOff val="50000"/>
                  </a:prstClr>
                </a:solidFill>
              </a:rPr>
              <a:t>!</a:t>
            </a:r>
            <a:endParaRPr lang="en-US" sz="1200" dirty="0">
              <a:solidFill>
                <a:prstClr val="black">
                  <a:lumMod val="50000"/>
                  <a:lumOff val="50000"/>
                </a:prstClr>
              </a:solidFill>
            </a:endParaRPr>
          </a:p>
        </p:txBody>
      </p:sp>
    </p:spTree>
    <p:extLst>
      <p:ext uri="{BB962C8B-B14F-4D97-AF65-F5344CB8AC3E}">
        <p14:creationId xmlns:p14="http://schemas.microsoft.com/office/powerpoint/2010/main" val="15911862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ctr" defTabSz="914400" rtl="0" eaLnBrk="1" latinLnBrk="0" hangingPunct="1">
        <a:lnSpc>
          <a:spcPct val="90000"/>
        </a:lnSpc>
        <a:spcBef>
          <a:spcPct val="0"/>
        </a:spcBef>
        <a:buNone/>
        <a:defRPr sz="4400" b="1" kern="1200">
          <a:solidFill>
            <a:srgbClr val="2489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GB" altLang="en-US">
              <a:solidFill>
                <a:srgbClr val="000000"/>
              </a:solidFill>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D6C9FE5-248A-49CD-8A09-F9A5970C70F8}"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4104" name="Freeform 8"/>
          <p:cNvSpPr>
            <a:spLocks/>
          </p:cNvSpPr>
          <p:nvPr/>
        </p:nvSpPr>
        <p:spPr bwMode="auto">
          <a:xfrm rot="-3172564">
            <a:off x="7865283" y="24621"/>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5" name="Freeform 9" descr="crayon"/>
          <p:cNvSpPr>
            <a:spLocks/>
          </p:cNvSpPr>
          <p:nvPr/>
        </p:nvSpPr>
        <p:spPr bwMode="auto">
          <a:xfrm rot="-3172564">
            <a:off x="7831152" y="192089"/>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06" name="Group 10" descr="crayons"/>
          <p:cNvGrpSpPr>
            <a:grpSpLocks/>
          </p:cNvGrpSpPr>
          <p:nvPr/>
        </p:nvGrpSpPr>
        <p:grpSpPr bwMode="auto">
          <a:xfrm>
            <a:off x="7938" y="5867428"/>
            <a:ext cx="1287462" cy="919163"/>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grpSp>
        <p:nvGrpSpPr>
          <p:cNvPr id="4133" name="Group 37"/>
          <p:cNvGrpSpPr>
            <a:grpSpLocks/>
          </p:cNvGrpSpPr>
          <p:nvPr/>
        </p:nvGrpSpPr>
        <p:grpSpPr bwMode="auto">
          <a:xfrm>
            <a:off x="8680464" y="2116166"/>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297168636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ransition>
    <p:dissolve/>
  </p:transition>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farnboroughprimary.co.uk/farnborough-dance" TargetMode="External"/><Relationship Id="rId2" Type="http://schemas.openxmlformats.org/officeDocument/2006/relationships/image" Target="../media/image8.jpeg"/><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IjAC_rw5eM" TargetMode="External"/><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bitesize/topics/zrqqtfr/articles/zpd8ng8" TargetMode="External"/><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2500" y="6927"/>
            <a:ext cx="7772400" cy="1143000"/>
          </a:xfrm>
        </p:spPr>
        <p:txBody>
          <a:bodyPr/>
          <a:lstStyle/>
          <a:p>
            <a:pPr>
              <a:defRPr/>
            </a:pP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a:latin typeface="Comic Sans MS" panose="030F0702030302020204" pitchFamily="66" charset="0"/>
              </a:rPr>
              <a:t/>
            </a:r>
            <a:br>
              <a:rPr lang="en-GB" sz="5400" dirty="0">
                <a:latin typeface="Comic Sans MS" panose="030F0702030302020204" pitchFamily="66" charset="0"/>
              </a:rPr>
            </a:b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smtClean="0">
                <a:latin typeface="Comic Sans MS" panose="030F0702030302020204" pitchFamily="66" charset="0"/>
              </a:rPr>
              <a:t>Welcome back Elves!</a:t>
            </a:r>
            <a:br>
              <a:rPr lang="en-GB" sz="5400" dirty="0" smtClean="0">
                <a:latin typeface="Comic Sans MS" panose="030F0702030302020204" pitchFamily="66" charset="0"/>
              </a:rPr>
            </a:br>
            <a:endParaRPr lang="en-GB" sz="5400" dirty="0">
              <a:latin typeface="Comic Sans MS" panose="030F0702030302020204" pitchFamily="66" charset="0"/>
            </a:endParaRPr>
          </a:p>
        </p:txBody>
      </p:sp>
      <p:sp>
        <p:nvSpPr>
          <p:cNvPr id="3" name="Subtitle 2"/>
          <p:cNvSpPr>
            <a:spLocks noGrp="1"/>
          </p:cNvSpPr>
          <p:nvPr>
            <p:ph type="subTitle" idx="1"/>
          </p:nvPr>
        </p:nvSpPr>
        <p:spPr>
          <a:xfrm>
            <a:off x="914400" y="2819400"/>
            <a:ext cx="7772400" cy="1752600"/>
          </a:xfrm>
        </p:spPr>
        <p:txBody>
          <a:bodyPr/>
          <a:lstStyle/>
          <a:p>
            <a:pPr>
              <a:defRPr/>
            </a:pPr>
            <a:r>
              <a:rPr lang="en-GB" sz="4400" dirty="0" smtClean="0">
                <a:solidFill>
                  <a:srgbClr val="FFFF00"/>
                </a:solidFill>
                <a:latin typeface="Comic Sans MS" panose="030F0702030302020204" pitchFamily="66" charset="0"/>
              </a:rPr>
              <a:t>.</a:t>
            </a:r>
          </a:p>
          <a:p>
            <a:pPr>
              <a:defRPr/>
            </a:pPr>
            <a:r>
              <a:rPr lang="en-GB" sz="4400" dirty="0" smtClean="0">
                <a:solidFill>
                  <a:srgbClr val="FFFF00"/>
                </a:solidFill>
                <a:latin typeface="Comic Sans MS" panose="030F0702030302020204" pitchFamily="66" charset="0"/>
              </a:rPr>
              <a:t>Let’s get busy Elves.</a:t>
            </a:r>
          </a:p>
        </p:txBody>
      </p:sp>
    </p:spTree>
    <p:extLst>
      <p:ext uri="{BB962C8B-B14F-4D97-AF65-F5344CB8AC3E}">
        <p14:creationId xmlns:p14="http://schemas.microsoft.com/office/powerpoint/2010/main" val="1939597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FF99"/>
        </a:solidFill>
        <a:effectLst/>
      </p:bgPr>
    </p:bg>
    <p:spTree>
      <p:nvGrpSpPr>
        <p:cNvPr id="1" name=""/>
        <p:cNvGrpSpPr/>
        <p:nvPr/>
      </p:nvGrpSpPr>
      <p:grpSpPr>
        <a:xfrm>
          <a:off x="0" y="0"/>
          <a:ext cx="0" cy="0"/>
          <a:chOff x="0" y="0"/>
          <a:chExt cx="0" cy="0"/>
        </a:xfrm>
      </p:grpSpPr>
      <p:sp>
        <p:nvSpPr>
          <p:cNvPr id="6" name="Rounded Rectangle 5"/>
          <p:cNvSpPr/>
          <p:nvPr/>
        </p:nvSpPr>
        <p:spPr bwMode="auto">
          <a:xfrm>
            <a:off x="228600" y="381000"/>
            <a:ext cx="8686800" cy="50292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z="2400" dirty="0">
              <a:solidFill>
                <a:prstClr val="black"/>
              </a:solidFill>
            </a:endParaRPr>
          </a:p>
          <a:p>
            <a:r>
              <a:rPr lang="en-GB" sz="2000" dirty="0">
                <a:solidFill>
                  <a:prstClr val="black"/>
                </a:solidFill>
              </a:rPr>
              <a:t> </a:t>
            </a:r>
          </a:p>
          <a:p>
            <a:endParaRPr lang="en-GB" dirty="0">
              <a:solidFill>
                <a:prstClr val="black"/>
              </a:solidFill>
            </a:endParaRPr>
          </a:p>
        </p:txBody>
      </p:sp>
      <p:sp>
        <p:nvSpPr>
          <p:cNvPr id="3" name="Content Placeholder 2"/>
          <p:cNvSpPr>
            <a:spLocks noGrp="1"/>
          </p:cNvSpPr>
          <p:nvPr>
            <p:ph idx="1"/>
          </p:nvPr>
        </p:nvSpPr>
        <p:spPr>
          <a:xfrm>
            <a:off x="476250" y="533400"/>
            <a:ext cx="8191500" cy="6553200"/>
          </a:xfrm>
        </p:spPr>
        <p:txBody>
          <a:bodyPr>
            <a:noAutofit/>
          </a:bodyPr>
          <a:lstStyle/>
          <a:p>
            <a:pPr marL="457200" indent="-457200" algn="ctr">
              <a:buAutoNum type="arabicPeriod"/>
            </a:pPr>
            <a:r>
              <a:rPr lang="en-GB" sz="2400" dirty="0" smtClean="0">
                <a:latin typeface="Comic Sans MS" panose="030F0702030302020204" pitchFamily="66" charset="0"/>
              </a:rPr>
              <a:t>Break your cocktail sticks in half without snapping them in two.</a:t>
            </a:r>
          </a:p>
          <a:p>
            <a:pPr marL="457200" indent="-457200" algn="ctr">
              <a:buAutoNum type="arabicPeriod"/>
            </a:pPr>
            <a:endParaRPr lang="en-GB" sz="2400" dirty="0" smtClean="0">
              <a:latin typeface="Comic Sans MS" panose="030F0702030302020204" pitchFamily="66" charset="0"/>
            </a:endParaRPr>
          </a:p>
          <a:p>
            <a:pPr marL="457200" indent="-457200" algn="ctr">
              <a:buFontTx/>
              <a:buAutoNum type="arabicPeriod"/>
            </a:pPr>
            <a:r>
              <a:rPr lang="en-GB" sz="2400" dirty="0" smtClean="0">
                <a:latin typeface="Comic Sans MS" panose="030F0702030302020204" pitchFamily="66" charset="0"/>
              </a:rPr>
              <a:t>Arrange your cocktail sticks into a 10 point star with the centres touching.</a:t>
            </a:r>
            <a:endParaRPr lang="en-GB" sz="2400" dirty="0" smtClean="0"/>
          </a:p>
          <a:p>
            <a:pPr marL="457200" indent="-457200" algn="ctr">
              <a:buFontTx/>
              <a:buAutoNum type="arabicPeriod"/>
            </a:pPr>
            <a:r>
              <a:rPr lang="en-GB" sz="2400" dirty="0" smtClean="0">
                <a:latin typeface="Comic Sans MS" panose="030F0702030302020204" pitchFamily="66" charset="0"/>
              </a:rPr>
              <a:t>Submerge your straw in water, then place your thumb on the end to lift up some water. Carefully put a few drops of water into the centre of the cocktail sticks.</a:t>
            </a:r>
          </a:p>
          <a:p>
            <a:pPr marL="457200" indent="-457200" algn="ctr">
              <a:buAutoNum type="arabicPeriod"/>
            </a:pPr>
            <a:endParaRPr lang="en-GB" sz="2400" dirty="0" smtClean="0">
              <a:latin typeface="Comic Sans MS" panose="030F0702030302020204" pitchFamily="66" charset="0"/>
            </a:endParaRPr>
          </a:p>
          <a:p>
            <a:pPr marL="457200" indent="-457200" algn="ctr">
              <a:buAutoNum type="arabicPeriod"/>
            </a:pPr>
            <a:r>
              <a:rPr lang="en-GB" sz="2400" dirty="0" smtClean="0">
                <a:latin typeface="Comic Sans MS" panose="030F0702030302020204" pitchFamily="66" charset="0"/>
              </a:rPr>
              <a:t>Watch as your star begins to move!</a:t>
            </a:r>
          </a:p>
        </p:txBody>
      </p:sp>
    </p:spTree>
    <p:extLst>
      <p:ext uri="{BB962C8B-B14F-4D97-AF65-F5344CB8AC3E}">
        <p14:creationId xmlns:p14="http://schemas.microsoft.com/office/powerpoint/2010/main" val="4044163862"/>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FF99"/>
        </a:solidFill>
        <a:effectLst/>
      </p:bgPr>
    </p:bg>
    <p:spTree>
      <p:nvGrpSpPr>
        <p:cNvPr id="1" name=""/>
        <p:cNvGrpSpPr/>
        <p:nvPr/>
      </p:nvGrpSpPr>
      <p:grpSpPr>
        <a:xfrm>
          <a:off x="0" y="0"/>
          <a:ext cx="0" cy="0"/>
          <a:chOff x="0" y="0"/>
          <a:chExt cx="0" cy="0"/>
        </a:xfrm>
      </p:grpSpPr>
      <p:sp>
        <p:nvSpPr>
          <p:cNvPr id="4" name="Rounded Rectangle 3"/>
          <p:cNvSpPr/>
          <p:nvPr/>
        </p:nvSpPr>
        <p:spPr bwMode="auto">
          <a:xfrm>
            <a:off x="381000" y="533400"/>
            <a:ext cx="8458200" cy="51054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dirty="0">
              <a:solidFill>
                <a:prstClr val="black"/>
              </a:solidFill>
            </a:endParaRPr>
          </a:p>
        </p:txBody>
      </p:sp>
      <p:sp>
        <p:nvSpPr>
          <p:cNvPr id="5" name="AutoShape 2" descr="Image result for science clipart"/>
          <p:cNvSpPr>
            <a:spLocks noGrp="1" noChangeAspect="1" noChangeArrowheads="1"/>
          </p:cNvSpPr>
          <p:nvPr>
            <p:ph type="title"/>
          </p:nvPr>
        </p:nvSpPr>
        <p:spPr bwMode="auto">
          <a:xfrm>
            <a:off x="609600" y="152400"/>
            <a:ext cx="7886700" cy="1325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en-GB" sz="3600" dirty="0" smtClean="0">
                <a:solidFill>
                  <a:srgbClr val="FF0000"/>
                </a:solidFill>
                <a:latin typeface="Comic Sans MS" panose="030F0702030302020204" pitchFamily="66" charset="0"/>
              </a:rPr>
              <a:t/>
            </a:r>
            <a:br>
              <a:rPr lang="en-GB" sz="3600" dirty="0" smtClean="0">
                <a:solidFill>
                  <a:srgbClr val="FF0000"/>
                </a:solidFill>
                <a:latin typeface="Comic Sans MS" panose="030F0702030302020204" pitchFamily="66" charset="0"/>
              </a:rPr>
            </a:br>
            <a:r>
              <a:rPr lang="en-GB" sz="3600" dirty="0" smtClean="0">
                <a:solidFill>
                  <a:srgbClr val="FF0000"/>
                </a:solidFill>
                <a:latin typeface="Comic Sans MS" panose="030F0702030302020204" pitchFamily="66" charset="0"/>
              </a:rPr>
              <a:t>What’s the Science behind it?</a:t>
            </a: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Cocktail sticks are made of dry wood. When dry wood absorbs water, the bent wood fibres expand and unbend. As the cocktail  sticks straighten out, they push against one another opening up the inside of the star.</a:t>
            </a:r>
            <a:r>
              <a:rPr lang="en-GB" sz="2700" dirty="0" smtClean="0">
                <a:latin typeface="Comic Sans MS" panose="030F0702030302020204" pitchFamily="66" charset="0"/>
              </a:rPr>
              <a:t/>
            </a:r>
            <a:br>
              <a:rPr lang="en-GB" sz="2700" dirty="0" smtClean="0">
                <a:latin typeface="Comic Sans MS" panose="030F0702030302020204" pitchFamily="66" charset="0"/>
              </a:rPr>
            </a:br>
            <a:r>
              <a:rPr lang="en-GB" sz="2200" dirty="0">
                <a:latin typeface="Comic Sans MS" panose="030F0702030302020204" pitchFamily="66" charset="0"/>
              </a:rPr>
              <a:t/>
            </a:r>
            <a:br>
              <a:rPr lang="en-GB" sz="2200" dirty="0">
                <a:latin typeface="Comic Sans MS" panose="030F0702030302020204" pitchFamily="66" charset="0"/>
              </a:rPr>
            </a:br>
            <a:r>
              <a:rPr lang="en-GB" dirty="0"/>
              <a:t/>
            </a:r>
            <a:br>
              <a:rPr lang="en-GB" dirty="0"/>
            </a:br>
            <a:endParaRPr lang="en-GB" dirty="0"/>
          </a:p>
        </p:txBody>
      </p:sp>
    </p:spTree>
    <p:extLst>
      <p:ext uri="{BB962C8B-B14F-4D97-AF65-F5344CB8AC3E}">
        <p14:creationId xmlns:p14="http://schemas.microsoft.com/office/powerpoint/2010/main" val="3171611209"/>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D7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54292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48400" y="495248"/>
            <a:ext cx="2133898" cy="73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1828800"/>
            <a:ext cx="8001000" cy="5262979"/>
          </a:xfrm>
          <a:prstGeom prst="rect">
            <a:avLst/>
          </a:prstGeom>
          <a:noFill/>
        </p:spPr>
        <p:txBody>
          <a:bodyPr wrap="square" rtlCol="0">
            <a:spAutoFit/>
          </a:bodyPr>
          <a:lstStyle/>
          <a:p>
            <a:r>
              <a:rPr lang="en-GB" sz="2800" dirty="0" smtClean="0">
                <a:latin typeface="Comic Sans MS" panose="030F0702030302020204" pitchFamily="66" charset="0"/>
              </a:rPr>
              <a:t>Can you invent a game to play</a:t>
            </a:r>
          </a:p>
          <a:p>
            <a:r>
              <a:rPr lang="en-GB" sz="2800" dirty="0">
                <a:latin typeface="Comic Sans MS" panose="030F0702030302020204" pitchFamily="66" charset="0"/>
              </a:rPr>
              <a:t>a</a:t>
            </a:r>
            <a:r>
              <a:rPr lang="en-GB" sz="2800" dirty="0" smtClean="0">
                <a:latin typeface="Comic Sans MS" panose="030F0702030302020204" pitchFamily="66" charset="0"/>
              </a:rPr>
              <a:t>round the house?</a:t>
            </a:r>
          </a:p>
          <a:p>
            <a:endParaRPr lang="en-GB" sz="2800" dirty="0">
              <a:latin typeface="Comic Sans MS" panose="030F0702030302020204" pitchFamily="66" charset="0"/>
            </a:endParaRPr>
          </a:p>
          <a:p>
            <a:r>
              <a:rPr lang="en-GB" sz="2800" dirty="0" smtClean="0">
                <a:latin typeface="Comic Sans MS" panose="030F0702030302020204" pitchFamily="66" charset="0"/>
              </a:rPr>
              <a:t>Write out the rules (this is called an algorithm). Think about do the rules explain everything?</a:t>
            </a:r>
          </a:p>
          <a:p>
            <a:endParaRPr lang="en-GB" sz="2800" dirty="0">
              <a:latin typeface="Comic Sans MS" panose="030F0702030302020204" pitchFamily="66" charset="0"/>
            </a:endParaRPr>
          </a:p>
          <a:p>
            <a:r>
              <a:rPr lang="en-GB" sz="2800" dirty="0" smtClean="0">
                <a:latin typeface="Comic Sans MS" panose="030F0702030302020204" pitchFamily="66" charset="0"/>
              </a:rPr>
              <a:t>Play the game with your family.</a:t>
            </a:r>
          </a:p>
          <a:p>
            <a:r>
              <a:rPr lang="en-GB" sz="2800" i="1" dirty="0" smtClean="0">
                <a:solidFill>
                  <a:srgbClr val="FF0000"/>
                </a:solidFill>
                <a:latin typeface="Comic Sans MS" panose="030F0702030302020204" pitchFamily="66" charset="0"/>
              </a:rPr>
              <a:t>An algorithm can be rules as well as a sequence of instructions. The rules need to be precise and specific.</a:t>
            </a:r>
          </a:p>
          <a:p>
            <a:endParaRPr lang="en-GB" sz="2800" dirty="0">
              <a:latin typeface="Comic Sans MS" panose="030F0702030302020204" pitchFamily="66" charset="0"/>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830611"/>
            <a:ext cx="21717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Image result for active learning clip art"/>
          <p:cNvPicPr/>
          <p:nvPr/>
        </p:nvPicPr>
        <p:blipFill>
          <a:blip r:embed="rId5">
            <a:extLst>
              <a:ext uri="{28A0092B-C50C-407E-A947-70E740481C1C}">
                <a14:useLocalDpi xmlns:a14="http://schemas.microsoft.com/office/drawing/2010/main" val="0"/>
              </a:ext>
            </a:extLst>
          </a:blip>
          <a:srcRect/>
          <a:stretch>
            <a:fillRect/>
          </a:stretch>
        </p:blipFill>
        <p:spPr bwMode="auto">
          <a:xfrm>
            <a:off x="7442476" y="3939872"/>
            <a:ext cx="1229591" cy="1040833"/>
          </a:xfrm>
          <a:prstGeom prst="rect">
            <a:avLst/>
          </a:prstGeom>
          <a:noFill/>
          <a:ln>
            <a:noFill/>
          </a:ln>
        </p:spPr>
      </p:pic>
    </p:spTree>
    <p:extLst>
      <p:ext uri="{BB962C8B-B14F-4D97-AF65-F5344CB8AC3E}">
        <p14:creationId xmlns:p14="http://schemas.microsoft.com/office/powerpoint/2010/main" val="1852575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9" name="Rounded Rectangle 8"/>
          <p:cNvSpPr/>
          <p:nvPr/>
        </p:nvSpPr>
        <p:spPr>
          <a:xfrm>
            <a:off x="1550122" y="1295400"/>
            <a:ext cx="6445826"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62231" y="-685840"/>
            <a:ext cx="6858000" cy="2434503"/>
          </a:xfrm>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u="sng" dirty="0" smtClean="0">
                <a:latin typeface="Comic Sans MS" panose="030F0702030302020204" pitchFamily="66" charset="0"/>
              </a:rPr>
              <a:t>Reading online</a:t>
            </a: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409978" y="969818"/>
            <a:ext cx="10339876" cy="3262818"/>
          </a:xfrm>
        </p:spPr>
        <p:txBody>
          <a:bodyPr>
            <a:normAutofit fontScale="25000" lnSpcReduction="20000"/>
          </a:bodyPr>
          <a:lstStyle/>
          <a:p>
            <a:endParaRPr lang="en-GB" sz="8000" dirty="0">
              <a:latin typeface="Comic Sans MS" panose="030F0702030302020204" pitchFamily="66" charset="0"/>
            </a:endParaRPr>
          </a:p>
          <a:p>
            <a:r>
              <a:rPr lang="en-GB" sz="9600" b="1" dirty="0" smtClean="0">
                <a:solidFill>
                  <a:srgbClr val="FF3B3B"/>
                </a:solidFill>
                <a:latin typeface="Comic Sans MS" panose="030F0702030302020204" pitchFamily="66" charset="0"/>
              </a:rPr>
              <a:t>I’m so impressed with your reading Elves. </a:t>
            </a:r>
            <a:endParaRPr lang="en-GB" sz="9600" b="1" dirty="0">
              <a:solidFill>
                <a:srgbClr val="FF3B3B"/>
              </a:solidFill>
              <a:latin typeface="Comic Sans MS" panose="030F0702030302020204" pitchFamily="66" charset="0"/>
            </a:endParaRPr>
          </a:p>
          <a:p>
            <a:r>
              <a:rPr lang="en-GB" sz="9600" b="1" dirty="0" smtClean="0">
                <a:solidFill>
                  <a:srgbClr val="FF3B3B"/>
                </a:solidFill>
                <a:latin typeface="Comic Sans MS" panose="030F0702030302020204" pitchFamily="66" charset="0"/>
              </a:rPr>
              <a:t>You should be very proud of yourselves!</a:t>
            </a:r>
          </a:p>
          <a:p>
            <a:endParaRPr lang="en-GB" sz="9600" b="1" dirty="0" smtClean="0">
              <a:solidFill>
                <a:srgbClr val="00B0F0"/>
              </a:solidFill>
              <a:latin typeface="Comic Sans MS" panose="030F0702030302020204" pitchFamily="66" charset="0"/>
            </a:endParaRPr>
          </a:p>
          <a:p>
            <a:r>
              <a:rPr lang="en-GB" sz="9600" b="1" dirty="0" smtClean="0">
                <a:solidFill>
                  <a:schemeClr val="accent1">
                    <a:lumMod val="60000"/>
                    <a:lumOff val="40000"/>
                  </a:schemeClr>
                </a:solidFill>
                <a:latin typeface="Comic Sans MS" panose="030F0702030302020204" pitchFamily="66" charset="0"/>
              </a:rPr>
              <a:t>Please log on to Bug Club</a:t>
            </a:r>
          </a:p>
          <a:p>
            <a:r>
              <a:rPr lang="en-GB" sz="9600" b="1" dirty="0">
                <a:solidFill>
                  <a:schemeClr val="accent1">
                    <a:lumMod val="60000"/>
                    <a:lumOff val="40000"/>
                  </a:schemeClr>
                </a:solidFill>
                <a:latin typeface="Comic Sans MS" panose="030F0702030302020204" pitchFamily="66" charset="0"/>
              </a:rPr>
              <a:t>R</a:t>
            </a:r>
            <a:r>
              <a:rPr lang="en-GB" sz="9600" b="1" dirty="0" smtClean="0">
                <a:solidFill>
                  <a:schemeClr val="accent1">
                    <a:lumMod val="60000"/>
                    <a:lumOff val="40000"/>
                  </a:schemeClr>
                </a:solidFill>
                <a:latin typeface="Comic Sans MS" panose="030F0702030302020204" pitchFamily="66" charset="0"/>
              </a:rPr>
              <a:t>ead for at least 15 minutes.</a:t>
            </a:r>
          </a:p>
          <a:p>
            <a:r>
              <a:rPr lang="en-GB" sz="9600" b="1" dirty="0" smtClean="0">
                <a:solidFill>
                  <a:schemeClr val="accent1">
                    <a:lumMod val="60000"/>
                    <a:lumOff val="40000"/>
                  </a:schemeClr>
                </a:solidFill>
                <a:latin typeface="Comic Sans MS" panose="030F0702030302020204" pitchFamily="66" charset="0"/>
              </a:rPr>
              <a:t>            </a:t>
            </a:r>
          </a:p>
          <a:p>
            <a:r>
              <a:rPr lang="en-GB" sz="9600" b="1" dirty="0" smtClean="0">
                <a:solidFill>
                  <a:schemeClr val="accent1">
                    <a:lumMod val="60000"/>
                    <a:lumOff val="40000"/>
                  </a:schemeClr>
                </a:solidFill>
                <a:latin typeface="Comic Sans MS" panose="030F0702030302020204" pitchFamily="66" charset="0"/>
              </a:rPr>
              <a:t>  Please read the key words inside the front cover first.</a:t>
            </a:r>
          </a:p>
          <a:p>
            <a:r>
              <a:rPr lang="en-GB" sz="9600" b="1" dirty="0" smtClean="0">
                <a:solidFill>
                  <a:schemeClr val="accent1">
                    <a:lumMod val="60000"/>
                    <a:lumOff val="40000"/>
                  </a:schemeClr>
                </a:solidFill>
                <a:latin typeface="Comic Sans MS" panose="030F0702030302020204" pitchFamily="66" charset="0"/>
              </a:rPr>
              <a:t>When you find the bug questions, click and complete them.</a:t>
            </a:r>
          </a:p>
          <a:p>
            <a:endParaRPr lang="en-GB" sz="9600" b="1" dirty="0">
              <a:solidFill>
                <a:schemeClr val="accent1">
                  <a:lumMod val="60000"/>
                  <a:lumOff val="40000"/>
                </a:schemeClr>
              </a:solidFill>
              <a:latin typeface="Comic Sans MS" panose="030F0702030302020204" pitchFamily="66" charset="0"/>
            </a:endParaRPr>
          </a:p>
          <a:p>
            <a:r>
              <a:rPr lang="en-GB" sz="9600" b="1" dirty="0" smtClean="0">
                <a:solidFill>
                  <a:schemeClr val="accent1">
                    <a:lumMod val="60000"/>
                    <a:lumOff val="40000"/>
                  </a:schemeClr>
                </a:solidFill>
                <a:latin typeface="Comic Sans MS" panose="030F0702030302020204" pitchFamily="66" charset="0"/>
              </a:rPr>
              <a:t> Please note down the books you’ve read in your reading</a:t>
            </a:r>
          </a:p>
          <a:p>
            <a:r>
              <a:rPr lang="en-GB" sz="9600" b="1" dirty="0">
                <a:solidFill>
                  <a:schemeClr val="accent1">
                    <a:lumMod val="60000"/>
                    <a:lumOff val="40000"/>
                  </a:schemeClr>
                </a:solidFill>
                <a:latin typeface="Comic Sans MS" panose="030F0702030302020204" pitchFamily="66" charset="0"/>
              </a:rPr>
              <a:t>r</a:t>
            </a:r>
            <a:r>
              <a:rPr lang="en-GB" sz="9600" b="1" dirty="0" smtClean="0">
                <a:solidFill>
                  <a:schemeClr val="accent1">
                    <a:lumMod val="60000"/>
                    <a:lumOff val="40000"/>
                  </a:schemeClr>
                </a:solidFill>
                <a:latin typeface="Comic Sans MS" panose="030F0702030302020204" pitchFamily="66" charset="0"/>
              </a:rPr>
              <a:t>ecord book.</a:t>
            </a:r>
            <a:endParaRPr lang="en-GB" sz="9600" b="1" dirty="0">
              <a:solidFill>
                <a:schemeClr val="accent1">
                  <a:lumMod val="60000"/>
                  <a:lumOff val="40000"/>
                </a:schemeClr>
              </a:solidFill>
              <a:latin typeface="Comic Sans MS" panose="030F0702030302020204" pitchFamily="66" charset="0"/>
            </a:endParaRPr>
          </a:p>
          <a:p>
            <a:endParaRPr lang="en-GB" sz="2000" dirty="0" smtClean="0">
              <a:solidFill>
                <a:schemeClr val="accent1">
                  <a:lumMod val="60000"/>
                  <a:lumOff val="40000"/>
                </a:schemeClr>
              </a:solidFill>
              <a:latin typeface="Comic Sans MS" panose="030F0702030302020204" pitchFamily="66" charset="0"/>
            </a:endParaRPr>
          </a:p>
          <a:p>
            <a:r>
              <a:rPr lang="en-GB" sz="2000" dirty="0" smtClean="0">
                <a:latin typeface="Comic Sans MS" panose="030F0702030302020204" pitchFamily="66" charset="0"/>
              </a:rPr>
              <a:t> </a:t>
            </a:r>
            <a:endParaRPr lang="en-GB" sz="2000" dirty="0">
              <a:latin typeface="Comic Sans MS" panose="030F0702030302020204" pitchFamily="66"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1135"/>
            <a:ext cx="1593416" cy="105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38400" y="6132005"/>
            <a:ext cx="4669270" cy="646331"/>
          </a:xfrm>
          <a:prstGeom prst="rect">
            <a:avLst/>
          </a:prstGeom>
          <a:solidFill>
            <a:srgbClr val="D1B2E8"/>
          </a:solidFill>
          <a:ln>
            <a:solidFill>
              <a:srgbClr val="D1B2E8"/>
            </a:solidFill>
          </a:ln>
        </p:spPr>
        <p:txBody>
          <a:bodyPr wrap="square" rtlCol="0">
            <a:spAutoFit/>
          </a:bodyPr>
          <a:lstStyle/>
          <a:p>
            <a:r>
              <a:rPr lang="en-GB" dirty="0">
                <a:latin typeface="Comic Sans MS" panose="030F0702030302020204" pitchFamily="66" charset="0"/>
              </a:rPr>
              <a:t>Y</a:t>
            </a:r>
            <a:r>
              <a:rPr lang="en-GB" dirty="0" smtClean="0">
                <a:latin typeface="Comic Sans MS" panose="030F0702030302020204" pitchFamily="66" charset="0"/>
              </a:rPr>
              <a:t>our personal login details are on the inside of your reading record book.</a:t>
            </a:r>
            <a:endParaRPr lang="en-GB" dirty="0">
              <a:latin typeface="Comic Sans MS" panose="030F0702030302020204" pitchFamily="66"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670" y="161135"/>
            <a:ext cx="187757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Genie | The Scar Chronicles Wiki | Fandom">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231" y="5056909"/>
            <a:ext cx="1264182" cy="154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128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8967"/>
            <a:ext cx="7886700" cy="1325563"/>
          </a:xfrm>
        </p:spPr>
        <p:txBody>
          <a:bodyPr/>
          <a:lstStyle/>
          <a:p>
            <a:r>
              <a:rPr lang="en-US" u="sng" dirty="0" smtClean="0">
                <a:latin typeface="Comic Sans MS" panose="030F0702030302020204" pitchFamily="66" charset="0"/>
              </a:rPr>
              <a:t>Zoom on Friday</a:t>
            </a:r>
            <a:endParaRPr lang="en-US" u="sng" dirty="0">
              <a:latin typeface="Comic Sans MS" panose="030F0702030302020204" pitchFamily="66" charset="0"/>
            </a:endParaRPr>
          </a:p>
        </p:txBody>
      </p:sp>
      <p:sp>
        <p:nvSpPr>
          <p:cNvPr id="3" name="Content Placeholder 2"/>
          <p:cNvSpPr>
            <a:spLocks noGrp="1"/>
          </p:cNvSpPr>
          <p:nvPr>
            <p:ph idx="1"/>
          </p:nvPr>
        </p:nvSpPr>
        <p:spPr>
          <a:xfrm>
            <a:off x="152400" y="838200"/>
            <a:ext cx="8686800" cy="6019800"/>
          </a:xfrm>
        </p:spPr>
        <p:txBody>
          <a:bodyPr>
            <a:noAutofit/>
          </a:bodyPr>
          <a:lstStyle/>
          <a:p>
            <a:r>
              <a:rPr lang="en-US" sz="2400" dirty="0" smtClean="0">
                <a:latin typeface="Comic Sans MS" panose="030F0702030302020204" pitchFamily="66" charset="0"/>
              </a:rPr>
              <a:t> It’s </a:t>
            </a:r>
            <a:r>
              <a:rPr lang="en-US" sz="2400" dirty="0" smtClean="0">
                <a:latin typeface="Comic Sans MS" panose="030F0702030302020204" pitchFamily="66" charset="0"/>
              </a:rPr>
              <a:t>French Day tomorrow. </a:t>
            </a:r>
          </a:p>
          <a:p>
            <a:pPr marL="0" indent="0">
              <a:lnSpc>
                <a:spcPct val="100000"/>
              </a:lnSpc>
              <a:buNone/>
            </a:pPr>
            <a:r>
              <a:rPr lang="en-US" sz="2400" dirty="0" smtClean="0">
                <a:latin typeface="Comic Sans MS" panose="030F0702030302020204" pitchFamily="66" charset="0"/>
              </a:rPr>
              <a:t>Either find something in your house that has a link with France, if not, find something which has a link with another country</a:t>
            </a:r>
            <a:r>
              <a:rPr lang="en-US" sz="2400" dirty="0" smtClean="0">
                <a:latin typeface="Comic Sans MS" panose="030F0702030302020204" pitchFamily="66" charset="0"/>
              </a:rPr>
              <a:t>.</a:t>
            </a:r>
          </a:p>
          <a:p>
            <a:pPr>
              <a:lnSpc>
                <a:spcPct val="100000"/>
              </a:lnSpc>
            </a:pPr>
            <a:r>
              <a:rPr lang="en-US" sz="2400" dirty="0" smtClean="0">
                <a:latin typeface="Comic Sans MS" panose="030F0702030302020204" pitchFamily="66" charset="0"/>
              </a:rPr>
              <a:t> </a:t>
            </a:r>
            <a:r>
              <a:rPr lang="en-US" sz="2400" dirty="0" smtClean="0">
                <a:latin typeface="Comic Sans MS" panose="030F0702030302020204" pitchFamily="66" charset="0"/>
              </a:rPr>
              <a:t>For example, food – </a:t>
            </a:r>
            <a:r>
              <a:rPr lang="en-US" sz="2400" dirty="0" smtClean="0">
                <a:latin typeface="Comic Sans MS" panose="030F0702030302020204" pitchFamily="66" charset="0"/>
              </a:rPr>
              <a:t>  ‘The French eat croissants for breakfast’. Other examples are another type of food, flag</a:t>
            </a:r>
            <a:r>
              <a:rPr lang="en-US" sz="2400" dirty="0" smtClean="0">
                <a:latin typeface="Comic Sans MS" panose="030F0702030302020204" pitchFamily="66" charset="0"/>
              </a:rPr>
              <a:t>, post </a:t>
            </a:r>
            <a:r>
              <a:rPr lang="en-US" sz="2400" dirty="0" smtClean="0">
                <a:latin typeface="Comic Sans MS" panose="030F0702030302020204" pitchFamily="66" charset="0"/>
              </a:rPr>
              <a:t>card or a </a:t>
            </a:r>
            <a:r>
              <a:rPr lang="en-US" sz="2400" dirty="0" err="1" smtClean="0">
                <a:latin typeface="Comic Sans MS" panose="030F0702030302020204" pitchFamily="66" charset="0"/>
              </a:rPr>
              <a:t>frenc</a:t>
            </a:r>
            <a:r>
              <a:rPr lang="en-US" sz="2400" dirty="0" err="1" smtClean="0">
                <a:latin typeface="Comic Sans MS" panose="030F0702030302020204" pitchFamily="66" charset="0"/>
              </a:rPr>
              <a:t>h</a:t>
            </a:r>
            <a:r>
              <a:rPr lang="en-US" sz="2400" dirty="0" smtClean="0">
                <a:latin typeface="Comic Sans MS" panose="030F0702030302020204" pitchFamily="66" charset="0"/>
              </a:rPr>
              <a:t> word.</a:t>
            </a:r>
          </a:p>
          <a:p>
            <a:pPr marL="0" indent="0">
              <a:buNone/>
            </a:pPr>
            <a:endParaRPr lang="en-US" sz="2400" dirty="0">
              <a:latin typeface="Comic Sans MS" panose="030F0702030302020204" pitchFamily="66" charset="0"/>
            </a:endParaRPr>
          </a:p>
          <a:p>
            <a:r>
              <a:rPr lang="en-US" sz="2400" dirty="0" smtClean="0">
                <a:latin typeface="Comic Sans MS" panose="030F0702030302020204" pitchFamily="66" charset="0"/>
              </a:rPr>
              <a:t>We </a:t>
            </a:r>
            <a:r>
              <a:rPr lang="en-US" sz="2400" dirty="0" smtClean="0">
                <a:latin typeface="Comic Sans MS" panose="030F0702030302020204" pitchFamily="66" charset="0"/>
              </a:rPr>
              <a:t>are going to go on a Word Scavenger Hunt. So be</a:t>
            </a:r>
          </a:p>
          <a:p>
            <a:pPr marL="0" indent="0">
              <a:buNone/>
            </a:pPr>
            <a:r>
              <a:rPr lang="en-US" sz="2400" dirty="0" smtClean="0">
                <a:latin typeface="Comic Sans MS" panose="030F0702030302020204" pitchFamily="66" charset="0"/>
              </a:rPr>
              <a:t>ready to search for things around your house!</a:t>
            </a:r>
          </a:p>
          <a:p>
            <a:pPr marL="0" indent="0">
              <a:buNone/>
            </a:pPr>
            <a:endParaRPr lang="en-US" sz="2400" dirty="0">
              <a:latin typeface="Comic Sans MS" panose="030F0702030302020204" pitchFamily="66" charset="0"/>
            </a:endParaRPr>
          </a:p>
          <a:p>
            <a:pPr marL="0" indent="0">
              <a:buNone/>
            </a:pPr>
            <a:r>
              <a:rPr lang="en-US" sz="2400" dirty="0" smtClean="0">
                <a:latin typeface="Comic Sans MS" panose="030F0702030302020204" pitchFamily="66" charset="0"/>
              </a:rPr>
              <a:t>I look forward to seeing you tomorrow!</a:t>
            </a:r>
          </a:p>
          <a:p>
            <a:pPr marL="0" indent="0">
              <a:buNone/>
            </a:pPr>
            <a:endParaRPr lang="en-US" sz="2400" dirty="0">
              <a:latin typeface="Comic Sans MS" panose="030F0702030302020204" pitchFamily="66" charset="0"/>
            </a:endParaRPr>
          </a:p>
          <a:p>
            <a:pPr marL="0" indent="0">
              <a:buNone/>
            </a:pPr>
            <a:endParaRPr lang="en-US" sz="2400" dirty="0" smtClean="0">
              <a:latin typeface="Comic Sans MS" panose="030F0702030302020204" pitchFamily="66" charset="0"/>
            </a:endParaRPr>
          </a:p>
          <a:p>
            <a:pPr marL="0" indent="0">
              <a:buNone/>
            </a:pPr>
            <a:endParaRPr lang="en-US" sz="2400" dirty="0">
              <a:latin typeface="Comic Sans MS" panose="030F0702030302020204" pitchFamily="66" charset="0"/>
            </a:endParaRPr>
          </a:p>
        </p:txBody>
      </p:sp>
    </p:spTree>
    <p:extLst>
      <p:ext uri="{BB962C8B-B14F-4D97-AF65-F5344CB8AC3E}">
        <p14:creationId xmlns:p14="http://schemas.microsoft.com/office/powerpoint/2010/main" val="881858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772400" cy="1143000"/>
          </a:xfrm>
        </p:spPr>
        <p:txBody>
          <a:bodyPr/>
          <a:lstStyle/>
          <a:p>
            <a:pPr>
              <a:defRPr/>
            </a:pP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a:latin typeface="Comic Sans MS" panose="030F0702030302020204" pitchFamily="66" charset="0"/>
              </a:rPr>
              <a:t/>
            </a:r>
            <a:br>
              <a:rPr lang="en-GB" sz="5400" dirty="0">
                <a:latin typeface="Comic Sans MS" panose="030F0702030302020204" pitchFamily="66" charset="0"/>
              </a:rPr>
            </a:b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a:latin typeface="Comic Sans MS" panose="030F0702030302020204" pitchFamily="66" charset="0"/>
              </a:rPr>
              <a:t/>
            </a:r>
            <a:br>
              <a:rPr lang="en-GB" sz="5400" dirty="0">
                <a:latin typeface="Comic Sans MS" panose="030F0702030302020204" pitchFamily="66" charset="0"/>
              </a:rPr>
            </a:b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a:latin typeface="Comic Sans MS" panose="030F0702030302020204" pitchFamily="66" charset="0"/>
              </a:rPr>
              <a:t/>
            </a:r>
            <a:br>
              <a:rPr lang="en-GB" sz="5400" dirty="0">
                <a:latin typeface="Comic Sans MS" panose="030F0702030302020204" pitchFamily="66" charset="0"/>
              </a:rPr>
            </a:br>
            <a:r>
              <a:rPr lang="en-GB" sz="5400" dirty="0" smtClean="0">
                <a:latin typeface="Comic Sans MS" panose="030F0702030302020204" pitchFamily="66" charset="0"/>
              </a:rPr>
              <a:t>Have a lovely weekend and enjoy French Day!</a:t>
            </a:r>
            <a:br>
              <a:rPr lang="en-GB" sz="5400" dirty="0" smtClean="0">
                <a:latin typeface="Comic Sans MS" panose="030F0702030302020204" pitchFamily="66" charset="0"/>
              </a:rPr>
            </a:br>
            <a:r>
              <a:rPr lang="en-GB" sz="5400" dirty="0" smtClean="0">
                <a:latin typeface="Comic Sans MS" panose="030F0702030302020204" pitchFamily="66" charset="0"/>
              </a:rPr>
              <a:t>Don’t forget to send me photos of your work or activities!</a:t>
            </a:r>
            <a:br>
              <a:rPr lang="en-GB" sz="5400" dirty="0" smtClean="0">
                <a:latin typeface="Comic Sans MS" panose="030F0702030302020204" pitchFamily="66" charset="0"/>
              </a:rPr>
            </a:br>
            <a:r>
              <a:rPr lang="en-GB" sz="5400" dirty="0">
                <a:latin typeface="Comic Sans MS" panose="030F0702030302020204" pitchFamily="66" charset="0"/>
              </a:rPr>
              <a:t/>
            </a:r>
            <a:br>
              <a:rPr lang="en-GB" sz="5400" dirty="0">
                <a:latin typeface="Comic Sans MS" panose="030F0702030302020204" pitchFamily="66" charset="0"/>
              </a:rPr>
            </a:br>
            <a:r>
              <a:rPr lang="en-GB" sz="5400" dirty="0" smtClean="0">
                <a:latin typeface="Comic Sans MS" panose="030F0702030302020204" pitchFamily="66" charset="0"/>
              </a:rPr>
              <a:t>Thank you.</a:t>
            </a:r>
            <a:endParaRPr lang="en-GB" sz="5400" dirty="0">
              <a:latin typeface="Comic Sans MS" panose="030F0702030302020204" pitchFamily="66" charset="0"/>
            </a:endParaRPr>
          </a:p>
        </p:txBody>
      </p:sp>
    </p:spTree>
    <p:extLst>
      <p:ext uri="{BB962C8B-B14F-4D97-AF65-F5344CB8AC3E}">
        <p14:creationId xmlns:p14="http://schemas.microsoft.com/office/powerpoint/2010/main" val="1400708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52400"/>
            <a:ext cx="2286000" cy="9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28600"/>
            <a:ext cx="4572000" cy="923330"/>
          </a:xfrm>
          <a:prstGeom prst="rect">
            <a:avLst/>
          </a:prstGeom>
        </p:spPr>
        <p:txBody>
          <a:bodyPr>
            <a:spAutoFit/>
          </a:bodyPr>
          <a:lstStyle/>
          <a:p>
            <a:r>
              <a:rPr lang="en-GB" dirty="0"/>
              <a:t>Green group</a:t>
            </a:r>
          </a:p>
          <a:p>
            <a:r>
              <a:rPr lang="en-GB" dirty="0" smtClean="0"/>
              <a:t>Wednesday’s</a:t>
            </a:r>
            <a:endParaRPr lang="en-GB" dirty="0"/>
          </a:p>
          <a:p>
            <a:r>
              <a:rPr lang="en-GB" dirty="0"/>
              <a:t>Maths Answers</a:t>
            </a:r>
          </a:p>
        </p:txBody>
      </p:sp>
      <p:sp>
        <p:nvSpPr>
          <p:cNvPr id="6" name="TextBox 5"/>
          <p:cNvSpPr txBox="1"/>
          <p:nvPr/>
        </p:nvSpPr>
        <p:spPr>
          <a:xfrm>
            <a:off x="1067899" y="1559818"/>
            <a:ext cx="3124199" cy="1200329"/>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smtClean="0">
              <a:latin typeface="Comic Sans MS" panose="030F0702030302020204" pitchFamily="66" charset="0"/>
            </a:endParaRPr>
          </a:p>
          <a:p>
            <a:pPr marL="342900" indent="-342900">
              <a:buAutoNum type="arabicPeriod"/>
            </a:pPr>
            <a:endParaRPr lang="en-GB" dirty="0" smtClean="0">
              <a:latin typeface="Comic Sans MS" panose="030F0702030302020204" pitchFamily="66" charset="0"/>
            </a:endParaRPr>
          </a:p>
          <a:p>
            <a:pPr marL="342900" indent="-342900">
              <a:buAutoNum type="arabicPeriod"/>
            </a:pPr>
            <a:endParaRPr lang="en-GB" dirty="0" smtClean="0">
              <a:latin typeface="Comic Sans MS" panose="030F0702030302020204" pitchFamily="66" charset="0"/>
            </a:endParaRPr>
          </a:p>
        </p:txBody>
      </p:sp>
      <p:sp>
        <p:nvSpPr>
          <p:cNvPr id="2" name="TextBox 1"/>
          <p:cNvSpPr txBox="1"/>
          <p:nvPr/>
        </p:nvSpPr>
        <p:spPr>
          <a:xfrm>
            <a:off x="990600" y="1447800"/>
            <a:ext cx="4724400" cy="369332"/>
          </a:xfrm>
          <a:prstGeom prst="rect">
            <a:avLst/>
          </a:prstGeom>
          <a:noFill/>
        </p:spPr>
        <p:txBody>
          <a:bodyPr wrap="square" rtlCol="0">
            <a:spAutoFit/>
          </a:bodyPr>
          <a:lstStyle/>
          <a:p>
            <a:endParaRPr lang="en-GB" dirty="0"/>
          </a:p>
        </p:txBody>
      </p:sp>
      <p:sp>
        <p:nvSpPr>
          <p:cNvPr id="3" name="TextBox 2"/>
          <p:cNvSpPr txBox="1"/>
          <p:nvPr/>
        </p:nvSpPr>
        <p:spPr>
          <a:xfrm>
            <a:off x="838200" y="1559818"/>
            <a:ext cx="3886200" cy="369332"/>
          </a:xfrm>
          <a:prstGeom prst="rect">
            <a:avLst/>
          </a:prstGeom>
          <a:noFill/>
        </p:spPr>
        <p:txBody>
          <a:bodyPr wrap="square" rtlCol="0">
            <a:spAutoFit/>
          </a:bodyPr>
          <a:lstStyle/>
          <a:p>
            <a:endParaRPr lang="en-GB" dirty="0">
              <a:latin typeface="Comic Sans MS" panose="030F0702030302020204" pitchFamily="66" charset="0"/>
            </a:endParaRPr>
          </a:p>
        </p:txBody>
      </p:sp>
      <p:sp>
        <p:nvSpPr>
          <p:cNvPr id="5" name="TextBox 4"/>
          <p:cNvSpPr txBox="1"/>
          <p:nvPr/>
        </p:nvSpPr>
        <p:spPr>
          <a:xfrm>
            <a:off x="304800" y="1559818"/>
            <a:ext cx="4648200" cy="4524315"/>
          </a:xfrm>
          <a:prstGeom prst="rect">
            <a:avLst/>
          </a:prstGeom>
          <a:noFill/>
        </p:spPr>
        <p:txBody>
          <a:bodyPr wrap="square" rtlCol="0">
            <a:spAutoFit/>
          </a:bodyPr>
          <a:lstStyle/>
          <a:p>
            <a:pPr marL="342900" indent="-342900">
              <a:buAutoNum type="arabicPeriod"/>
            </a:pPr>
            <a:endParaRPr lang="en-GB" dirty="0" smtClean="0">
              <a:latin typeface="Comic Sans MS" panose="030F0702030302020204" pitchFamily="66" charset="0"/>
            </a:endParaRPr>
          </a:p>
          <a:p>
            <a:r>
              <a:rPr lang="en-GB" dirty="0" smtClean="0">
                <a:latin typeface="Comic Sans MS" panose="030F0702030302020204" pitchFamily="66" charset="0"/>
              </a:rPr>
              <a:t>1.</a:t>
            </a:r>
          </a:p>
          <a:p>
            <a:r>
              <a:rPr lang="en-GB" dirty="0" smtClean="0">
                <a:latin typeface="Comic Sans MS" panose="030F0702030302020204" pitchFamily="66" charset="0"/>
              </a:rPr>
              <a:t>0 + 9 + 3</a:t>
            </a:r>
          </a:p>
          <a:p>
            <a:r>
              <a:rPr lang="en-GB" dirty="0" smtClean="0">
                <a:latin typeface="Comic Sans MS" panose="030F0702030302020204" pitchFamily="66" charset="0"/>
              </a:rPr>
              <a:t>0 + 8 + 4</a:t>
            </a:r>
          </a:p>
          <a:p>
            <a:r>
              <a:rPr lang="en-GB" dirty="0" smtClean="0">
                <a:latin typeface="Comic Sans MS" panose="030F0702030302020204" pitchFamily="66" charset="0"/>
              </a:rPr>
              <a:t>0 + 7 + 5</a:t>
            </a:r>
          </a:p>
          <a:p>
            <a:r>
              <a:rPr lang="en-GB" dirty="0" smtClean="0">
                <a:latin typeface="Comic Sans MS" panose="030F0702030302020204" pitchFamily="66" charset="0"/>
              </a:rPr>
              <a:t>1 + 9 + 2</a:t>
            </a:r>
          </a:p>
          <a:p>
            <a:r>
              <a:rPr lang="en-GB" dirty="0" smtClean="0">
                <a:latin typeface="Comic Sans MS" panose="030F0702030302020204" pitchFamily="66" charset="0"/>
              </a:rPr>
              <a:t>1 + 8 + 3</a:t>
            </a:r>
          </a:p>
          <a:p>
            <a:r>
              <a:rPr lang="en-GB" dirty="0" smtClean="0">
                <a:latin typeface="Comic Sans MS" panose="030F0702030302020204" pitchFamily="66" charset="0"/>
              </a:rPr>
              <a:t>1 + 7 + 4</a:t>
            </a:r>
          </a:p>
          <a:p>
            <a:r>
              <a:rPr lang="en-GB" dirty="0" smtClean="0">
                <a:latin typeface="Comic Sans MS" panose="030F0702030302020204" pitchFamily="66" charset="0"/>
              </a:rPr>
              <a:t>1 +  6 + 5</a:t>
            </a:r>
          </a:p>
          <a:p>
            <a:r>
              <a:rPr lang="en-GB" dirty="0" smtClean="0">
                <a:latin typeface="Comic Sans MS" panose="030F0702030302020204" pitchFamily="66" charset="0"/>
              </a:rPr>
              <a:t>2 + 7 + 3</a:t>
            </a:r>
          </a:p>
          <a:p>
            <a:r>
              <a:rPr lang="en-GB" dirty="0" smtClean="0">
                <a:latin typeface="Comic Sans MS" panose="030F0702030302020204" pitchFamily="66" charset="0"/>
              </a:rPr>
              <a:t>2 + 4 + 6</a:t>
            </a:r>
          </a:p>
          <a:p>
            <a:r>
              <a:rPr lang="en-GB" dirty="0" smtClean="0">
                <a:latin typeface="Comic Sans MS" panose="030F0702030302020204" pitchFamily="66" charset="0"/>
              </a:rPr>
              <a:t>3 + 5 + 4</a:t>
            </a:r>
          </a:p>
          <a:p>
            <a:endParaRPr lang="en-GB" dirty="0" smtClean="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a:p>
            <a:pPr marL="342900" indent="-342900">
              <a:buAutoNum type="arabicPeriod"/>
            </a:pPr>
            <a:endParaRPr lang="en-GB" dirty="0">
              <a:latin typeface="Comic Sans MS" panose="030F0702030302020204" pitchFamily="66" charset="0"/>
            </a:endParaRPr>
          </a:p>
        </p:txBody>
      </p:sp>
    </p:spTree>
    <p:extLst>
      <p:ext uri="{BB962C8B-B14F-4D97-AF65-F5344CB8AC3E}">
        <p14:creationId xmlns:p14="http://schemas.microsoft.com/office/powerpoint/2010/main" val="3917950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2500" y="6927"/>
            <a:ext cx="7772400" cy="1143000"/>
          </a:xfrm>
        </p:spPr>
        <p:txBody>
          <a:bodyPr/>
          <a:lstStyle/>
          <a:p>
            <a:pPr>
              <a:defRPr/>
            </a:pP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a:latin typeface="Comic Sans MS" panose="030F0702030302020204" pitchFamily="66" charset="0"/>
              </a:rPr>
              <a:t/>
            </a:r>
            <a:br>
              <a:rPr lang="en-GB" sz="5400" dirty="0">
                <a:latin typeface="Comic Sans MS" panose="030F0702030302020204" pitchFamily="66" charset="0"/>
              </a:rPr>
            </a:br>
            <a:r>
              <a:rPr lang="en-GB" sz="5400" dirty="0" smtClean="0">
                <a:latin typeface="Comic Sans MS" panose="030F0702030302020204" pitchFamily="66" charset="0"/>
              </a:rPr>
              <a:t>It’s Thursday!</a:t>
            </a:r>
            <a:br>
              <a:rPr lang="en-GB" sz="5400" dirty="0" smtClean="0">
                <a:latin typeface="Comic Sans MS" panose="030F0702030302020204" pitchFamily="66" charset="0"/>
              </a:rPr>
            </a:br>
            <a:endParaRPr lang="en-GB" sz="5400" dirty="0">
              <a:latin typeface="Comic Sans MS" panose="030F0702030302020204" pitchFamily="66" charset="0"/>
            </a:endParaRPr>
          </a:p>
        </p:txBody>
      </p:sp>
      <p:sp>
        <p:nvSpPr>
          <p:cNvPr id="3" name="Subtitle 2"/>
          <p:cNvSpPr>
            <a:spLocks noGrp="1"/>
          </p:cNvSpPr>
          <p:nvPr>
            <p:ph type="subTitle" idx="1"/>
          </p:nvPr>
        </p:nvSpPr>
        <p:spPr>
          <a:xfrm>
            <a:off x="914400" y="2819400"/>
            <a:ext cx="8610600" cy="1752600"/>
          </a:xfrm>
        </p:spPr>
        <p:txBody>
          <a:bodyPr/>
          <a:lstStyle/>
          <a:p>
            <a:pPr>
              <a:defRPr/>
            </a:pPr>
            <a:r>
              <a:rPr lang="en-GB" sz="4400" dirty="0" smtClean="0">
                <a:latin typeface="Comic Sans MS" panose="030F0702030302020204" pitchFamily="66" charset="0"/>
              </a:rPr>
              <a:t>.</a:t>
            </a:r>
          </a:p>
        </p:txBody>
      </p:sp>
      <p:sp>
        <p:nvSpPr>
          <p:cNvPr id="4" name="Rectangle 3"/>
          <p:cNvSpPr/>
          <p:nvPr/>
        </p:nvSpPr>
        <p:spPr>
          <a:xfrm>
            <a:off x="76200" y="2124075"/>
            <a:ext cx="9067800" cy="2394502"/>
          </a:xfrm>
          <a:prstGeom prst="rect">
            <a:avLst/>
          </a:prstGeom>
        </p:spPr>
        <p:txBody>
          <a:bodyPr wrap="square">
            <a:spAutoFit/>
          </a:bodyPr>
          <a:lstStyle/>
          <a:p>
            <a:pPr lvl="0" algn="ctr" eaLnBrk="0" fontAlgn="base" hangingPunct="0">
              <a:spcBef>
                <a:spcPct val="20000"/>
              </a:spcBef>
              <a:spcAft>
                <a:spcPct val="0"/>
              </a:spcAft>
              <a:buClr>
                <a:srgbClr val="FF9900"/>
              </a:buClr>
              <a:buSzPct val="75000"/>
              <a:defRPr/>
            </a:pPr>
            <a:r>
              <a:rPr kumimoji="1" lang="en-GB" sz="4400" kern="0" dirty="0" smtClean="0">
                <a:solidFill>
                  <a:srgbClr val="FFFFFF"/>
                </a:solidFill>
                <a:effectLst>
                  <a:outerShdw blurRad="38100" dist="38100" dir="2700000" algn="tl">
                    <a:srgbClr val="000000"/>
                  </a:outerShdw>
                </a:effectLst>
                <a:latin typeface="Comic Sans MS" panose="030F0702030302020204" pitchFamily="66" charset="0"/>
              </a:rPr>
              <a:t>  </a:t>
            </a:r>
            <a:r>
              <a:rPr kumimoji="1" lang="en-GB" sz="4400" kern="0" dirty="0" smtClean="0">
                <a:solidFill>
                  <a:srgbClr val="FFFF00"/>
                </a:solidFill>
                <a:effectLst>
                  <a:outerShdw blurRad="38100" dist="38100" dir="2700000" algn="tl">
                    <a:srgbClr val="000000"/>
                  </a:outerShdw>
                </a:effectLst>
                <a:latin typeface="Comic Sans MS" panose="030F0702030302020204" pitchFamily="66" charset="0"/>
              </a:rPr>
              <a:t>Thursday 2</a:t>
            </a:r>
            <a:r>
              <a:rPr kumimoji="1" lang="en-GB" sz="4400" kern="0" baseline="30000" dirty="0" smtClean="0">
                <a:solidFill>
                  <a:srgbClr val="FFFF00"/>
                </a:solidFill>
                <a:effectLst>
                  <a:outerShdw blurRad="38100" dist="38100" dir="2700000" algn="tl">
                    <a:srgbClr val="000000"/>
                  </a:outerShdw>
                </a:effectLst>
                <a:latin typeface="Comic Sans MS" panose="030F0702030302020204" pitchFamily="66" charset="0"/>
              </a:rPr>
              <a:t>nd</a:t>
            </a:r>
            <a:r>
              <a:rPr kumimoji="1" lang="en-GB" sz="4400" kern="0" dirty="0" smtClean="0">
                <a:solidFill>
                  <a:srgbClr val="FFFF00"/>
                </a:solidFill>
                <a:effectLst>
                  <a:outerShdw blurRad="38100" dist="38100" dir="2700000" algn="tl">
                    <a:srgbClr val="000000"/>
                  </a:outerShdw>
                </a:effectLst>
                <a:latin typeface="Comic Sans MS" panose="030F0702030302020204" pitchFamily="66" charset="0"/>
              </a:rPr>
              <a:t> July 2020</a:t>
            </a:r>
            <a:endParaRPr kumimoji="1" lang="en-GB" sz="4400" kern="0" dirty="0">
              <a:solidFill>
                <a:srgbClr val="FFFF00"/>
              </a:solidFill>
              <a:effectLst>
                <a:outerShdw blurRad="38100" dist="38100" dir="2700000" algn="tl">
                  <a:srgbClr val="000000"/>
                </a:outerShdw>
              </a:effectLst>
              <a:latin typeface="Comic Sans MS" panose="030F0702030302020204" pitchFamily="66" charset="0"/>
            </a:endParaRPr>
          </a:p>
          <a:p>
            <a:pPr lvl="0" algn="ctr" eaLnBrk="0" fontAlgn="base" hangingPunct="0">
              <a:spcBef>
                <a:spcPct val="20000"/>
              </a:spcBef>
              <a:spcAft>
                <a:spcPct val="0"/>
              </a:spcAft>
              <a:buClr>
                <a:srgbClr val="FF9900"/>
              </a:buClr>
              <a:buSzPct val="75000"/>
              <a:defRPr/>
            </a:pPr>
            <a:endParaRPr kumimoji="1" lang="en-GB" sz="4400" kern="0" dirty="0">
              <a:solidFill>
                <a:srgbClr val="FFFF00"/>
              </a:solidFill>
              <a:effectLst>
                <a:outerShdw blurRad="38100" dist="38100" dir="2700000" algn="tl">
                  <a:srgbClr val="000000"/>
                </a:outerShdw>
              </a:effectLst>
              <a:latin typeface="Comic Sans MS" panose="030F0702030302020204" pitchFamily="66" charset="0"/>
            </a:endParaRPr>
          </a:p>
          <a:p>
            <a:pPr lvl="0" algn="ctr" eaLnBrk="0" fontAlgn="base" hangingPunct="0">
              <a:spcBef>
                <a:spcPct val="20000"/>
              </a:spcBef>
              <a:spcAft>
                <a:spcPct val="0"/>
              </a:spcAft>
              <a:buClr>
                <a:srgbClr val="FF9900"/>
              </a:buClr>
              <a:buSzPct val="75000"/>
              <a:defRPr/>
            </a:pPr>
            <a:r>
              <a:rPr kumimoji="1" lang="en-GB" sz="4400" kern="0" dirty="0">
                <a:solidFill>
                  <a:srgbClr val="FFFF00"/>
                </a:solidFill>
                <a:effectLst>
                  <a:outerShdw blurRad="38100" dist="38100" dir="2700000" algn="tl">
                    <a:srgbClr val="000000"/>
                  </a:outerShdw>
                </a:effectLst>
                <a:latin typeface="Comic Sans MS" panose="030F0702030302020204" pitchFamily="66" charset="0"/>
              </a:rPr>
              <a:t>Here’s your work for today…</a:t>
            </a:r>
          </a:p>
        </p:txBody>
      </p:sp>
    </p:spTree>
    <p:extLst>
      <p:ext uri="{BB962C8B-B14F-4D97-AF65-F5344CB8AC3E}">
        <p14:creationId xmlns:p14="http://schemas.microsoft.com/office/powerpoint/2010/main" val="50621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381000" y="1052513"/>
            <a:ext cx="8208963"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0" fontAlgn="base" hangingPunct="0">
              <a:spcBef>
                <a:spcPct val="0"/>
              </a:spcBef>
              <a:spcAft>
                <a:spcPct val="0"/>
              </a:spcAft>
              <a:buFontTx/>
              <a:buNone/>
            </a:pPr>
            <a:r>
              <a:rPr lang="en-GB" altLang="en-US" sz="2000" b="1" u="sng" smtClean="0">
                <a:solidFill>
                  <a:srgbClr val="FF0000"/>
                </a:solidFill>
                <a:latin typeface="Comic Sans MS" pitchFamily="66" charset="0"/>
              </a:rPr>
              <a:t>Farnborough Dance Routine</a:t>
            </a:r>
          </a:p>
          <a:p>
            <a:pPr eaLnBrk="0" fontAlgn="base" hangingPunct="0">
              <a:spcBef>
                <a:spcPct val="0"/>
              </a:spcBef>
              <a:spcAft>
                <a:spcPct val="0"/>
              </a:spcAft>
              <a:buFontTx/>
              <a:buNone/>
            </a:pPr>
            <a:r>
              <a:rPr lang="en-GB" altLang="en-US" sz="1800" b="1" smtClean="0">
                <a:solidFill>
                  <a:srgbClr val="00B0F0"/>
                </a:solidFill>
                <a:latin typeface="Comic Sans MS" pitchFamily="66" charset="0"/>
              </a:rPr>
              <a:t>Mrs Humphries has created our very own Farnborough Dance Routine!</a:t>
            </a:r>
          </a:p>
          <a:p>
            <a:pPr eaLnBrk="0" fontAlgn="base" hangingPunct="0">
              <a:spcBef>
                <a:spcPct val="0"/>
              </a:spcBef>
              <a:spcAft>
                <a:spcPct val="0"/>
              </a:spcAft>
              <a:buFontTx/>
              <a:buNone/>
            </a:pPr>
            <a:endParaRPr lang="en-GB" altLang="en-US" sz="1800" b="1" smtClean="0">
              <a:solidFill>
                <a:srgbClr val="00B0F0"/>
              </a:solidFill>
              <a:latin typeface="Comic Sans MS" pitchFamily="66" charset="0"/>
            </a:endParaRPr>
          </a:p>
          <a:p>
            <a:pPr eaLnBrk="0" fontAlgn="base" hangingPunct="0">
              <a:spcBef>
                <a:spcPct val="0"/>
              </a:spcBef>
              <a:spcAft>
                <a:spcPct val="0"/>
              </a:spcAft>
              <a:buFontTx/>
              <a:buNone/>
            </a:pPr>
            <a:r>
              <a:rPr lang="en-GB" altLang="en-US" sz="1800" b="1" smtClean="0">
                <a:solidFill>
                  <a:srgbClr val="00B0F0"/>
                </a:solidFill>
                <a:latin typeface="Comic Sans MS" pitchFamily="66" charset="0"/>
              </a:rPr>
              <a:t>It has five parts and every day this week we are going to start the day by being active and joining in.</a:t>
            </a:r>
          </a:p>
          <a:p>
            <a:pPr eaLnBrk="0" fontAlgn="base" hangingPunct="0">
              <a:spcBef>
                <a:spcPct val="0"/>
              </a:spcBef>
              <a:spcAft>
                <a:spcPct val="0"/>
              </a:spcAft>
              <a:buFontTx/>
              <a:buNone/>
            </a:pPr>
            <a:endParaRPr lang="en-GB" altLang="en-US" sz="1800" b="1" smtClean="0">
              <a:solidFill>
                <a:srgbClr val="00B0F0"/>
              </a:solidFill>
              <a:latin typeface="Comic Sans MS" pitchFamily="66" charset="0"/>
            </a:endParaRPr>
          </a:p>
          <a:p>
            <a:pPr eaLnBrk="0" fontAlgn="base" hangingPunct="0">
              <a:spcBef>
                <a:spcPct val="0"/>
              </a:spcBef>
              <a:spcAft>
                <a:spcPct val="0"/>
              </a:spcAft>
              <a:buFontTx/>
              <a:buNone/>
            </a:pPr>
            <a:r>
              <a:rPr lang="en-GB" altLang="en-US" sz="1800" b="1" smtClean="0">
                <a:solidFill>
                  <a:srgbClr val="00B0F0"/>
                </a:solidFill>
                <a:latin typeface="Comic Sans MS" pitchFamily="66" charset="0"/>
              </a:rPr>
              <a:t>Click on the link below:</a:t>
            </a:r>
          </a:p>
          <a:p>
            <a:pPr eaLnBrk="0" fontAlgn="base" hangingPunct="0">
              <a:spcBef>
                <a:spcPct val="0"/>
              </a:spcBef>
              <a:spcAft>
                <a:spcPct val="0"/>
              </a:spcAft>
              <a:buFontTx/>
              <a:buNone/>
            </a:pPr>
            <a:r>
              <a:rPr lang="en-GB" altLang="en-US" sz="1800" smtClean="0">
                <a:solidFill>
                  <a:srgbClr val="00B0F0"/>
                </a:solidFill>
                <a:latin typeface="Comic Sans MS" pitchFamily="66" charset="0"/>
                <a:hlinkClick r:id="rId3"/>
              </a:rPr>
              <a:t>http://farnboroughprimary.co.uk/farnborough-dance</a:t>
            </a:r>
            <a:endParaRPr lang="en-GB" altLang="en-US" sz="1800" smtClean="0">
              <a:solidFill>
                <a:srgbClr val="00B0F0"/>
              </a:solidFill>
              <a:latin typeface="Comic Sans MS" pitchFamily="66" charset="0"/>
            </a:endParaRPr>
          </a:p>
        </p:txBody>
      </p:sp>
      <p:pic>
        <p:nvPicPr>
          <p:cNvPr id="2051" name="Picture 3" descr="Image result for active learning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100013"/>
            <a:ext cx="145256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968375"/>
            <a:ext cx="8609013"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703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7216"/>
            <a:ext cx="7886700" cy="1325563"/>
          </a:xfrm>
        </p:spPr>
        <p:txBody>
          <a:bodyPr>
            <a:normAutofit/>
          </a:bodyPr>
          <a:lstStyle/>
          <a:p>
            <a:pPr algn="ct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25" y="169101"/>
            <a:ext cx="1752600" cy="1219200"/>
          </a:xfrm>
          <a:prstGeom prst="rect">
            <a:avLst/>
          </a:prstGeom>
          <a:noFill/>
          <a:ln>
            <a:noFill/>
          </a:ln>
        </p:spPr>
      </p:pic>
      <p:sp>
        <p:nvSpPr>
          <p:cNvPr id="8" name="AutoShape 2" descr="Image result for shoe template"/>
          <p:cNvSpPr>
            <a:spLocks noChangeAspect="1" noChangeArrowheads="1"/>
          </p:cNvSpPr>
          <p:nvPr/>
        </p:nvSpPr>
        <p:spPr bwMode="auto">
          <a:xfrm>
            <a:off x="63500" y="-136525"/>
            <a:ext cx="16573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5"/>
          <p:cNvSpPr>
            <a:spLocks noGrp="1"/>
          </p:cNvSpPr>
          <p:nvPr>
            <p:ph idx="1"/>
          </p:nvPr>
        </p:nvSpPr>
        <p:spPr>
          <a:xfrm>
            <a:off x="1371600" y="2037794"/>
            <a:ext cx="7886700" cy="3460985"/>
          </a:xfrm>
        </p:spPr>
        <p:txBody>
          <a:bodyPr/>
          <a:lstStyle/>
          <a:p>
            <a:pPr marL="0" indent="0">
              <a:buNone/>
            </a:pP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p:txBody>
      </p:sp>
      <p:sp>
        <p:nvSpPr>
          <p:cNvPr id="5" name="Rectangle 4"/>
          <p:cNvSpPr/>
          <p:nvPr/>
        </p:nvSpPr>
        <p:spPr>
          <a:xfrm>
            <a:off x="892175" y="5105400"/>
            <a:ext cx="4572000" cy="369332"/>
          </a:xfrm>
          <a:prstGeom prst="rect">
            <a:avLst/>
          </a:prstGeom>
        </p:spPr>
        <p:txBody>
          <a:bodyPr>
            <a:spAutoFit/>
          </a:bodyPr>
          <a:lstStyle/>
          <a:p>
            <a:endParaRPr lang="en-GB" dirty="0">
              <a:latin typeface="Comic Sans MS" panose="030F0702030302020204" pitchFamily="66" charset="0"/>
            </a:endParaRPr>
          </a:p>
        </p:txBody>
      </p:sp>
      <p:sp>
        <p:nvSpPr>
          <p:cNvPr id="3" name="TextBox 2"/>
          <p:cNvSpPr txBox="1"/>
          <p:nvPr/>
        </p:nvSpPr>
        <p:spPr>
          <a:xfrm>
            <a:off x="197100" y="2490460"/>
            <a:ext cx="8305800" cy="4401205"/>
          </a:xfrm>
          <a:prstGeom prst="rect">
            <a:avLst/>
          </a:prstGeom>
          <a:noFill/>
        </p:spPr>
        <p:txBody>
          <a:bodyPr wrap="square" rtlCol="0">
            <a:spAutoFit/>
          </a:bodyPr>
          <a:lstStyle/>
          <a:p>
            <a:endParaRPr lang="en-GB" sz="2800" dirty="0" smtClean="0">
              <a:latin typeface="Comic Sans MS" panose="030F0702030302020204" pitchFamily="66" charset="0"/>
            </a:endParaRPr>
          </a:p>
          <a:p>
            <a:pPr lvl="0"/>
            <a:r>
              <a:rPr lang="en-GB" sz="2800" dirty="0" smtClean="0">
                <a:solidFill>
                  <a:prstClr val="black"/>
                </a:solidFill>
                <a:latin typeface="Comic Sans MS" panose="030F0702030302020204" pitchFamily="66" charset="0"/>
              </a:rPr>
              <a:t>Let’s listen to </a:t>
            </a:r>
            <a:r>
              <a:rPr lang="en-GB" sz="2800" dirty="0">
                <a:solidFill>
                  <a:prstClr val="black"/>
                </a:solidFill>
                <a:latin typeface="Comic Sans MS" panose="030F0702030302020204" pitchFamily="66" charset="0"/>
              </a:rPr>
              <a:t>the </a:t>
            </a:r>
            <a:r>
              <a:rPr lang="en-GB" sz="2800" dirty="0" smtClean="0">
                <a:solidFill>
                  <a:prstClr val="black"/>
                </a:solidFill>
                <a:latin typeface="Comic Sans MS" panose="030F0702030302020204" pitchFamily="66" charset="0"/>
              </a:rPr>
              <a:t>Squash and a Squeeze.</a:t>
            </a:r>
          </a:p>
          <a:p>
            <a:pPr lvl="0"/>
            <a:endParaRPr lang="en-GB" sz="2800" dirty="0">
              <a:solidFill>
                <a:prstClr val="black"/>
              </a:solidFill>
              <a:latin typeface="Comic Sans MS" panose="030F0702030302020204" pitchFamily="66" charset="0"/>
            </a:endParaRPr>
          </a:p>
          <a:p>
            <a:pPr lvl="0"/>
            <a:r>
              <a:rPr lang="en-GB" sz="2800" dirty="0" smtClean="0">
                <a:solidFill>
                  <a:prstClr val="black"/>
                </a:solidFill>
                <a:latin typeface="Comic Sans MS" panose="030F0702030302020204" pitchFamily="66" charset="0"/>
                <a:hlinkClick r:id="rId3"/>
              </a:rPr>
              <a:t>You Tube A Squash and a Squeeze</a:t>
            </a:r>
            <a:endParaRPr lang="en-GB" sz="2800" dirty="0" smtClean="0">
              <a:solidFill>
                <a:prstClr val="black"/>
              </a:solidFill>
              <a:latin typeface="Comic Sans MS" panose="030F0702030302020204" pitchFamily="66" charset="0"/>
            </a:endParaRPr>
          </a:p>
          <a:p>
            <a:pPr lvl="0"/>
            <a:endParaRPr lang="en-GB" sz="2800" dirty="0">
              <a:solidFill>
                <a:prstClr val="black"/>
              </a:solidFill>
              <a:latin typeface="Comic Sans MS" panose="030F0702030302020204" pitchFamily="66" charset="0"/>
            </a:endParaRPr>
          </a:p>
          <a:p>
            <a:pPr lvl="0"/>
            <a:r>
              <a:rPr lang="en-GB" sz="2800" dirty="0">
                <a:solidFill>
                  <a:srgbClr val="FF0000"/>
                </a:solidFill>
                <a:latin typeface="Comic Sans MS" panose="030F0702030302020204" pitchFamily="66" charset="0"/>
              </a:rPr>
              <a:t>https://</a:t>
            </a:r>
            <a:r>
              <a:rPr lang="en-GB" sz="2800" dirty="0" smtClean="0">
                <a:solidFill>
                  <a:srgbClr val="FF0000"/>
                </a:solidFill>
                <a:latin typeface="Comic Sans MS" panose="030F0702030302020204" pitchFamily="66" charset="0"/>
              </a:rPr>
              <a:t>www.youtube.com/watch?v=iIjAC_rw5M</a:t>
            </a:r>
          </a:p>
          <a:p>
            <a:pPr lvl="0"/>
            <a:endParaRPr lang="en-GB" sz="2800" dirty="0">
              <a:solidFill>
                <a:prstClr val="black"/>
              </a:solidFill>
              <a:latin typeface="Comic Sans MS" panose="030F0702030302020204" pitchFamily="66" charset="0"/>
            </a:endParaRPr>
          </a:p>
          <a:p>
            <a:endParaRPr lang="en-GB" sz="2800" dirty="0">
              <a:latin typeface="Comic Sans MS" panose="030F0702030302020204" pitchFamily="66" charset="0"/>
            </a:endParaRPr>
          </a:p>
          <a:p>
            <a:endParaRPr lang="en-GB" sz="2800" dirty="0">
              <a:latin typeface="Comic Sans MS" panose="030F0702030302020204" pitchFamily="66" charset="0"/>
            </a:endParaRPr>
          </a:p>
          <a:p>
            <a:endParaRPr lang="en-GB" sz="2800" dirty="0">
              <a:latin typeface="Comic Sans MS" panose="030F0702030302020204" pitchFamily="66" charset="0"/>
            </a:endParaRP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439" y="169101"/>
            <a:ext cx="32194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88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25" y="169101"/>
            <a:ext cx="1752600" cy="1219200"/>
          </a:xfrm>
          <a:prstGeom prst="rect">
            <a:avLst/>
          </a:prstGeom>
          <a:noFill/>
          <a:ln>
            <a:noFill/>
          </a:ln>
        </p:spPr>
      </p:pic>
      <p:sp>
        <p:nvSpPr>
          <p:cNvPr id="8" name="AutoShape 2" descr="Image result for shoe template"/>
          <p:cNvSpPr>
            <a:spLocks noChangeAspect="1" noChangeArrowheads="1"/>
          </p:cNvSpPr>
          <p:nvPr/>
        </p:nvSpPr>
        <p:spPr bwMode="auto">
          <a:xfrm>
            <a:off x="63500" y="-136525"/>
            <a:ext cx="16573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5"/>
          <p:cNvSpPr>
            <a:spLocks noGrp="1"/>
          </p:cNvSpPr>
          <p:nvPr>
            <p:ph idx="1"/>
          </p:nvPr>
        </p:nvSpPr>
        <p:spPr>
          <a:xfrm>
            <a:off x="1371600" y="2037794"/>
            <a:ext cx="7886700" cy="3460985"/>
          </a:xfrm>
        </p:spPr>
        <p:txBody>
          <a:bodyPr/>
          <a:lstStyle/>
          <a:p>
            <a:pPr marL="0" indent="0">
              <a:buNone/>
            </a:pP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p:txBody>
      </p:sp>
      <p:sp>
        <p:nvSpPr>
          <p:cNvPr id="7" name="TextBox 6"/>
          <p:cNvSpPr txBox="1"/>
          <p:nvPr/>
        </p:nvSpPr>
        <p:spPr>
          <a:xfrm>
            <a:off x="2625130" y="1436844"/>
            <a:ext cx="2434599" cy="400110"/>
          </a:xfrm>
          <a:prstGeom prst="rect">
            <a:avLst/>
          </a:prstGeom>
          <a:noFill/>
        </p:spPr>
        <p:txBody>
          <a:bodyPr wrap="square" rtlCol="0">
            <a:spAutoFit/>
          </a:bodyPr>
          <a:lstStyle/>
          <a:p>
            <a:endParaRPr lang="en-GB" sz="2000" b="1" dirty="0" smtClean="0">
              <a:solidFill>
                <a:srgbClr val="FF0000"/>
              </a:solidFill>
              <a:latin typeface="Comic Sans MS" panose="030F0702030302020204" pitchFamily="66" charset="0"/>
            </a:endParaRPr>
          </a:p>
        </p:txBody>
      </p:sp>
      <p:sp>
        <p:nvSpPr>
          <p:cNvPr id="3" name="Rounded Rectangular Callout 2"/>
          <p:cNvSpPr/>
          <p:nvPr/>
        </p:nvSpPr>
        <p:spPr>
          <a:xfrm>
            <a:off x="1082925" y="1836954"/>
            <a:ext cx="5546475" cy="1668246"/>
          </a:xfrm>
          <a:prstGeom prst="wedgeRoundRectCallout">
            <a:avLst>
              <a:gd name="adj1" fmla="val 21850"/>
              <a:gd name="adj2" fmla="val 84584"/>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236188" y="2362200"/>
            <a:ext cx="7032412" cy="523220"/>
          </a:xfrm>
          <a:prstGeom prst="rect">
            <a:avLst/>
          </a:prstGeom>
          <a:noFill/>
        </p:spPr>
        <p:txBody>
          <a:bodyPr wrap="square" rtlCol="0">
            <a:spAutoFit/>
          </a:bodyPr>
          <a:lstStyle/>
          <a:p>
            <a:r>
              <a:rPr lang="en-GB" sz="2800" dirty="0" smtClean="0">
                <a:latin typeface="Comic Sans MS" panose="030F0702030302020204" pitchFamily="66" charset="0"/>
              </a:rPr>
              <a:t>We are learning to use nouns.</a:t>
            </a: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9101"/>
            <a:ext cx="32194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250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7886700" cy="1325563"/>
          </a:xfrm>
        </p:spPr>
        <p:txBody>
          <a:bodyPr>
            <a:normAutofit/>
          </a:bodyPr>
          <a:lstStyle/>
          <a:p>
            <a:pPr algn="ct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24000" cy="838200"/>
          </a:xfrm>
          <a:prstGeom prst="rect">
            <a:avLst/>
          </a:prstGeom>
          <a:noFill/>
          <a:ln>
            <a:noFill/>
          </a:ln>
        </p:spPr>
      </p:pic>
      <p:sp>
        <p:nvSpPr>
          <p:cNvPr id="8" name="AutoShape 2" descr="Image result for shoe template"/>
          <p:cNvSpPr>
            <a:spLocks noChangeAspect="1" noChangeArrowheads="1"/>
          </p:cNvSpPr>
          <p:nvPr/>
        </p:nvSpPr>
        <p:spPr bwMode="auto">
          <a:xfrm>
            <a:off x="63500" y="-136525"/>
            <a:ext cx="16573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5"/>
          <p:cNvSpPr>
            <a:spLocks noGrp="1"/>
          </p:cNvSpPr>
          <p:nvPr>
            <p:ph idx="1"/>
          </p:nvPr>
        </p:nvSpPr>
        <p:spPr>
          <a:xfrm>
            <a:off x="1371600" y="2037794"/>
            <a:ext cx="7886700" cy="3460985"/>
          </a:xfrm>
        </p:spPr>
        <p:txBody>
          <a:bodyPr/>
          <a:lstStyle/>
          <a:p>
            <a:pPr marL="0" indent="0">
              <a:buNone/>
            </a:pP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p:txBody>
      </p:sp>
      <p:sp>
        <p:nvSpPr>
          <p:cNvPr id="5" name="TextBox 4"/>
          <p:cNvSpPr txBox="1"/>
          <p:nvPr/>
        </p:nvSpPr>
        <p:spPr>
          <a:xfrm>
            <a:off x="498296" y="1981200"/>
            <a:ext cx="8610600" cy="954107"/>
          </a:xfrm>
          <a:prstGeom prst="rect">
            <a:avLst/>
          </a:prstGeom>
          <a:noFill/>
        </p:spPr>
        <p:txBody>
          <a:bodyPr wrap="square" rtlCol="0">
            <a:spAutoFit/>
          </a:bodyPr>
          <a:lstStyle/>
          <a:p>
            <a:r>
              <a:rPr lang="en-GB" sz="2800" dirty="0" smtClean="0">
                <a:solidFill>
                  <a:srgbClr val="FF0000"/>
                </a:solidFill>
                <a:latin typeface="Comic Sans MS" panose="030F0702030302020204" pitchFamily="66" charset="0"/>
              </a:rPr>
              <a:t>A noun is a thing, object or a person.</a:t>
            </a:r>
          </a:p>
          <a:p>
            <a:r>
              <a:rPr lang="en-GB" sz="2800" dirty="0" smtClean="0">
                <a:solidFill>
                  <a:srgbClr val="FF0000"/>
                </a:solidFill>
                <a:latin typeface="Comic Sans MS" panose="030F0702030302020204" pitchFamily="66" charset="0"/>
              </a:rPr>
              <a:t>It is something you can touch.</a:t>
            </a:r>
          </a:p>
        </p:txBody>
      </p:sp>
      <p:sp>
        <p:nvSpPr>
          <p:cNvPr id="3" name="TextBox 2"/>
          <p:cNvSpPr txBox="1"/>
          <p:nvPr/>
        </p:nvSpPr>
        <p:spPr>
          <a:xfrm>
            <a:off x="416104" y="1259215"/>
            <a:ext cx="7271732" cy="523220"/>
          </a:xfrm>
          <a:prstGeom prst="rect">
            <a:avLst/>
          </a:prstGeom>
          <a:noFill/>
        </p:spPr>
        <p:txBody>
          <a:bodyPr wrap="square" rtlCol="0">
            <a:spAutoFit/>
          </a:bodyPr>
          <a:lstStyle/>
          <a:p>
            <a:r>
              <a:rPr lang="en-GB" sz="2800" dirty="0" smtClean="0">
                <a:latin typeface="Comic Sans MS" panose="030F0702030302020204" pitchFamily="66" charset="0"/>
              </a:rPr>
              <a:t>What is a noun?</a:t>
            </a:r>
            <a:endParaRPr lang="en-GB" sz="2800" dirty="0">
              <a:latin typeface="Comic Sans MS" panose="030F0702030302020204" pitchFamily="66" charset="0"/>
            </a:endParaRPr>
          </a:p>
        </p:txBody>
      </p:sp>
      <p:sp>
        <p:nvSpPr>
          <p:cNvPr id="7" name="TextBox 6"/>
          <p:cNvSpPr txBox="1"/>
          <p:nvPr/>
        </p:nvSpPr>
        <p:spPr>
          <a:xfrm>
            <a:off x="609600" y="3429000"/>
            <a:ext cx="8001000" cy="2308324"/>
          </a:xfrm>
          <a:prstGeom prst="rect">
            <a:avLst/>
          </a:prstGeom>
          <a:noFill/>
        </p:spPr>
        <p:txBody>
          <a:bodyPr wrap="square" rtlCol="0">
            <a:spAutoFit/>
          </a:bodyPr>
          <a:lstStyle/>
          <a:p>
            <a:r>
              <a:rPr lang="en-GB" sz="2400" dirty="0" smtClean="0">
                <a:latin typeface="Comic Sans MS" panose="030F0702030302020204" pitchFamily="66" charset="0"/>
              </a:rPr>
              <a:t>Follow this link to find out about nouns:</a:t>
            </a:r>
          </a:p>
          <a:p>
            <a:endParaRPr lang="en-GB" sz="2400" dirty="0">
              <a:latin typeface="Comic Sans MS" panose="030F0702030302020204" pitchFamily="66" charset="0"/>
            </a:endParaRPr>
          </a:p>
          <a:p>
            <a:r>
              <a:rPr lang="en-GB" sz="2400" dirty="0" smtClean="0">
                <a:latin typeface="Comic Sans MS" panose="030F0702030302020204" pitchFamily="66" charset="0"/>
                <a:hlinkClick r:id="rId3"/>
              </a:rPr>
              <a:t>What are nouns? - BBC Bitesize</a:t>
            </a:r>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https://www.bbc.co.uk/bitesize/topics/zrqqtfr/articles/zpd8ng8</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395" y="23813"/>
            <a:ext cx="32194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427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7886700" cy="1325563"/>
          </a:xfrm>
        </p:spPr>
        <p:txBody>
          <a:bodyPr>
            <a:normAutofit/>
          </a:bodyPr>
          <a:lstStyle/>
          <a:p>
            <a:pPr algn="ct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24000" cy="838200"/>
          </a:xfrm>
          <a:prstGeom prst="rect">
            <a:avLst/>
          </a:prstGeom>
          <a:noFill/>
          <a:ln>
            <a:noFill/>
          </a:ln>
        </p:spPr>
      </p:pic>
      <p:sp>
        <p:nvSpPr>
          <p:cNvPr id="8" name="AutoShape 2" descr="Image result for shoe template"/>
          <p:cNvSpPr>
            <a:spLocks noChangeAspect="1" noChangeArrowheads="1"/>
          </p:cNvSpPr>
          <p:nvPr/>
        </p:nvSpPr>
        <p:spPr bwMode="auto">
          <a:xfrm>
            <a:off x="63500" y="-136525"/>
            <a:ext cx="16573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416104" y="1259215"/>
            <a:ext cx="7271732" cy="1815882"/>
          </a:xfrm>
          <a:prstGeom prst="rect">
            <a:avLst/>
          </a:prstGeom>
          <a:noFill/>
        </p:spPr>
        <p:txBody>
          <a:bodyPr wrap="square" rtlCol="0">
            <a:spAutoFit/>
          </a:bodyPr>
          <a:lstStyle/>
          <a:p>
            <a:r>
              <a:rPr lang="en-GB" sz="2800" dirty="0" smtClean="0">
                <a:latin typeface="Comic Sans MS" panose="030F0702030302020204" pitchFamily="66" charset="0"/>
              </a:rPr>
              <a:t>Go on a noun hunt. Explore your house or outside and find nouns that you can squash</a:t>
            </a:r>
          </a:p>
          <a:p>
            <a:r>
              <a:rPr lang="en-GB" sz="2800" dirty="0" smtClean="0">
                <a:latin typeface="Comic Sans MS" panose="030F0702030302020204" pitchFamily="66" charset="0"/>
              </a:rPr>
              <a:t>or squeeze.  Write a list of these in your books</a:t>
            </a:r>
            <a:r>
              <a:rPr lang="en-GB" sz="2800" dirty="0" smtClean="0">
                <a:latin typeface="Comic Sans MS" panose="030F0702030302020204" pitchFamily="66" charset="0"/>
              </a:rPr>
              <a:t>. Write in full sentences.</a:t>
            </a:r>
            <a:endParaRPr lang="en-GB" sz="2800" dirty="0">
              <a:latin typeface="Comic Sans MS" panose="030F0702030302020204" pitchFamily="66" charset="0"/>
            </a:endParaRPr>
          </a:p>
        </p:txBody>
      </p:sp>
      <p:sp>
        <p:nvSpPr>
          <p:cNvPr id="10" name="TextBox 9"/>
          <p:cNvSpPr txBox="1"/>
          <p:nvPr/>
        </p:nvSpPr>
        <p:spPr>
          <a:xfrm>
            <a:off x="533400" y="3276600"/>
            <a:ext cx="8382000" cy="461665"/>
          </a:xfrm>
          <a:prstGeom prst="rect">
            <a:avLst/>
          </a:prstGeom>
          <a:noFill/>
        </p:spPr>
        <p:txBody>
          <a:bodyPr wrap="square" rtlCol="0">
            <a:spAutoFit/>
          </a:bodyPr>
          <a:lstStyle/>
          <a:p>
            <a:r>
              <a:rPr lang="en-GB" sz="2400" dirty="0" smtClean="0">
                <a:solidFill>
                  <a:srgbClr val="FF0000"/>
                </a:solidFill>
                <a:latin typeface="Comic Sans MS" panose="030F0702030302020204" pitchFamily="66" charset="0"/>
              </a:rPr>
              <a:t>I can squeeze a bottle of ketchup, my cuddly toy ……..</a:t>
            </a:r>
            <a:endParaRPr lang="en-GB" sz="2400" dirty="0">
              <a:solidFill>
                <a:srgbClr val="FF0000"/>
              </a:solidFill>
              <a:latin typeface="Comic Sans MS" panose="030F0702030302020204" pitchFamily="66" charset="0"/>
            </a:endParaRPr>
          </a:p>
        </p:txBody>
      </p:sp>
      <p:sp>
        <p:nvSpPr>
          <p:cNvPr id="11" name="TextBox 10"/>
          <p:cNvSpPr txBox="1"/>
          <p:nvPr/>
        </p:nvSpPr>
        <p:spPr>
          <a:xfrm>
            <a:off x="609600" y="4343400"/>
            <a:ext cx="7924800" cy="461665"/>
          </a:xfrm>
          <a:prstGeom prst="rect">
            <a:avLst/>
          </a:prstGeom>
          <a:noFill/>
        </p:spPr>
        <p:txBody>
          <a:bodyPr wrap="square" rtlCol="0">
            <a:spAutoFit/>
          </a:bodyPr>
          <a:lstStyle/>
          <a:p>
            <a:r>
              <a:rPr lang="en-GB" sz="2400" dirty="0" smtClean="0">
                <a:solidFill>
                  <a:srgbClr val="FF0000"/>
                </a:solidFill>
                <a:latin typeface="Comic Sans MS" panose="030F0702030302020204" pitchFamily="66" charset="0"/>
              </a:rPr>
              <a:t>I can squash  a ripe banana, a bunch of leaves, ……. </a:t>
            </a:r>
            <a:endParaRPr lang="en-GB" sz="2400" dirty="0">
              <a:solidFill>
                <a:srgbClr val="FF0000"/>
              </a:solidFill>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792" y="4833265"/>
            <a:ext cx="32194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019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FF99"/>
        </a:solidFill>
        <a:effectLst/>
      </p:bgPr>
    </p:bg>
    <p:spTree>
      <p:nvGrpSpPr>
        <p:cNvPr id="1" name=""/>
        <p:cNvGrpSpPr/>
        <p:nvPr/>
      </p:nvGrpSpPr>
      <p:grpSpPr>
        <a:xfrm>
          <a:off x="0" y="0"/>
          <a:ext cx="0" cy="0"/>
          <a:chOff x="0" y="0"/>
          <a:chExt cx="0" cy="0"/>
        </a:xfrm>
      </p:grpSpPr>
      <p:sp>
        <p:nvSpPr>
          <p:cNvPr id="6" name="Rounded Rectangle 5"/>
          <p:cNvSpPr/>
          <p:nvPr/>
        </p:nvSpPr>
        <p:spPr bwMode="auto">
          <a:xfrm>
            <a:off x="228600" y="609600"/>
            <a:ext cx="8458200" cy="5638801"/>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z="2400" dirty="0">
              <a:solidFill>
                <a:prstClr val="black"/>
              </a:solidFill>
            </a:endParaRPr>
          </a:p>
          <a:p>
            <a:r>
              <a:rPr lang="en-GB" sz="2000" dirty="0">
                <a:solidFill>
                  <a:prstClr val="black"/>
                </a:solidFill>
              </a:rPr>
              <a:t> </a:t>
            </a:r>
          </a:p>
          <a:p>
            <a:endParaRPr lang="en-GB" dirty="0">
              <a:solidFill>
                <a:prstClr val="black"/>
              </a:solidFill>
            </a:endParaRPr>
          </a:p>
        </p:txBody>
      </p:sp>
      <p:sp>
        <p:nvSpPr>
          <p:cNvPr id="3" name="Content Placeholder 2"/>
          <p:cNvSpPr>
            <a:spLocks noGrp="1"/>
          </p:cNvSpPr>
          <p:nvPr>
            <p:ph idx="1"/>
          </p:nvPr>
        </p:nvSpPr>
        <p:spPr>
          <a:xfrm>
            <a:off x="495300" y="838200"/>
            <a:ext cx="7924800" cy="5181600"/>
          </a:xfrm>
        </p:spPr>
        <p:txBody>
          <a:bodyPr>
            <a:normAutofit/>
          </a:bodyPr>
          <a:lstStyle/>
          <a:p>
            <a:pPr marL="0" indent="0" algn="ctr">
              <a:buNone/>
            </a:pPr>
            <a:r>
              <a:rPr lang="en-GB" sz="3400" b="1" u="sng" dirty="0" smtClean="0">
                <a:latin typeface="Comic Sans MS" panose="030F0702030302020204" pitchFamily="66" charset="0"/>
              </a:rPr>
              <a:t>Transforming Star!</a:t>
            </a:r>
          </a:p>
          <a:p>
            <a:pPr marL="0" indent="0" algn="ctr">
              <a:buNone/>
            </a:pPr>
            <a:endParaRPr lang="en-GB" sz="3400" b="1" u="sng" dirty="0" smtClean="0">
              <a:latin typeface="Comic Sans MS" panose="030F0702030302020204" pitchFamily="66" charset="0"/>
            </a:endParaRPr>
          </a:p>
          <a:p>
            <a:endParaRPr lang="en-GB" sz="3300" dirty="0" smtClean="0">
              <a:latin typeface="Comic Sans MS" panose="030F0702030302020204" pitchFamily="66" charset="0"/>
            </a:endParaRPr>
          </a:p>
          <a:p>
            <a:pPr marL="0" indent="0" algn="ctr">
              <a:buNone/>
            </a:pPr>
            <a:endParaRPr lang="en-GB" sz="3600" dirty="0" smtClean="0">
              <a:latin typeface="Comic Sans MS" panose="030F0702030302020204" pitchFamily="66" charset="0"/>
            </a:endParaRPr>
          </a:p>
          <a:p>
            <a:pPr marL="0" indent="0" algn="ctr">
              <a:buNone/>
            </a:pPr>
            <a:endParaRPr lang="en-GB" sz="2200" dirty="0">
              <a:latin typeface="Comic Sans MS" panose="030F0702030302020204" pitchFamily="66" charset="0"/>
            </a:endParaRPr>
          </a:p>
          <a:p>
            <a:pPr marL="0" indent="0" algn="ctr">
              <a:buNone/>
            </a:pPr>
            <a:endParaRPr lang="en-GB" sz="2200" b="1" dirty="0" smtClean="0">
              <a:latin typeface="Comic Sans MS" panose="030F0702030302020204" pitchFamily="66" charset="0"/>
            </a:endParaRPr>
          </a:p>
          <a:p>
            <a:pPr marL="0" indent="0" algn="ctr">
              <a:buNone/>
            </a:pPr>
            <a:r>
              <a:rPr lang="en-GB" sz="2200" b="1" dirty="0" smtClean="0">
                <a:latin typeface="Comic Sans MS" panose="030F0702030302020204" pitchFamily="66" charset="0"/>
              </a:rPr>
              <a:t>You will need:</a:t>
            </a:r>
          </a:p>
          <a:p>
            <a:pPr algn="ctr"/>
            <a:r>
              <a:rPr lang="en-GB" sz="2200" dirty="0" smtClean="0">
                <a:latin typeface="Comic Sans MS" panose="030F0702030302020204" pitchFamily="66" charset="0"/>
              </a:rPr>
              <a:t>5 cocktail sticks</a:t>
            </a:r>
          </a:p>
          <a:p>
            <a:pPr algn="ctr"/>
            <a:r>
              <a:rPr lang="en-GB" sz="2200" dirty="0" smtClean="0">
                <a:latin typeface="Comic Sans MS" panose="030F0702030302020204" pitchFamily="66" charset="0"/>
              </a:rPr>
              <a:t>Straw</a:t>
            </a:r>
          </a:p>
          <a:p>
            <a:pPr algn="ctr"/>
            <a:r>
              <a:rPr lang="en-GB" sz="2200" dirty="0" smtClean="0">
                <a:latin typeface="Comic Sans MS" panose="030F0702030302020204" pitchFamily="66" charset="0"/>
              </a:rPr>
              <a:t>Water</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52600"/>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7655"/>
            <a:ext cx="2807101" cy="2583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082400"/>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Childrens drawings on blue design template">
  <a:themeElements>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fontScheme name="Childrens drawings on blue design templat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Zoom-PowerPoin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6" id="{4C616217-E183-134E-A8FC-F4B3916EFF6E}" vid="{F30FFA8A-4E99-3D45-892D-20BB4DC77DF4}"/>
    </a:ext>
  </a:extLst>
</a:theme>
</file>

<file path=ppt/theme/theme5.xml><?xml version="1.0" encoding="utf-8"?>
<a:theme xmlns:a="http://schemas.openxmlformats.org/drawingml/2006/main" name="Elementary_classroom_rules_presentation">
  <a:themeElements>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lass Rules for Third Grad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lass Rules for Third Grad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lass Rules for Third Grad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lass Rules for Third Grad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lass Rules for Third Grad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lass Rules for Third Grad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lass Rules for Third Grad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lass Rules for Third Grad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6007</TotalTime>
  <Words>571</Words>
  <Application>Microsoft Office PowerPoint</Application>
  <PresentationFormat>On-screen Show (4:3)</PresentationFormat>
  <Paragraphs>117</Paragraphs>
  <Slides>15</Slides>
  <Notes>0</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Childrens drawings on blue design template</vt:lpstr>
      <vt:lpstr>1_Office Theme</vt:lpstr>
      <vt:lpstr>Diseño predeterminado</vt:lpstr>
      <vt:lpstr>Zoom-PowerPoint-Template</vt:lpstr>
      <vt:lpstr>Elementary_classroom_rules_presentation</vt:lpstr>
      <vt:lpstr>   Welcome back Elves! </vt:lpstr>
      <vt:lpstr>PowerPoint Presentation</vt:lpstr>
      <vt:lpstr>  It’s Thursday! </vt:lpstr>
      <vt:lpstr>PowerPoint Presentation</vt:lpstr>
      <vt:lpstr>English</vt:lpstr>
      <vt:lpstr>English</vt:lpstr>
      <vt:lpstr>English</vt:lpstr>
      <vt:lpstr>English</vt:lpstr>
      <vt:lpstr>PowerPoint Presentation</vt:lpstr>
      <vt:lpstr>PowerPoint Presentation</vt:lpstr>
      <vt:lpstr> What’s the Science behind it?  Cocktail sticks are made of dry wood. When dry wood absorbs water, the bent wood fibres expand and unbend. As the cocktail  sticks straighten out, they push against one another opening up the inside of the star.   </vt:lpstr>
      <vt:lpstr>PowerPoint Presentation</vt:lpstr>
      <vt:lpstr>        Reading online </vt:lpstr>
      <vt:lpstr>Zoom on Friday</vt:lpstr>
      <vt:lpstr>       Have a lovely weekend and enjoy French Day! Don’t forget to send me photos of your work or activities!  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yvonne murray</cp:lastModifiedBy>
  <cp:revision>574</cp:revision>
  <cp:lastPrinted>2020-03-20T10:30:41Z</cp:lastPrinted>
  <dcterms:created xsi:type="dcterms:W3CDTF">2020-03-17T20:05:19Z</dcterms:created>
  <dcterms:modified xsi:type="dcterms:W3CDTF">2020-06-28T09:58:26Z</dcterms:modified>
</cp:coreProperties>
</file>