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7" r:id="rId14"/>
    <p:sldId id="278" r:id="rId15"/>
    <p:sldId id="257" r:id="rId16"/>
    <p:sldId id="258" r:id="rId17"/>
    <p:sldId id="259" r:id="rId18"/>
    <p:sldId id="260" r:id="rId19"/>
    <p:sldId id="276" r:id="rId20"/>
    <p:sldId id="274" r:id="rId21"/>
    <p:sldId id="275" r:id="rId22"/>
    <p:sldId id="273"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9" d="100"/>
          <a:sy n="69"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B7BEF0-6431-460E-A1FF-6C06ACB89C1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157252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BEF0-6431-460E-A1FF-6C06ACB89C1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82032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BEF0-6431-460E-A1FF-6C06ACB89C1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30962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7BEF0-6431-460E-A1FF-6C06ACB89C1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419346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7BEF0-6431-460E-A1FF-6C06ACB89C1D}"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205233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B7BEF0-6431-460E-A1FF-6C06ACB89C1D}"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40899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B7BEF0-6431-460E-A1FF-6C06ACB89C1D}"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169338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B7BEF0-6431-460E-A1FF-6C06ACB89C1D}"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376330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7BEF0-6431-460E-A1FF-6C06ACB89C1D}"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232006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BEF0-6431-460E-A1FF-6C06ACB89C1D}"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227815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7BEF0-6431-460E-A1FF-6C06ACB89C1D}"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25B633-BBBB-4C75-B884-E5A77761DF34}" type="slidenum">
              <a:rPr lang="en-GB" smtClean="0"/>
              <a:t>‹#›</a:t>
            </a:fld>
            <a:endParaRPr lang="en-GB"/>
          </a:p>
        </p:txBody>
      </p:sp>
    </p:spTree>
    <p:extLst>
      <p:ext uri="{BB962C8B-B14F-4D97-AF65-F5344CB8AC3E}">
        <p14:creationId xmlns:p14="http://schemas.microsoft.com/office/powerpoint/2010/main" val="68487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7BEF0-6431-460E-A1FF-6C06ACB89C1D}" type="datetimeFigureOut">
              <a:rPr lang="en-GB" smtClean="0"/>
              <a:t>15/06/2020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5B633-BBBB-4C75-B884-E5A77761DF34}" type="slidenum">
              <a:rPr lang="en-GB" smtClean="0"/>
              <a:t>‹#›</a:t>
            </a:fld>
            <a:endParaRPr lang="en-GB"/>
          </a:p>
        </p:txBody>
      </p:sp>
    </p:spTree>
    <p:extLst>
      <p:ext uri="{BB962C8B-B14F-4D97-AF65-F5344CB8AC3E}">
        <p14:creationId xmlns:p14="http://schemas.microsoft.com/office/powerpoint/2010/main" val="21808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https://www.ltl.org.uk/resources/buddh%20ism-outdoo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English – Day One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This week, our focus is on a text called the, ‘Impossibly Possible Bookshop’ by Kat Pennington. </a:t>
            </a:r>
          </a:p>
          <a:p>
            <a:r>
              <a:rPr lang="en-GB" dirty="0" smtClean="0">
                <a:latin typeface="Arial" panose="020B0604020202020204" pitchFamily="34" charset="0"/>
                <a:cs typeface="Arial" panose="020B0604020202020204" pitchFamily="34" charset="0"/>
              </a:rPr>
              <a:t>For today, you will need to listen to an audio recording of the story and/or read the printed version on the following slides.</a:t>
            </a:r>
          </a:p>
          <a:p>
            <a:r>
              <a:rPr lang="en-GB" dirty="0" smtClean="0">
                <a:latin typeface="Arial" panose="020B0604020202020204" pitchFamily="34" charset="0"/>
                <a:cs typeface="Arial" panose="020B0604020202020204" pitchFamily="34" charset="0"/>
              </a:rPr>
              <a:t>There are some activities to complete afterwards.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60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English – Day One</a:t>
            </a:r>
            <a:endParaRPr lang="en-GB" sz="3600" b="1" dirty="0">
              <a:solidFill>
                <a:srgbClr val="0070C0"/>
              </a:solidFill>
              <a:latin typeface="Arial" panose="020B0604020202020204" pitchFamily="34" charset="0"/>
              <a:cs typeface="Arial" panose="020B0604020202020204" pitchFamily="34" charset="0"/>
            </a:endParaRPr>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383" t="21335" r="23382" b="5089"/>
          <a:stretch/>
        </p:blipFill>
        <p:spPr bwMode="auto">
          <a:xfrm>
            <a:off x="251520" y="1268760"/>
            <a:ext cx="85689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1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t="21501" r="22064" b="20443"/>
          <a:stretch/>
        </p:blipFill>
        <p:spPr bwMode="auto">
          <a:xfrm>
            <a:off x="107504" y="476672"/>
            <a:ext cx="8856984"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18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11" t="15579" r="20386" b="13850"/>
          <a:stretch/>
        </p:blipFill>
        <p:spPr bwMode="auto">
          <a:xfrm>
            <a:off x="539552" y="764704"/>
            <a:ext cx="806489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74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000" b="1" u="sng" dirty="0" smtClean="0">
                <a:solidFill>
                  <a:srgbClr val="0070C0"/>
                </a:solidFill>
                <a:latin typeface="Arial" panose="020B0604020202020204" pitchFamily="34" charset="0"/>
                <a:cs typeface="Arial" panose="020B0604020202020204" pitchFamily="34" charset="0"/>
              </a:rPr>
              <a:t>Spellings – Week 3</a:t>
            </a:r>
            <a:endParaRPr lang="en-GB" sz="4000" b="1" u="sng" dirty="0">
              <a:solidFill>
                <a:srgbClr val="0070C0"/>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fontScale="77500" lnSpcReduction="20000"/>
          </a:bodyPr>
          <a:lstStyle/>
          <a:p>
            <a:r>
              <a:rPr lang="en-GB" u="sng" dirty="0" smtClean="0">
                <a:latin typeface="Arial" panose="020B0604020202020204" pitchFamily="34" charset="0"/>
                <a:cs typeface="Arial" panose="020B0604020202020204" pitchFamily="34" charset="0"/>
              </a:rPr>
              <a:t>Group 1: </a:t>
            </a:r>
            <a:r>
              <a:rPr lang="en-GB" dirty="0" smtClean="0">
                <a:latin typeface="Arial" panose="020B0604020202020204" pitchFamily="34" charset="0"/>
                <a:cs typeface="Arial" panose="020B0604020202020204" pitchFamily="34" charset="0"/>
              </a:rPr>
              <a:t>Recap of ‘</a:t>
            </a:r>
            <a:r>
              <a:rPr lang="en-GB" dirty="0" err="1" smtClean="0">
                <a:latin typeface="Arial" panose="020B0604020202020204" pitchFamily="34" charset="0"/>
                <a:cs typeface="Arial" panose="020B0604020202020204" pitchFamily="34" charset="0"/>
              </a:rPr>
              <a:t>ou</a:t>
            </a:r>
            <a:r>
              <a:rPr lang="en-GB" dirty="0" smtClean="0">
                <a:latin typeface="Arial" panose="020B0604020202020204" pitchFamily="34" charset="0"/>
                <a:cs typeface="Arial" panose="020B0604020202020204" pitchFamily="34" charset="0"/>
              </a:rPr>
              <a:t>’ words</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a:t>
            </a:r>
            <a:r>
              <a:rPr lang="en-GB" dirty="0" smtClean="0">
                <a:latin typeface="Arial" panose="020B0604020202020204" pitchFamily="34" charset="0"/>
                <a:cs typeface="Arial" panose="020B0604020202020204" pitchFamily="34" charset="0"/>
              </a:rPr>
              <a:t>round, course, hour, thousand, crouch</a:t>
            </a: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r>
              <a:rPr lang="en-GB" u="sng" dirty="0" smtClean="0">
                <a:latin typeface="Arial" panose="020B0604020202020204" pitchFamily="34" charset="0"/>
                <a:cs typeface="Arial" panose="020B0604020202020204" pitchFamily="34" charset="0"/>
              </a:rPr>
              <a:t>Group 2:</a:t>
            </a:r>
            <a:r>
              <a:rPr lang="en-GB" dirty="0" smtClean="0">
                <a:latin typeface="Arial" panose="020B0604020202020204" pitchFamily="34" charset="0"/>
                <a:cs typeface="Arial" panose="020B0604020202020204" pitchFamily="34" charset="0"/>
              </a:rPr>
              <a:t> Recap of tricky words</a:t>
            </a:r>
          </a:p>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t>
            </a:r>
            <a:r>
              <a:rPr lang="en-GB" dirty="0" smtClean="0">
                <a:latin typeface="Arial" panose="020B0604020202020204" pitchFamily="34" charset="0"/>
                <a:cs typeface="Arial" panose="020B0604020202020204" pitchFamily="34" charset="0"/>
              </a:rPr>
              <a:t>ossess, possession, probably, possible, purpose, potato, potatoes, quarter, pressure,  question</a:t>
            </a:r>
          </a:p>
          <a:p>
            <a:pPr marL="0" indent="0">
              <a:buNone/>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847495"/>
            <a:ext cx="3979045" cy="83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007" y="2843125"/>
            <a:ext cx="22288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4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70C0"/>
                </a:solidFill>
                <a:latin typeface="Arial" panose="020B0604020202020204" pitchFamily="34" charset="0"/>
                <a:cs typeface="Arial" panose="020B0604020202020204" pitchFamily="34" charset="0"/>
              </a:rPr>
              <a:t>Spelling activities for week 3</a:t>
            </a:r>
            <a:endParaRPr lang="en-GB" dirty="0"/>
          </a:p>
        </p:txBody>
      </p:sp>
      <p:sp>
        <p:nvSpPr>
          <p:cNvPr id="3" name="Content Placeholder 2"/>
          <p:cNvSpPr>
            <a:spLocks noGrp="1"/>
          </p:cNvSpPr>
          <p:nvPr>
            <p:ph idx="1"/>
          </p:nvPr>
        </p:nvSpPr>
        <p:spPr>
          <a:xfrm>
            <a:off x="457200" y="1600200"/>
            <a:ext cx="8229600" cy="4781128"/>
          </a:xfrm>
        </p:spPr>
        <p:txBody>
          <a:bodyPr>
            <a:normAutofit fontScale="47500" lnSpcReduction="20000"/>
          </a:bodyPr>
          <a:lstStyle/>
          <a:p>
            <a:pPr lvl="0"/>
            <a:r>
              <a:rPr lang="en-GB" sz="3400" dirty="0">
                <a:solidFill>
                  <a:prstClr val="black"/>
                </a:solidFill>
                <a:latin typeface="Arial" panose="020B0604020202020204" pitchFamily="34" charset="0"/>
                <a:cs typeface="Arial" panose="020B0604020202020204" pitchFamily="34" charset="0"/>
              </a:rPr>
              <a:t>Try and learn the words for 5 – 10 minutes each day. Break down the words into syllables and/or use the ‘Look, Say, Cover, Write, Check’ method to help you learn them. Complete one of the activities below during the week:</a:t>
            </a:r>
          </a:p>
          <a:p>
            <a:pPr lvl="0"/>
            <a:endParaRPr lang="en-GB" sz="3400" dirty="0">
              <a:solidFill>
                <a:prstClr val="black"/>
              </a:solidFill>
              <a:latin typeface="Arial" panose="020B0604020202020204" pitchFamily="34" charset="0"/>
              <a:cs typeface="Arial" panose="020B0604020202020204" pitchFamily="34" charset="0"/>
            </a:endParaRPr>
          </a:p>
          <a:p>
            <a:pPr lvl="0"/>
            <a:endParaRPr lang="en-GB" sz="3400" dirty="0" smtClean="0">
              <a:latin typeface="Arial" panose="020B0604020202020204" pitchFamily="34" charset="0"/>
              <a:cs typeface="Arial" panose="020B0604020202020204" pitchFamily="34" charset="0"/>
            </a:endParaRPr>
          </a:p>
          <a:p>
            <a:pPr lvl="0"/>
            <a:r>
              <a:rPr lang="en-GB" sz="3400" dirty="0" smtClean="0">
                <a:latin typeface="Arial" panose="020B0604020202020204" pitchFamily="34" charset="0"/>
                <a:cs typeface="Arial" panose="020B0604020202020204" pitchFamily="34" charset="0"/>
              </a:rPr>
              <a:t>Write your words using one colour for the vowels and another colour for the consonants</a:t>
            </a:r>
          </a:p>
          <a:p>
            <a:pPr lvl="0"/>
            <a:r>
              <a:rPr lang="en-GB" sz="3400" dirty="0" smtClean="0">
                <a:latin typeface="Arial" panose="020B0604020202020204" pitchFamily="34" charset="0"/>
                <a:cs typeface="Arial" panose="020B0604020202020204" pitchFamily="34" charset="0"/>
              </a:rPr>
              <a:t>Word classes – sort your spelling words into nouns, verbs, adjectives, adverbs </a:t>
            </a:r>
            <a:r>
              <a:rPr lang="en-GB" sz="3400" dirty="0" err="1" smtClean="0">
                <a:latin typeface="Arial" panose="020B0604020202020204" pitchFamily="34" charset="0"/>
                <a:cs typeface="Arial" panose="020B0604020202020204" pitchFamily="34" charset="0"/>
              </a:rPr>
              <a:t>etc</a:t>
            </a:r>
            <a:endParaRPr lang="en-GB" sz="3400" dirty="0" smtClean="0">
              <a:latin typeface="Arial" panose="020B0604020202020204" pitchFamily="34" charset="0"/>
              <a:cs typeface="Arial" panose="020B0604020202020204" pitchFamily="34" charset="0"/>
            </a:endParaRPr>
          </a:p>
          <a:p>
            <a:pPr lvl="0"/>
            <a:r>
              <a:rPr lang="en-GB" sz="3400" dirty="0" smtClean="0">
                <a:latin typeface="Arial" panose="020B0604020202020204" pitchFamily="34" charset="0"/>
                <a:cs typeface="Arial" panose="020B0604020202020204" pitchFamily="34" charset="0"/>
              </a:rPr>
              <a:t>Find an antonym (opposite) for each of your spelling words</a:t>
            </a:r>
          </a:p>
          <a:p>
            <a:pPr lvl="0"/>
            <a:r>
              <a:rPr lang="en-GB" sz="3400" dirty="0" smtClean="0">
                <a:latin typeface="Arial" panose="020B0604020202020204" pitchFamily="34" charset="0"/>
                <a:cs typeface="Arial" panose="020B0604020202020204" pitchFamily="34" charset="0"/>
              </a:rPr>
              <a:t>Write your words, then write them again with the letters mixed up. Can you unscramble them the next day and spell them correctly?</a:t>
            </a:r>
          </a:p>
          <a:p>
            <a:pPr lvl="0"/>
            <a:r>
              <a:rPr lang="en-GB" sz="3400" dirty="0">
                <a:solidFill>
                  <a:prstClr val="black"/>
                </a:solidFill>
                <a:latin typeface="Arial" panose="020B0604020202020204" pitchFamily="34" charset="0"/>
                <a:cs typeface="Arial" panose="020B0604020202020204" pitchFamily="34" charset="0"/>
              </a:rPr>
              <a:t>Write your words. Then use a coloured pencil to divide your words into syllables, e.g. </a:t>
            </a:r>
            <a:r>
              <a:rPr lang="en-GB" sz="3400" dirty="0" err="1" smtClean="0">
                <a:solidFill>
                  <a:srgbClr val="0070C0"/>
                </a:solidFill>
                <a:latin typeface="Arial" panose="020B0604020202020204" pitchFamily="34" charset="0"/>
                <a:cs typeface="Arial" panose="020B0604020202020204" pitchFamily="34" charset="0"/>
              </a:rPr>
              <a:t>sen</a:t>
            </a:r>
            <a:r>
              <a:rPr lang="en-GB" sz="3400" dirty="0" err="1">
                <a:solidFill>
                  <a:prstClr val="black"/>
                </a:solidFill>
                <a:latin typeface="Arial" panose="020B0604020202020204" pitchFamily="34" charset="0"/>
                <a:cs typeface="Arial" panose="020B0604020202020204" pitchFamily="34" charset="0"/>
              </a:rPr>
              <a:t>-</a:t>
            </a:r>
            <a:r>
              <a:rPr lang="en-GB" sz="3400" dirty="0" err="1" smtClean="0">
                <a:solidFill>
                  <a:srgbClr val="FF0000"/>
                </a:solidFill>
                <a:latin typeface="Arial" panose="020B0604020202020204" pitchFamily="34" charset="0"/>
                <a:cs typeface="Arial" panose="020B0604020202020204" pitchFamily="34" charset="0"/>
              </a:rPr>
              <a:t>tence</a:t>
            </a:r>
            <a:r>
              <a:rPr lang="en-GB" sz="3400" dirty="0">
                <a:solidFill>
                  <a:prstClr val="black"/>
                </a:solidFill>
                <a:latin typeface="Arial" panose="020B0604020202020204" pitchFamily="34" charset="0"/>
                <a:cs typeface="Arial" panose="020B0604020202020204" pitchFamily="34" charset="0"/>
              </a:rPr>
              <a:t>, </a:t>
            </a:r>
            <a:r>
              <a:rPr lang="en-GB" sz="3400" dirty="0" smtClean="0">
                <a:solidFill>
                  <a:srgbClr val="7030A0"/>
                </a:solidFill>
                <a:latin typeface="Arial" panose="020B0604020202020204" pitchFamily="34" charset="0"/>
                <a:cs typeface="Arial" panose="020B0604020202020204" pitchFamily="34" charset="0"/>
              </a:rPr>
              <a:t>re</a:t>
            </a:r>
            <a:r>
              <a:rPr lang="en-GB" sz="3400" dirty="0">
                <a:solidFill>
                  <a:prstClr val="black"/>
                </a:solidFill>
                <a:latin typeface="Arial" panose="020B0604020202020204" pitchFamily="34" charset="0"/>
                <a:cs typeface="Arial" panose="020B0604020202020204" pitchFamily="34" charset="0"/>
              </a:rPr>
              <a:t>-</a:t>
            </a:r>
            <a:r>
              <a:rPr lang="en-GB" sz="3400" dirty="0" smtClean="0">
                <a:solidFill>
                  <a:srgbClr val="C0504D">
                    <a:lumMod val="75000"/>
                  </a:srgbClr>
                </a:solidFill>
                <a:latin typeface="Arial" panose="020B0604020202020204" pitchFamily="34" charset="0"/>
                <a:cs typeface="Arial" panose="020B0604020202020204" pitchFamily="34" charset="0"/>
              </a:rPr>
              <a:t>mem</a:t>
            </a:r>
            <a:r>
              <a:rPr lang="en-GB" sz="3400" dirty="0">
                <a:solidFill>
                  <a:prstClr val="black"/>
                </a:solidFill>
                <a:latin typeface="Arial" panose="020B0604020202020204" pitchFamily="34" charset="0"/>
                <a:cs typeface="Arial" panose="020B0604020202020204" pitchFamily="34" charset="0"/>
              </a:rPr>
              <a:t>-</a:t>
            </a:r>
            <a:r>
              <a:rPr lang="en-GB" sz="3400" dirty="0" err="1" smtClean="0">
                <a:solidFill>
                  <a:srgbClr val="9BBB59">
                    <a:lumMod val="75000"/>
                  </a:srgbClr>
                </a:solidFill>
                <a:latin typeface="Arial" panose="020B0604020202020204" pitchFamily="34" charset="0"/>
                <a:cs typeface="Arial" panose="020B0604020202020204" pitchFamily="34" charset="0"/>
              </a:rPr>
              <a:t>ber</a:t>
            </a:r>
            <a:endParaRPr lang="en-GB" sz="3400" dirty="0" smtClean="0">
              <a:solidFill>
                <a:srgbClr val="9BBB59">
                  <a:lumMod val="75000"/>
                </a:srgbClr>
              </a:solidFill>
              <a:latin typeface="Arial" panose="020B0604020202020204" pitchFamily="34" charset="0"/>
              <a:cs typeface="Arial" panose="020B0604020202020204" pitchFamily="34" charset="0"/>
            </a:endParaRPr>
          </a:p>
          <a:p>
            <a:pPr lvl="0"/>
            <a:r>
              <a:rPr lang="en-GB" sz="3400" dirty="0">
                <a:solidFill>
                  <a:prstClr val="black"/>
                </a:solidFill>
                <a:latin typeface="Arial" panose="020B0604020202020204" pitchFamily="34" charset="0"/>
                <a:cs typeface="Arial" panose="020B0604020202020204" pitchFamily="34" charset="0"/>
              </a:rPr>
              <a:t>Use a thesaurus to find some synonyms </a:t>
            </a:r>
          </a:p>
          <a:p>
            <a:pPr lvl="0"/>
            <a:r>
              <a:rPr lang="en-GB" sz="3400" dirty="0">
                <a:solidFill>
                  <a:prstClr val="black"/>
                </a:solidFill>
                <a:latin typeface="Arial" panose="020B0604020202020204" pitchFamily="34" charset="0"/>
                <a:cs typeface="Arial" panose="020B0604020202020204" pitchFamily="34" charset="0"/>
              </a:rPr>
              <a:t>X words – write 2 words with 1 letter in common so  that they cross over each other, as if they were on a scrabble board </a:t>
            </a:r>
          </a:p>
          <a:p>
            <a:pPr lvl="0"/>
            <a:r>
              <a:rPr lang="en-GB" sz="3400" dirty="0">
                <a:solidFill>
                  <a:prstClr val="black"/>
                </a:solidFill>
                <a:latin typeface="Arial" panose="020B0604020202020204" pitchFamily="34" charset="0"/>
                <a:cs typeface="Arial" panose="020B0604020202020204" pitchFamily="34" charset="0"/>
              </a:rPr>
              <a:t>Type out your words on the computer – try to use at least 4 different fonts</a:t>
            </a:r>
          </a:p>
          <a:p>
            <a:pPr lvl="0"/>
            <a:r>
              <a:rPr lang="en-GB" sz="3400" dirty="0">
                <a:solidFill>
                  <a:prstClr val="black"/>
                </a:solidFill>
                <a:latin typeface="Arial" panose="020B0604020202020204" pitchFamily="34" charset="0"/>
                <a:cs typeface="Arial" panose="020B0604020202020204" pitchFamily="34" charset="0"/>
              </a:rPr>
              <a:t>Set a timer for 2 minutes. See how many times you can write each word perfectly during that time.</a:t>
            </a:r>
          </a:p>
          <a:p>
            <a:pPr lvl="0"/>
            <a:r>
              <a:rPr lang="en-GB" sz="3400" dirty="0">
                <a:solidFill>
                  <a:prstClr val="black"/>
                </a:solidFill>
                <a:latin typeface="Arial" panose="020B0604020202020204" pitchFamily="34" charset="0"/>
                <a:cs typeface="Arial" panose="020B0604020202020204" pitchFamily="34" charset="0"/>
              </a:rPr>
              <a:t>Ask an adult to test you at the end of the week. Good luck!</a:t>
            </a:r>
          </a:p>
          <a:p>
            <a:endParaRPr lang="en-GB" dirty="0"/>
          </a:p>
        </p:txBody>
      </p:sp>
    </p:spTree>
    <p:extLst>
      <p:ext uri="{BB962C8B-B14F-4D97-AF65-F5344CB8AC3E}">
        <p14:creationId xmlns:p14="http://schemas.microsoft.com/office/powerpoint/2010/main" val="36366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12968" cy="1200329"/>
          </a:xfrm>
          <a:prstGeom prst="rect">
            <a:avLst/>
          </a:prstGeom>
          <a:noFill/>
        </p:spPr>
        <p:txBody>
          <a:bodyPr wrap="square" rtlCol="0">
            <a:spAutoFit/>
          </a:bodyPr>
          <a:lstStyle/>
          <a:p>
            <a:r>
              <a:rPr lang="en-GB" sz="3600" dirty="0" smtClean="0">
                <a:latin typeface="Comic Sans MS" panose="030F0702030302020204" pitchFamily="66" charset="0"/>
              </a:rPr>
              <a:t>Monday 15</a:t>
            </a:r>
            <a:r>
              <a:rPr lang="en-GB" sz="3600" baseline="30000" dirty="0" smtClean="0">
                <a:latin typeface="Comic Sans MS" panose="030F0702030302020204" pitchFamily="66" charset="0"/>
              </a:rPr>
              <a:t>th</a:t>
            </a:r>
            <a:r>
              <a:rPr lang="en-GB" sz="3600" dirty="0" smtClean="0">
                <a:latin typeface="Comic Sans MS" panose="030F0702030302020204" pitchFamily="66" charset="0"/>
              </a:rPr>
              <a:t> June 2020 - WALT: Use charts and tables.</a:t>
            </a:r>
            <a:endParaRPr lang="en-GB" sz="3600" dirty="0">
              <a:latin typeface="Comic Sans MS" panose="030F0702030302020204" pitchFamily="66" charset="0"/>
            </a:endParaRPr>
          </a:p>
        </p:txBody>
      </p:sp>
      <p:pic>
        <p:nvPicPr>
          <p:cNvPr id="1026"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2430" t="23016" r="13101" b="10912"/>
          <a:stretch/>
        </p:blipFill>
        <p:spPr bwMode="auto">
          <a:xfrm>
            <a:off x="-20171" y="1309703"/>
            <a:ext cx="6320363" cy="554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5919045" y="1943838"/>
            <a:ext cx="2520280" cy="65358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19045" y="1931643"/>
            <a:ext cx="2808312" cy="646331"/>
          </a:xfrm>
          <a:prstGeom prst="rect">
            <a:avLst/>
          </a:prstGeom>
          <a:noFill/>
        </p:spPr>
        <p:txBody>
          <a:bodyPr wrap="square" rtlCol="0">
            <a:spAutoFit/>
          </a:bodyPr>
          <a:lstStyle/>
          <a:p>
            <a:r>
              <a:rPr lang="en-GB" dirty="0" smtClean="0">
                <a:latin typeface="Comic Sans MS" panose="030F0702030302020204" pitchFamily="66" charset="0"/>
              </a:rPr>
              <a:t>What types of chart are shown here?</a:t>
            </a:r>
            <a:endParaRPr lang="en-GB" dirty="0">
              <a:latin typeface="Comic Sans MS" panose="030F0702030302020204" pitchFamily="66" charset="0"/>
            </a:endParaRPr>
          </a:p>
        </p:txBody>
      </p:sp>
      <p:sp>
        <p:nvSpPr>
          <p:cNvPr id="8" name="Rectangular Callout 7"/>
          <p:cNvSpPr/>
          <p:nvPr/>
        </p:nvSpPr>
        <p:spPr>
          <a:xfrm>
            <a:off x="5919045" y="3645024"/>
            <a:ext cx="2520280" cy="65358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919045" y="3632829"/>
            <a:ext cx="2520280" cy="646331"/>
          </a:xfrm>
          <a:prstGeom prst="rect">
            <a:avLst/>
          </a:prstGeom>
          <a:noFill/>
        </p:spPr>
        <p:txBody>
          <a:bodyPr wrap="square" rtlCol="0">
            <a:spAutoFit/>
          </a:bodyPr>
          <a:lstStyle/>
          <a:p>
            <a:r>
              <a:rPr lang="en-GB" dirty="0" smtClean="0">
                <a:latin typeface="Comic Sans MS" panose="030F0702030302020204" pitchFamily="66" charset="0"/>
              </a:rPr>
              <a:t>What can you tell from the charts?</a:t>
            </a:r>
            <a:endParaRPr lang="en-GB" dirty="0">
              <a:latin typeface="Comic Sans MS" panose="030F0702030302020204" pitchFamily="66" charset="0"/>
            </a:endParaRPr>
          </a:p>
        </p:txBody>
      </p:sp>
      <p:sp>
        <p:nvSpPr>
          <p:cNvPr id="10" name="Rectangular Callout 9"/>
          <p:cNvSpPr/>
          <p:nvPr/>
        </p:nvSpPr>
        <p:spPr>
          <a:xfrm>
            <a:off x="6063061" y="5183583"/>
            <a:ext cx="2520280" cy="92390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6207077" y="5184162"/>
            <a:ext cx="2520280" cy="923330"/>
          </a:xfrm>
          <a:prstGeom prst="rect">
            <a:avLst/>
          </a:prstGeom>
          <a:noFill/>
        </p:spPr>
        <p:txBody>
          <a:bodyPr wrap="square" rtlCol="0">
            <a:spAutoFit/>
          </a:bodyPr>
          <a:lstStyle/>
          <a:p>
            <a:r>
              <a:rPr lang="en-GB" dirty="0" smtClean="0">
                <a:latin typeface="Comic Sans MS" panose="030F0702030302020204" pitchFamily="66" charset="0"/>
              </a:rPr>
              <a:t>What do you think half a symbol stands for?</a:t>
            </a:r>
            <a:endParaRPr lang="en-GB" dirty="0">
              <a:latin typeface="Comic Sans MS" panose="030F0702030302020204" pitchFamily="66" charset="0"/>
            </a:endParaRPr>
          </a:p>
        </p:txBody>
      </p:sp>
    </p:spTree>
    <p:extLst>
      <p:ext uri="{BB962C8B-B14F-4D97-AF65-F5344CB8AC3E}">
        <p14:creationId xmlns:p14="http://schemas.microsoft.com/office/powerpoint/2010/main" val="233265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3768" t="20238" r="13658" b="10318"/>
          <a:stretch/>
        </p:blipFill>
        <p:spPr bwMode="auto">
          <a:xfrm>
            <a:off x="0" y="0"/>
            <a:ext cx="5724128" cy="6861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5708492" y="260069"/>
            <a:ext cx="2520280" cy="12210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708492" y="260069"/>
            <a:ext cx="2520280" cy="1200329"/>
          </a:xfrm>
          <a:prstGeom prst="rect">
            <a:avLst/>
          </a:prstGeom>
          <a:noFill/>
        </p:spPr>
        <p:txBody>
          <a:bodyPr wrap="square" rtlCol="0">
            <a:spAutoFit/>
          </a:bodyPr>
          <a:lstStyle/>
          <a:p>
            <a:r>
              <a:rPr lang="en-GB" dirty="0" smtClean="0">
                <a:latin typeface="Comic Sans MS" panose="030F0702030302020204" pitchFamily="66" charset="0"/>
              </a:rPr>
              <a:t>How can you work out the value of a bar halfway between 2 points?</a:t>
            </a:r>
            <a:endParaRPr lang="en-GB" dirty="0">
              <a:latin typeface="Comic Sans MS" panose="030F0702030302020204" pitchFamily="66" charset="0"/>
            </a:endParaRPr>
          </a:p>
        </p:txBody>
      </p:sp>
      <p:sp>
        <p:nvSpPr>
          <p:cNvPr id="7" name="Rectangular Callout 6"/>
          <p:cNvSpPr/>
          <p:nvPr/>
        </p:nvSpPr>
        <p:spPr>
          <a:xfrm>
            <a:off x="5708492" y="3861048"/>
            <a:ext cx="2520280" cy="15121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708492" y="3844255"/>
            <a:ext cx="2520280" cy="1477328"/>
          </a:xfrm>
          <a:prstGeom prst="rect">
            <a:avLst/>
          </a:prstGeom>
          <a:noFill/>
        </p:spPr>
        <p:txBody>
          <a:bodyPr wrap="square" rtlCol="0">
            <a:spAutoFit/>
          </a:bodyPr>
          <a:lstStyle/>
          <a:p>
            <a:r>
              <a:rPr lang="en-GB" dirty="0" smtClean="0">
                <a:latin typeface="Comic Sans MS" panose="030F0702030302020204" pitchFamily="66" charset="0"/>
              </a:rPr>
              <a:t>Can you work out which is the most popular item without working out the value of each bar?</a:t>
            </a:r>
            <a:endParaRPr lang="en-GB" dirty="0">
              <a:latin typeface="Comic Sans MS" panose="030F0702030302020204" pitchFamily="66" charset="0"/>
            </a:endParaRPr>
          </a:p>
        </p:txBody>
      </p:sp>
    </p:spTree>
    <p:extLst>
      <p:ext uri="{BB962C8B-B14F-4D97-AF65-F5344CB8AC3E}">
        <p14:creationId xmlns:p14="http://schemas.microsoft.com/office/powerpoint/2010/main" val="255363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50000" t="17460" r="16893" b="9722"/>
          <a:stretch/>
        </p:blipFill>
        <p:spPr bwMode="auto">
          <a:xfrm>
            <a:off x="0" y="0"/>
            <a:ext cx="55081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508104" y="3032472"/>
            <a:ext cx="2520280" cy="79305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5508104" y="3105833"/>
            <a:ext cx="2520280" cy="646331"/>
          </a:xfrm>
          <a:prstGeom prst="rect">
            <a:avLst/>
          </a:prstGeom>
          <a:noFill/>
        </p:spPr>
        <p:txBody>
          <a:bodyPr wrap="square" rtlCol="0">
            <a:spAutoFit/>
          </a:bodyPr>
          <a:lstStyle/>
          <a:p>
            <a:r>
              <a:rPr lang="en-GB" dirty="0" smtClean="0">
                <a:latin typeface="Comic Sans MS" panose="030F0702030302020204" pitchFamily="66" charset="0"/>
              </a:rPr>
              <a:t>How can you work out a ¼ of the symbol?</a:t>
            </a:r>
            <a:endParaRPr lang="en-GB" dirty="0">
              <a:latin typeface="Comic Sans MS" panose="030F0702030302020204" pitchFamily="66" charset="0"/>
            </a:endParaRPr>
          </a:p>
        </p:txBody>
      </p:sp>
    </p:spTree>
    <p:extLst>
      <p:ext uri="{BB962C8B-B14F-4D97-AF65-F5344CB8AC3E}">
        <p14:creationId xmlns:p14="http://schemas.microsoft.com/office/powerpoint/2010/main" val="53961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1832" t="31945" r="15108" b="8333"/>
          <a:stretch/>
        </p:blipFill>
        <p:spPr bwMode="auto">
          <a:xfrm>
            <a:off x="0" y="1375"/>
            <a:ext cx="9144000" cy="685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09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0" y="0"/>
            <a:ext cx="9144000" cy="6794938"/>
          </a:xfrm>
          <a:prstGeom prst="rect">
            <a:avLst/>
          </a:prstGeom>
          <a:solidFill>
            <a:srgbClr val="66FFFF"/>
          </a:solidFill>
          <a:effectLst>
            <a:glow rad="127000">
              <a:schemeClr val="accent1">
                <a:alpha val="20000"/>
              </a:schemeClr>
            </a:glow>
            <a:softEdge rad="584200"/>
          </a:effectLst>
        </p:spPr>
      </p:pic>
      <p:sp>
        <p:nvSpPr>
          <p:cNvPr id="6" name="TextBox 5"/>
          <p:cNvSpPr txBox="1"/>
          <p:nvPr/>
        </p:nvSpPr>
        <p:spPr>
          <a:xfrm>
            <a:off x="1069521" y="2009885"/>
            <a:ext cx="7486651" cy="3108543"/>
          </a:xfrm>
          <a:prstGeom prst="rect">
            <a:avLst/>
          </a:prstGeom>
          <a:solidFill>
            <a:schemeClr val="bg1"/>
          </a:solidFill>
        </p:spPr>
        <p:txBody>
          <a:bodyPr wrap="square" rtlCol="0">
            <a:spAutoFit/>
          </a:bodyPr>
          <a:lstStyle/>
          <a:p>
            <a:pPr algn="ctr"/>
            <a:r>
              <a:rPr lang="en-GB" sz="2800" b="1" u="sng" dirty="0" smtClean="0">
                <a:solidFill>
                  <a:srgbClr val="00B0F0"/>
                </a:solidFill>
              </a:rPr>
              <a:t>Are you ready to Battle?</a:t>
            </a:r>
          </a:p>
          <a:p>
            <a:pPr algn="ctr"/>
            <a:r>
              <a:rPr lang="en-GB" sz="2800" dirty="0" smtClean="0">
                <a:solidFill>
                  <a:srgbClr val="00B0F0"/>
                </a:solidFill>
              </a:rPr>
              <a:t>Back by popular demand – The Battles will begin 8.30am to 2pm on Tuesday 16</a:t>
            </a:r>
            <a:r>
              <a:rPr lang="en-GB" sz="2800" baseline="30000" dirty="0" smtClean="0">
                <a:solidFill>
                  <a:srgbClr val="00B0F0"/>
                </a:solidFill>
              </a:rPr>
              <a:t>th</a:t>
            </a:r>
            <a:r>
              <a:rPr lang="en-GB" sz="2800" dirty="0" smtClean="0">
                <a:solidFill>
                  <a:srgbClr val="00B0F0"/>
                </a:solidFill>
              </a:rPr>
              <a:t> June and every Tuesday until the end of term.  Therefore, practise your tables to  build up your timetable strength and become </a:t>
            </a:r>
            <a:r>
              <a:rPr lang="en-GB" sz="2800" smtClean="0">
                <a:solidFill>
                  <a:srgbClr val="00B0F0"/>
                </a:solidFill>
              </a:rPr>
              <a:t>the Times Tables </a:t>
            </a:r>
            <a:r>
              <a:rPr lang="en-GB" sz="2800" dirty="0" smtClean="0">
                <a:solidFill>
                  <a:srgbClr val="00B0F0"/>
                </a:solidFill>
              </a:rPr>
              <a:t>Legends </a:t>
            </a:r>
            <a:r>
              <a:rPr lang="en-GB" sz="2800" smtClean="0">
                <a:solidFill>
                  <a:srgbClr val="00B0F0"/>
                </a:solidFill>
              </a:rPr>
              <a:t>you are! </a:t>
            </a:r>
            <a:endParaRPr lang="en-GB" sz="2800" dirty="0" smtClean="0">
              <a:solidFill>
                <a:srgbClr val="00B0F0"/>
              </a:solidFill>
            </a:endParaRPr>
          </a:p>
          <a:p>
            <a:pPr algn="ctr"/>
            <a:r>
              <a:rPr lang="en-GB" sz="2800" dirty="0" smtClean="0">
                <a:hlinkClick r:id="rId3"/>
              </a:rPr>
              <a:t>https://ttrockstars.com/</a:t>
            </a:r>
            <a:endParaRPr lang="en-GB" sz="2800" dirty="0">
              <a:solidFill>
                <a:srgbClr val="00B0F0"/>
              </a:solidFill>
            </a:endParaRPr>
          </a:p>
        </p:txBody>
      </p:sp>
    </p:spTree>
    <p:extLst>
      <p:ext uri="{BB962C8B-B14F-4D97-AF65-F5344CB8AC3E}">
        <p14:creationId xmlns:p14="http://schemas.microsoft.com/office/powerpoint/2010/main" val="218748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latin typeface="Arial" panose="020B0604020202020204" pitchFamily="34" charset="0"/>
                <a:cs typeface="Arial" panose="020B0604020202020204" pitchFamily="34" charset="0"/>
              </a:rPr>
              <a:t>English</a:t>
            </a:r>
            <a:endParaRPr lang="en-GB" b="1" dirty="0">
              <a:solidFill>
                <a:srgbClr val="0070C0"/>
              </a:solidFill>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487" t="14846" r="28315" b="4952"/>
          <a:stretch/>
        </p:blipFill>
        <p:spPr bwMode="auto">
          <a:xfrm>
            <a:off x="611560" y="1340768"/>
            <a:ext cx="792088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53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881488" cy="6478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476672"/>
            <a:ext cx="3600400" cy="5632311"/>
          </a:xfrm>
          <a:prstGeom prst="rect">
            <a:avLst/>
          </a:prstGeom>
          <a:noFill/>
        </p:spPr>
        <p:txBody>
          <a:bodyPr wrap="square" rtlCol="0">
            <a:spAutoFit/>
          </a:bodyPr>
          <a:lstStyle/>
          <a:p>
            <a:pPr algn="ctr"/>
            <a:r>
              <a:rPr lang="en-GB" sz="3600" dirty="0" smtClean="0">
                <a:solidFill>
                  <a:schemeClr val="bg1"/>
                </a:solidFill>
              </a:rPr>
              <a:t>Extract 1 </a:t>
            </a:r>
          </a:p>
          <a:p>
            <a:endParaRPr lang="en-GB" dirty="0" smtClean="0">
              <a:solidFill>
                <a:schemeClr val="bg1"/>
              </a:solidFill>
            </a:endParaRPr>
          </a:p>
          <a:p>
            <a:r>
              <a:rPr lang="en-GB" dirty="0" smtClean="0">
                <a:solidFill>
                  <a:schemeClr val="bg1"/>
                </a:solidFill>
              </a:rPr>
              <a:t>Over the next 2 weeks you are going to have the chance to read this fantastic book written and illustrated by Sabina </a:t>
            </a:r>
            <a:r>
              <a:rPr lang="en-GB" dirty="0" err="1" smtClean="0">
                <a:solidFill>
                  <a:schemeClr val="bg1"/>
                </a:solidFill>
              </a:rPr>
              <a:t>Radeva</a:t>
            </a:r>
            <a:r>
              <a:rPr lang="en-GB" dirty="0" smtClean="0">
                <a:solidFill>
                  <a:schemeClr val="bg1"/>
                </a:solidFill>
              </a:rPr>
              <a:t>.</a:t>
            </a:r>
          </a:p>
          <a:p>
            <a:endParaRPr lang="en-GB" dirty="0">
              <a:solidFill>
                <a:schemeClr val="bg1"/>
              </a:solidFill>
            </a:endParaRPr>
          </a:p>
          <a:p>
            <a:r>
              <a:rPr lang="en-GB" dirty="0" smtClean="0">
                <a:solidFill>
                  <a:schemeClr val="bg1"/>
                </a:solidFill>
              </a:rPr>
              <a:t>It explains  Darwin’s book “The Origin of the Species” simply and accurately .</a:t>
            </a:r>
          </a:p>
          <a:p>
            <a:endParaRPr lang="en-GB" dirty="0">
              <a:solidFill>
                <a:schemeClr val="bg1"/>
              </a:solidFill>
            </a:endParaRPr>
          </a:p>
          <a:p>
            <a:r>
              <a:rPr lang="en-GB" dirty="0" smtClean="0">
                <a:solidFill>
                  <a:schemeClr val="bg1"/>
                </a:solidFill>
              </a:rPr>
              <a:t>There may be a few questions to answer on each extract you read. </a:t>
            </a:r>
          </a:p>
          <a:p>
            <a:endParaRPr lang="en-GB" dirty="0">
              <a:solidFill>
                <a:schemeClr val="bg1"/>
              </a:solidFill>
            </a:endParaRPr>
          </a:p>
          <a:p>
            <a:r>
              <a:rPr lang="en-GB" dirty="0" smtClean="0">
                <a:solidFill>
                  <a:schemeClr val="bg1"/>
                </a:solidFill>
              </a:rPr>
              <a:t>If you are able to access the pdf version of each extract on the Year 4 learning page ,you will find that they are much nicer to read and see the illustrations.  Enjoy!</a:t>
            </a:r>
            <a:endParaRPr lang="en-GB" dirty="0">
              <a:solidFill>
                <a:schemeClr val="bg1"/>
              </a:solidFill>
            </a:endParaRPr>
          </a:p>
        </p:txBody>
      </p:sp>
    </p:spTree>
    <p:extLst>
      <p:ext uri="{BB962C8B-B14F-4D97-AF65-F5344CB8AC3E}">
        <p14:creationId xmlns:p14="http://schemas.microsoft.com/office/powerpoint/2010/main" val="2607290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Questions Extract 1</a:t>
            </a:r>
            <a:endParaRPr lang="en-GB" b="1" u="sng" dirty="0"/>
          </a:p>
        </p:txBody>
      </p:sp>
      <p:sp>
        <p:nvSpPr>
          <p:cNvPr id="3" name="Content Placeholder 2"/>
          <p:cNvSpPr>
            <a:spLocks noGrp="1"/>
          </p:cNvSpPr>
          <p:nvPr>
            <p:ph idx="1"/>
          </p:nvPr>
        </p:nvSpPr>
        <p:spPr/>
        <p:txBody>
          <a:bodyPr/>
          <a:lstStyle/>
          <a:p>
            <a:r>
              <a:rPr lang="en-GB" dirty="0" smtClean="0"/>
              <a:t>1. What can you </a:t>
            </a:r>
            <a:r>
              <a:rPr lang="en-GB" u="sng" dirty="0" smtClean="0"/>
              <a:t>infer</a:t>
            </a:r>
            <a:r>
              <a:rPr lang="en-GB" dirty="0" smtClean="0"/>
              <a:t> about Charles Darwin from how he has been illustrated by Sabina </a:t>
            </a:r>
            <a:r>
              <a:rPr lang="en-GB" dirty="0" err="1" smtClean="0"/>
              <a:t>Radeva</a:t>
            </a:r>
            <a:r>
              <a:rPr lang="en-GB" dirty="0" smtClean="0"/>
              <a:t>?</a:t>
            </a:r>
          </a:p>
          <a:p>
            <a:r>
              <a:rPr lang="en-GB" dirty="0" smtClean="0"/>
              <a:t>2. What facts do you learn about Charles Darwin in Extract 1? List at least three. </a:t>
            </a:r>
          </a:p>
          <a:p>
            <a:r>
              <a:rPr lang="en-GB" dirty="0" smtClean="0"/>
              <a:t>3.What do you think the term “ English naturalist” means in Extract 1?</a:t>
            </a:r>
          </a:p>
          <a:p>
            <a:endParaRPr lang="en-GB" dirty="0"/>
          </a:p>
        </p:txBody>
      </p:sp>
    </p:spTree>
    <p:extLst>
      <p:ext uri="{BB962C8B-B14F-4D97-AF65-F5344CB8AC3E}">
        <p14:creationId xmlns:p14="http://schemas.microsoft.com/office/powerpoint/2010/main" val="140645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72" r="937" b="5441"/>
          <a:stretch/>
        </p:blipFill>
        <p:spPr>
          <a:xfrm>
            <a:off x="0" y="0"/>
            <a:ext cx="9144000" cy="6858000"/>
          </a:xfrm>
          <a:prstGeom prst="rect">
            <a:avLst/>
          </a:prstGeom>
        </p:spPr>
      </p:pic>
      <p:sp>
        <p:nvSpPr>
          <p:cNvPr id="7" name="TextBox 6"/>
          <p:cNvSpPr txBox="1"/>
          <p:nvPr/>
        </p:nvSpPr>
        <p:spPr>
          <a:xfrm>
            <a:off x="2885090" y="1072055"/>
            <a:ext cx="314522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smtClean="0">
                <a:solidFill>
                  <a:schemeClr val="accent2"/>
                </a:solidFill>
              </a:rPr>
              <a:t>Outdoor Home Learning</a:t>
            </a:r>
            <a:endParaRPr lang="en-GB" b="1" dirty="0">
              <a:solidFill>
                <a:schemeClr val="accent2"/>
              </a:solidFill>
            </a:endParaRPr>
          </a:p>
        </p:txBody>
      </p:sp>
      <p:sp>
        <p:nvSpPr>
          <p:cNvPr id="8" name="Rectangle 7"/>
          <p:cNvSpPr/>
          <p:nvPr/>
        </p:nvSpPr>
        <p:spPr>
          <a:xfrm>
            <a:off x="3705795" y="4426767"/>
            <a:ext cx="184731" cy="369332"/>
          </a:xfrm>
          <a:prstGeom prst="rect">
            <a:avLst/>
          </a:prstGeom>
        </p:spPr>
        <p:txBody>
          <a:bodyPr wrap="none">
            <a:spAutoFit/>
          </a:bodyPr>
          <a:lstStyle/>
          <a:p>
            <a:endParaRPr lang="en-GB" dirty="0"/>
          </a:p>
        </p:txBody>
      </p:sp>
      <p:sp>
        <p:nvSpPr>
          <p:cNvPr id="9" name="TextBox 8"/>
          <p:cNvSpPr txBox="1"/>
          <p:nvPr/>
        </p:nvSpPr>
        <p:spPr>
          <a:xfrm>
            <a:off x="1124586" y="4611434"/>
            <a:ext cx="2102111" cy="923330"/>
          </a:xfrm>
          <a:prstGeom prst="rect">
            <a:avLst/>
          </a:prstGeom>
          <a:noFill/>
        </p:spPr>
        <p:txBody>
          <a:bodyPr wrap="square" rtlCol="0">
            <a:spAutoFit/>
          </a:bodyPr>
          <a:lstStyle/>
          <a:p>
            <a:r>
              <a:rPr lang="en-GB" b="1" dirty="0" smtClean="0">
                <a:solidFill>
                  <a:srgbClr val="FF9933"/>
                </a:solidFill>
              </a:rPr>
              <a:t>Open the link to investigate this further…</a:t>
            </a:r>
            <a:endParaRPr lang="en-GB" b="1" dirty="0">
              <a:solidFill>
                <a:srgbClr val="FF9933"/>
              </a:solidFill>
            </a:endParaRPr>
          </a:p>
        </p:txBody>
      </p:sp>
      <p:sp>
        <p:nvSpPr>
          <p:cNvPr id="2" name="Rectangle 1"/>
          <p:cNvSpPr/>
          <p:nvPr/>
        </p:nvSpPr>
        <p:spPr>
          <a:xfrm>
            <a:off x="3801548" y="3244334"/>
            <a:ext cx="237566" cy="369332"/>
          </a:xfrm>
          <a:prstGeom prst="rect">
            <a:avLst/>
          </a:prstGeom>
        </p:spPr>
        <p:txBody>
          <a:bodyPr wrap="none">
            <a:spAutoFit/>
          </a:bodyPr>
          <a:lstStyle/>
          <a:p>
            <a:r>
              <a:rPr lang="en-GB" dirty="0">
                <a:solidFill>
                  <a:srgbClr val="000000"/>
                </a:solidFill>
                <a:latin typeface="Calibri" panose="020F0502020204030204" pitchFamily="34" charset="0"/>
              </a:rPr>
              <a:t> </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83" y="1626160"/>
            <a:ext cx="3059567" cy="280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30223" y="1626159"/>
            <a:ext cx="3400174" cy="4247317"/>
          </a:xfrm>
          <a:prstGeom prst="rect">
            <a:avLst/>
          </a:prstGeom>
        </p:spPr>
        <p:txBody>
          <a:bodyPr wrap="square">
            <a:spAutoFit/>
          </a:bodyPr>
          <a:lstStyle/>
          <a:p>
            <a:r>
              <a:rPr lang="en-GB" b="1" dirty="0">
                <a:solidFill>
                  <a:srgbClr val="0070C0"/>
                </a:solidFill>
                <a:latin typeface="Comic Sans MS" panose="030F0702030302020204" pitchFamily="66" charset="0"/>
              </a:rPr>
              <a:t>Mindful Mandalas </a:t>
            </a:r>
            <a:endParaRPr lang="en-GB" b="1" dirty="0" smtClean="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r>
              <a:rPr lang="en-GB" b="1" dirty="0" smtClean="0">
                <a:solidFill>
                  <a:srgbClr val="0070C0"/>
                </a:solidFill>
                <a:latin typeface="Comic Sans MS" panose="030F0702030302020204" pitchFamily="66" charset="0"/>
              </a:rPr>
              <a:t>Collect </a:t>
            </a:r>
            <a:r>
              <a:rPr lang="en-GB" b="1" dirty="0">
                <a:solidFill>
                  <a:srgbClr val="0070C0"/>
                </a:solidFill>
                <a:latin typeface="Comic Sans MS" panose="030F0702030302020204" pitchFamily="66" charset="0"/>
              </a:rPr>
              <a:t>some loose materials indoors or out – you could even use free-pouring sand, salt or flour and get creative with mindful, intricate circular patterns called mandalas from the Sanskrit for circle. </a:t>
            </a:r>
            <a:endParaRPr lang="en-GB" b="1" dirty="0" smtClean="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endParaRPr lang="en-GB" b="1" dirty="0">
              <a:solidFill>
                <a:srgbClr val="0070C0"/>
              </a:solidFill>
              <a:latin typeface="Comic Sans MS" panose="030F0702030302020204" pitchFamily="66" charset="0"/>
            </a:endParaRPr>
          </a:p>
          <a:p>
            <a:r>
              <a:rPr lang="en-GB" b="1" dirty="0" smtClean="0">
                <a:solidFill>
                  <a:srgbClr val="0070C0"/>
                </a:solidFill>
                <a:latin typeface="Comic Sans MS" panose="030F0702030302020204" pitchFamily="66" charset="0"/>
                <a:hlinkClick r:id="rId4"/>
              </a:rPr>
              <a:t>https</a:t>
            </a:r>
            <a:r>
              <a:rPr lang="en-GB" b="1" dirty="0">
                <a:solidFill>
                  <a:srgbClr val="0070C0"/>
                </a:solidFill>
                <a:latin typeface="Comic Sans MS" panose="030F0702030302020204" pitchFamily="66" charset="0"/>
                <a:hlinkClick r:id="rId4"/>
              </a:rPr>
              <a:t>://www.ltl.org.uk/resources/buddh ism-outdoors</a:t>
            </a:r>
            <a:r>
              <a:rPr lang="en-GB" b="1" dirty="0" smtClean="0">
                <a:solidFill>
                  <a:srgbClr val="0070C0"/>
                </a:solidFill>
                <a:latin typeface="Comic Sans MS" panose="030F0702030302020204" pitchFamily="66" charset="0"/>
                <a:hlinkClick r:id="rId4"/>
              </a:rPr>
              <a:t>/</a:t>
            </a:r>
            <a:endParaRPr lang="en-GB" b="1" dirty="0" smtClean="0">
              <a:solidFill>
                <a:srgbClr val="0070C0"/>
              </a:solidFill>
              <a:latin typeface="Comic Sans MS" panose="030F0702030302020204" pitchFamily="66" charset="0"/>
            </a:endParaRPr>
          </a:p>
          <a:p>
            <a:r>
              <a:rPr lang="en-GB" b="1" dirty="0" smtClean="0">
                <a:solidFill>
                  <a:srgbClr val="0070C0"/>
                </a:solidFill>
                <a:latin typeface="Comic Sans MS" panose="030F0702030302020204" pitchFamily="66" charset="0"/>
              </a:rPr>
              <a:t> </a:t>
            </a:r>
            <a:endParaRPr lang="en-GB"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245428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GB" sz="2400" b="1" dirty="0" smtClean="0">
                <a:solidFill>
                  <a:schemeClr val="bg1"/>
                </a:solidFill>
              </a:rPr>
              <a:t>Can you help to create a </a:t>
            </a:r>
            <a:r>
              <a:rPr lang="en-GB" sz="2400" b="1" dirty="0">
                <a:solidFill>
                  <a:schemeClr val="bg1"/>
                </a:solidFill>
              </a:rPr>
              <a:t>w</a:t>
            </a:r>
            <a:r>
              <a:rPr lang="en-GB" sz="2400" b="1" dirty="0" smtClean="0">
                <a:solidFill>
                  <a:schemeClr val="bg1"/>
                </a:solidFill>
              </a:rPr>
              <a:t>ellbeing </a:t>
            </a:r>
            <a:r>
              <a:rPr lang="en-GB" sz="2400" b="1" dirty="0">
                <a:solidFill>
                  <a:schemeClr val="bg1"/>
                </a:solidFill>
              </a:rPr>
              <a:t>a</a:t>
            </a:r>
            <a:r>
              <a:rPr lang="en-GB" sz="2400" b="1" dirty="0" smtClean="0">
                <a:solidFill>
                  <a:schemeClr val="bg1"/>
                </a:solidFill>
              </a:rPr>
              <a:t>ctivity calendar?</a:t>
            </a:r>
            <a:endParaRPr lang="en-GB" sz="2400" b="1" dirty="0">
              <a:solidFill>
                <a:schemeClr val="bg1"/>
              </a:solidFill>
            </a:endParaRPr>
          </a:p>
        </p:txBody>
      </p:sp>
      <p:sp>
        <p:nvSpPr>
          <p:cNvPr id="5" name="Content Placeholder 4"/>
          <p:cNvSpPr>
            <a:spLocks noGrp="1"/>
          </p:cNvSpPr>
          <p:nvPr>
            <p:ph idx="1"/>
          </p:nvPr>
        </p:nvSpPr>
        <p:spPr>
          <a:xfrm>
            <a:off x="457200" y="980728"/>
            <a:ext cx="8229600" cy="5145435"/>
          </a:xfrm>
        </p:spPr>
        <p:txBody>
          <a:bodyPr>
            <a:normAutofit/>
          </a:bodyPr>
          <a:lstStyle/>
          <a:p>
            <a:pPr marL="0" indent="0" algn="r">
              <a:buNone/>
            </a:pPr>
            <a:r>
              <a:rPr lang="en-GB" dirty="0" smtClean="0"/>
              <a:t> </a:t>
            </a:r>
          </a:p>
          <a:p>
            <a:pPr marL="0" indent="0">
              <a:buNone/>
            </a:pPr>
            <a:r>
              <a:rPr lang="en-GB" sz="2400" b="1" i="1" dirty="0" smtClean="0">
                <a:solidFill>
                  <a:schemeClr val="bg1"/>
                </a:solidFill>
              </a:rPr>
              <a:t>It was lovely to see you all in our Zoom meetings last week. In our PHSE lesson we had a quick look at the Wellbeing Calendar posted on our learning page</a:t>
            </a:r>
            <a:r>
              <a:rPr lang="en-GB" sz="2400" b="1" dirty="0" smtClean="0">
                <a:solidFill>
                  <a:schemeClr val="bg1"/>
                </a:solidFill>
              </a:rPr>
              <a:t>. Take a look at it, if you haven’t  already.</a:t>
            </a:r>
          </a:p>
          <a:p>
            <a:pPr marL="0" indent="0">
              <a:buNone/>
            </a:pPr>
            <a:r>
              <a:rPr lang="en-GB" sz="2400" b="1" i="1" dirty="0" smtClean="0">
                <a:solidFill>
                  <a:schemeClr val="bg1"/>
                </a:solidFill>
              </a:rPr>
              <a:t>We all have times in this different and difficult period where we get bored or fed up or feel worried. So we think it would be nice to come together again as a class  and  are asking for your suggestions for activities as “mood-boosters.” </a:t>
            </a:r>
          </a:p>
          <a:p>
            <a:pPr marL="0" indent="0">
              <a:buNone/>
            </a:pPr>
            <a:endParaRPr lang="en-GB" sz="2400" b="1" i="1" dirty="0" smtClean="0">
              <a:solidFill>
                <a:schemeClr val="bg1"/>
              </a:solidFill>
            </a:endParaRPr>
          </a:p>
          <a:p>
            <a:pPr marL="0" indent="0">
              <a:buNone/>
            </a:pPr>
            <a:r>
              <a:rPr lang="en-GB" sz="2400" b="1" i="1" dirty="0" smtClean="0">
                <a:solidFill>
                  <a:schemeClr val="bg1"/>
                </a:solidFill>
              </a:rPr>
              <a:t>Have a think and it would be lovely if </a:t>
            </a:r>
          </a:p>
          <a:p>
            <a:pPr marL="0" indent="0">
              <a:buNone/>
            </a:pPr>
            <a:r>
              <a:rPr lang="en-GB" sz="2400" b="1" i="1" dirty="0" smtClean="0">
                <a:solidFill>
                  <a:schemeClr val="bg1"/>
                </a:solidFill>
              </a:rPr>
              <a:t>everybody made a suggestion……….</a:t>
            </a:r>
          </a:p>
          <a:p>
            <a:pPr marL="0" indent="0">
              <a:buNone/>
            </a:pPr>
            <a:endParaRPr lang="en-GB" sz="2800" i="1" dirty="0" smtClean="0"/>
          </a:p>
          <a:p>
            <a:pPr marL="0" indent="0">
              <a:buNone/>
            </a:pPr>
            <a:endParaRPr lang="en-GB" sz="2800" i="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2" y="404664"/>
            <a:ext cx="149069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522" y="4653136"/>
            <a:ext cx="2847975" cy="16002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13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820472" cy="1143000"/>
          </a:xfrm>
        </p:spPr>
        <p:txBody>
          <a:bodyPr>
            <a:normAutofit/>
          </a:bodyPr>
          <a:lstStyle/>
          <a:p>
            <a:pPr algn="l"/>
            <a:r>
              <a:rPr lang="en-GB" sz="2800" b="1" dirty="0" smtClean="0">
                <a:solidFill>
                  <a:schemeClr val="bg1"/>
                </a:solidFill>
              </a:rPr>
              <a:t>Your suggestions for mood-boosting activities might be:</a:t>
            </a:r>
            <a:endParaRPr lang="en-GB" sz="2800" b="1" dirty="0">
              <a:solidFill>
                <a:schemeClr val="bg1"/>
              </a:solidFill>
            </a:endParaRPr>
          </a:p>
        </p:txBody>
      </p:sp>
      <p:sp>
        <p:nvSpPr>
          <p:cNvPr id="5" name="Content Placeholder 4"/>
          <p:cNvSpPr>
            <a:spLocks noGrp="1"/>
          </p:cNvSpPr>
          <p:nvPr>
            <p:ph idx="4294967295"/>
          </p:nvPr>
        </p:nvSpPr>
        <p:spPr>
          <a:xfrm>
            <a:off x="0" y="1600200"/>
            <a:ext cx="8229600" cy="4525963"/>
          </a:xfrm>
        </p:spPr>
        <p:txBody>
          <a:bodyPr>
            <a:normAutofit/>
          </a:bodyPr>
          <a:lstStyle/>
          <a:p>
            <a:pPr marL="0" indent="0" algn="r">
              <a:buNone/>
            </a:pPr>
            <a:r>
              <a:rPr lang="en-GB" dirty="0" smtClean="0"/>
              <a:t> </a:t>
            </a:r>
          </a:p>
          <a:p>
            <a:pPr marL="0" indent="0">
              <a:buNone/>
            </a:pPr>
            <a:endParaRPr lang="en-GB" sz="2800" i="1" dirty="0" smtClean="0"/>
          </a:p>
          <a:p>
            <a:pPr marL="0" indent="0">
              <a:buNone/>
            </a:pPr>
            <a:endParaRPr lang="en-GB" sz="2800" i="1"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890" y="2788889"/>
            <a:ext cx="2592288" cy="1456542"/>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995688" y="1132530"/>
            <a:ext cx="2888680" cy="1538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148064" y="1268760"/>
            <a:ext cx="2592288" cy="984885"/>
          </a:xfrm>
          <a:prstGeom prst="rect">
            <a:avLst/>
          </a:prstGeom>
          <a:noFill/>
        </p:spPr>
        <p:txBody>
          <a:bodyPr wrap="square" rtlCol="0">
            <a:spAutoFit/>
          </a:bodyPr>
          <a:lstStyle/>
          <a:p>
            <a:pPr algn="ctr"/>
            <a:endParaRPr lang="en-GB" b="1" dirty="0" smtClean="0">
              <a:solidFill>
                <a:schemeClr val="bg1"/>
              </a:solidFill>
            </a:endParaRPr>
          </a:p>
          <a:p>
            <a:pPr algn="ctr"/>
            <a:r>
              <a:rPr lang="en-GB" sz="2000" b="1" dirty="0" smtClean="0">
                <a:solidFill>
                  <a:schemeClr val="bg1"/>
                </a:solidFill>
              </a:rPr>
              <a:t>Something new for your classmates to try</a:t>
            </a:r>
            <a:endParaRPr lang="en-GB" sz="2000" b="1" dirty="0">
              <a:solidFill>
                <a:schemeClr val="bg1"/>
              </a:solidFill>
            </a:endParaRPr>
          </a:p>
        </p:txBody>
      </p:sp>
      <p:sp>
        <p:nvSpPr>
          <p:cNvPr id="6" name="Oval 5"/>
          <p:cNvSpPr/>
          <p:nvPr/>
        </p:nvSpPr>
        <p:spPr>
          <a:xfrm>
            <a:off x="0" y="1132530"/>
            <a:ext cx="3635896" cy="2152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1132531"/>
            <a:ext cx="3635896" cy="1661993"/>
          </a:xfrm>
          <a:prstGeom prst="rect">
            <a:avLst/>
          </a:prstGeom>
          <a:noFill/>
        </p:spPr>
        <p:txBody>
          <a:bodyPr wrap="square" rtlCol="0">
            <a:spAutoFit/>
          </a:bodyPr>
          <a:lstStyle/>
          <a:p>
            <a:pPr algn="ctr"/>
            <a:r>
              <a:rPr lang="en-GB" b="1" dirty="0" smtClean="0">
                <a:solidFill>
                  <a:schemeClr val="bg1"/>
                </a:solidFill>
              </a:rPr>
              <a:t> </a:t>
            </a:r>
          </a:p>
          <a:p>
            <a:pPr algn="ctr"/>
            <a:endParaRPr lang="en-GB" sz="2800" b="1" dirty="0">
              <a:solidFill>
                <a:schemeClr val="bg1"/>
              </a:solidFill>
            </a:endParaRPr>
          </a:p>
          <a:p>
            <a:pPr algn="ctr"/>
            <a:r>
              <a:rPr lang="en-GB" sz="2800" b="1" dirty="0" smtClean="0">
                <a:solidFill>
                  <a:schemeClr val="bg1"/>
                </a:solidFill>
              </a:rPr>
              <a:t>Funny, to make you &amp; your family laugh</a:t>
            </a:r>
            <a:endParaRPr lang="en-GB" sz="2800" b="1" dirty="0">
              <a:solidFill>
                <a:schemeClr val="bg1"/>
              </a:solidFill>
            </a:endParaRPr>
          </a:p>
        </p:txBody>
      </p:sp>
      <p:sp>
        <p:nvSpPr>
          <p:cNvPr id="8" name="Oval 7"/>
          <p:cNvSpPr/>
          <p:nvPr/>
        </p:nvSpPr>
        <p:spPr>
          <a:xfrm>
            <a:off x="669280" y="4235376"/>
            <a:ext cx="316835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71600" y="4581128"/>
            <a:ext cx="2664296" cy="523220"/>
          </a:xfrm>
          <a:prstGeom prst="rect">
            <a:avLst/>
          </a:prstGeom>
          <a:noFill/>
        </p:spPr>
        <p:txBody>
          <a:bodyPr wrap="square" rtlCol="0">
            <a:spAutoFit/>
          </a:bodyPr>
          <a:lstStyle/>
          <a:p>
            <a:r>
              <a:rPr lang="en-GB" sz="2800" b="1" dirty="0" smtClean="0">
                <a:solidFill>
                  <a:schemeClr val="bg1"/>
                </a:solidFill>
              </a:rPr>
              <a:t>Teach a new skill</a:t>
            </a:r>
            <a:endParaRPr lang="en-GB" sz="2800" b="1" dirty="0">
              <a:solidFill>
                <a:schemeClr val="bg1"/>
              </a:solidFill>
            </a:endParaRPr>
          </a:p>
        </p:txBody>
      </p:sp>
      <p:sp>
        <p:nvSpPr>
          <p:cNvPr id="10" name="Oval 9"/>
          <p:cNvSpPr/>
          <p:nvPr/>
        </p:nvSpPr>
        <p:spPr>
          <a:xfrm>
            <a:off x="5796136" y="3653215"/>
            <a:ext cx="2952328" cy="186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192180" y="4077072"/>
            <a:ext cx="2268252" cy="1200329"/>
          </a:xfrm>
          <a:prstGeom prst="rect">
            <a:avLst/>
          </a:prstGeom>
          <a:noFill/>
        </p:spPr>
        <p:txBody>
          <a:bodyPr wrap="square" rtlCol="0">
            <a:spAutoFit/>
          </a:bodyPr>
          <a:lstStyle/>
          <a:p>
            <a:pPr algn="ctr"/>
            <a:r>
              <a:rPr lang="en-GB" sz="2400" b="1" dirty="0" smtClean="0">
                <a:solidFill>
                  <a:schemeClr val="bg1"/>
                </a:solidFill>
              </a:rPr>
              <a:t>Help you get fitter or more skilled in a sport</a:t>
            </a:r>
            <a:endParaRPr lang="en-GB" sz="2400" b="1" dirty="0">
              <a:solidFill>
                <a:schemeClr val="bg1"/>
              </a:solidFill>
            </a:endParaRPr>
          </a:p>
        </p:txBody>
      </p:sp>
      <p:sp>
        <p:nvSpPr>
          <p:cNvPr id="12" name="Oval 11"/>
          <p:cNvSpPr/>
          <p:nvPr/>
        </p:nvSpPr>
        <p:spPr>
          <a:xfrm>
            <a:off x="3635896" y="5277401"/>
            <a:ext cx="316835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211960" y="5517232"/>
            <a:ext cx="2088232" cy="1200329"/>
          </a:xfrm>
          <a:prstGeom prst="rect">
            <a:avLst/>
          </a:prstGeom>
          <a:noFill/>
        </p:spPr>
        <p:txBody>
          <a:bodyPr wrap="square" rtlCol="0">
            <a:spAutoFit/>
          </a:bodyPr>
          <a:lstStyle/>
          <a:p>
            <a:pPr algn="ctr"/>
            <a:r>
              <a:rPr lang="en-GB" sz="2400" b="1" dirty="0" smtClean="0">
                <a:solidFill>
                  <a:schemeClr val="bg1"/>
                </a:solidFill>
              </a:rPr>
              <a:t>A kind deed for someone else </a:t>
            </a:r>
            <a:endParaRPr lang="en-GB" sz="2400" b="1" dirty="0">
              <a:solidFill>
                <a:schemeClr val="bg1"/>
              </a:solidFill>
            </a:endParaRPr>
          </a:p>
        </p:txBody>
      </p:sp>
      <p:sp>
        <p:nvSpPr>
          <p:cNvPr id="14" name="Oval 13"/>
          <p:cNvSpPr/>
          <p:nvPr/>
        </p:nvSpPr>
        <p:spPr>
          <a:xfrm>
            <a:off x="5940152" y="2670786"/>
            <a:ext cx="3024336" cy="849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192180" y="2788888"/>
            <a:ext cx="2556284" cy="523220"/>
          </a:xfrm>
          <a:prstGeom prst="rect">
            <a:avLst/>
          </a:prstGeom>
          <a:noFill/>
        </p:spPr>
        <p:txBody>
          <a:bodyPr wrap="square" rtlCol="0">
            <a:spAutoFit/>
          </a:bodyPr>
          <a:lstStyle/>
          <a:p>
            <a:pPr algn="ctr"/>
            <a:r>
              <a:rPr lang="en-GB" sz="2800" b="1" dirty="0" smtClean="0">
                <a:solidFill>
                  <a:schemeClr val="bg1"/>
                </a:solidFill>
              </a:rPr>
              <a:t>Creative </a:t>
            </a:r>
            <a:endParaRPr lang="en-GB" sz="2800" b="1" dirty="0">
              <a:solidFill>
                <a:schemeClr val="bg1"/>
              </a:solidFill>
            </a:endParaRPr>
          </a:p>
        </p:txBody>
      </p:sp>
    </p:spTree>
    <p:extLst>
      <p:ext uri="{BB962C8B-B14F-4D97-AF65-F5344CB8AC3E}">
        <p14:creationId xmlns:p14="http://schemas.microsoft.com/office/powerpoint/2010/main" val="3434544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548680"/>
            <a:ext cx="7920880" cy="2739211"/>
          </a:xfrm>
          <a:prstGeom prst="rect">
            <a:avLst/>
          </a:prstGeom>
          <a:noFill/>
        </p:spPr>
        <p:txBody>
          <a:bodyPr wrap="square" rtlCol="0">
            <a:spAutoFit/>
          </a:bodyPr>
          <a:lstStyle/>
          <a:p>
            <a:pPr algn="ctr"/>
            <a:r>
              <a:rPr lang="en-GB" sz="2800" b="1" dirty="0" smtClean="0">
                <a:solidFill>
                  <a:schemeClr val="bg1"/>
                </a:solidFill>
              </a:rPr>
              <a:t>Who will be the best people to know a great  </a:t>
            </a:r>
          </a:p>
          <a:p>
            <a:pPr algn="ctr"/>
            <a:r>
              <a:rPr lang="en-GB" sz="2800" b="1" dirty="0" smtClean="0">
                <a:solidFill>
                  <a:schemeClr val="bg1"/>
                </a:solidFill>
              </a:rPr>
              <a:t>mood-booster for your age group?</a:t>
            </a:r>
          </a:p>
          <a:p>
            <a:pPr algn="ctr"/>
            <a:r>
              <a:rPr lang="en-GB" sz="6000" b="1" dirty="0" smtClean="0">
                <a:solidFill>
                  <a:schemeClr val="bg1"/>
                </a:solidFill>
              </a:rPr>
              <a:t>YOU!</a:t>
            </a:r>
          </a:p>
          <a:p>
            <a:r>
              <a:rPr lang="en-GB" sz="2800" b="1" dirty="0" smtClean="0">
                <a:solidFill>
                  <a:schemeClr val="bg1"/>
                </a:solidFill>
              </a:rPr>
              <a:t>Some tips:</a:t>
            </a:r>
          </a:p>
          <a:p>
            <a:pPr algn="ctr"/>
            <a:r>
              <a:rPr lang="en-GB" sz="2800" b="1" dirty="0" smtClean="0">
                <a:solidFill>
                  <a:schemeClr val="bg1"/>
                </a:solidFill>
              </a:rPr>
              <a:t> </a:t>
            </a:r>
            <a:endParaRPr lang="en-GB" sz="28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027676"/>
            <a:ext cx="2846387" cy="160337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99592" y="3140968"/>
            <a:ext cx="3456384"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115616" y="3429000"/>
            <a:ext cx="2952328" cy="923330"/>
          </a:xfrm>
          <a:prstGeom prst="rect">
            <a:avLst/>
          </a:prstGeom>
          <a:noFill/>
        </p:spPr>
        <p:txBody>
          <a:bodyPr wrap="square" rtlCol="0">
            <a:spAutoFit/>
          </a:bodyPr>
          <a:lstStyle/>
          <a:p>
            <a:pPr algn="ctr"/>
            <a:r>
              <a:rPr lang="en-GB" b="1" dirty="0" smtClean="0">
                <a:solidFill>
                  <a:schemeClr val="bg1"/>
                </a:solidFill>
              </a:rPr>
              <a:t>Easy for everyone to try, no expensive equipment, skill needed. </a:t>
            </a:r>
            <a:endParaRPr lang="en-GB" b="1" dirty="0">
              <a:solidFill>
                <a:schemeClr val="bg1"/>
              </a:solidFill>
            </a:endParaRPr>
          </a:p>
        </p:txBody>
      </p:sp>
      <p:sp>
        <p:nvSpPr>
          <p:cNvPr id="12" name="Oval 11"/>
          <p:cNvSpPr/>
          <p:nvPr/>
        </p:nvSpPr>
        <p:spPr>
          <a:xfrm>
            <a:off x="5436096" y="2492897"/>
            <a:ext cx="2304256"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896036" y="2492896"/>
            <a:ext cx="3384376" cy="523220"/>
          </a:xfrm>
          <a:prstGeom prst="rect">
            <a:avLst/>
          </a:prstGeom>
          <a:noFill/>
        </p:spPr>
        <p:txBody>
          <a:bodyPr wrap="square" rtlCol="0">
            <a:spAutoFit/>
          </a:bodyPr>
          <a:lstStyle/>
          <a:p>
            <a:pPr algn="ctr"/>
            <a:r>
              <a:rPr lang="en-GB" sz="2800" b="1" dirty="0" smtClean="0">
                <a:solidFill>
                  <a:schemeClr val="bg1"/>
                </a:solidFill>
              </a:rPr>
              <a:t>Fun!</a:t>
            </a:r>
            <a:endParaRPr lang="en-GB" sz="2800" b="1" dirty="0">
              <a:solidFill>
                <a:schemeClr val="bg1"/>
              </a:solidFill>
            </a:endParaRPr>
          </a:p>
        </p:txBody>
      </p:sp>
      <p:sp>
        <p:nvSpPr>
          <p:cNvPr id="14" name="Oval 13"/>
          <p:cNvSpPr/>
          <p:nvPr/>
        </p:nvSpPr>
        <p:spPr>
          <a:xfrm>
            <a:off x="3419872" y="4725144"/>
            <a:ext cx="273630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635896" y="5229200"/>
            <a:ext cx="2088232" cy="1200329"/>
          </a:xfrm>
          <a:prstGeom prst="rect">
            <a:avLst/>
          </a:prstGeom>
          <a:noFill/>
        </p:spPr>
        <p:txBody>
          <a:bodyPr wrap="square" rtlCol="0">
            <a:spAutoFit/>
          </a:bodyPr>
          <a:lstStyle/>
          <a:p>
            <a:pPr algn="ctr"/>
            <a:r>
              <a:rPr lang="en-GB" b="1" dirty="0" smtClean="0">
                <a:solidFill>
                  <a:schemeClr val="bg1"/>
                </a:solidFill>
              </a:rPr>
              <a:t>Can be tried at home or completed within the rules of the lockdown</a:t>
            </a:r>
            <a:endParaRPr lang="en-GB" b="1" dirty="0">
              <a:solidFill>
                <a:schemeClr val="bg1"/>
              </a:solidFill>
            </a:endParaRPr>
          </a:p>
        </p:txBody>
      </p:sp>
      <p:sp>
        <p:nvSpPr>
          <p:cNvPr id="16" name="Oval 15"/>
          <p:cNvSpPr/>
          <p:nvPr/>
        </p:nvSpPr>
        <p:spPr>
          <a:xfrm>
            <a:off x="5038561" y="3215883"/>
            <a:ext cx="3870176" cy="20133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345333"/>
            <a:ext cx="1014766" cy="58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436096" y="4077072"/>
            <a:ext cx="3240360" cy="923330"/>
          </a:xfrm>
          <a:prstGeom prst="rect">
            <a:avLst/>
          </a:prstGeom>
          <a:noFill/>
        </p:spPr>
        <p:txBody>
          <a:bodyPr wrap="square" rtlCol="0">
            <a:spAutoFit/>
          </a:bodyPr>
          <a:lstStyle/>
          <a:p>
            <a:r>
              <a:rPr lang="en-GB" b="1" dirty="0" smtClean="0">
                <a:solidFill>
                  <a:schemeClr val="tx2"/>
                </a:solidFill>
              </a:rPr>
              <a:t>Email in your ideas to your teacher  or be ready to share in our next PHSE Zoom</a:t>
            </a:r>
            <a:endParaRPr lang="en-GB" b="1" dirty="0">
              <a:solidFill>
                <a:schemeClr val="tx2"/>
              </a:solidFill>
            </a:endParaRPr>
          </a:p>
        </p:txBody>
      </p:sp>
    </p:spTree>
    <p:extLst>
      <p:ext uri="{BB962C8B-B14F-4D97-AF65-F5344CB8AC3E}">
        <p14:creationId xmlns:p14="http://schemas.microsoft.com/office/powerpoint/2010/main" val="18635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11" t="17365" r="16312" b="9622"/>
          <a:stretch/>
        </p:blipFill>
        <p:spPr bwMode="auto">
          <a:xfrm>
            <a:off x="0" y="404664"/>
            <a:ext cx="9144000" cy="534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59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5" t="17333" r="16087" b="6773"/>
          <a:stretch/>
        </p:blipFill>
        <p:spPr bwMode="auto">
          <a:xfrm>
            <a:off x="1" y="548680"/>
            <a:ext cx="9144000" cy="555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64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4" t="16941" r="17864" b="10542"/>
          <a:stretch/>
        </p:blipFill>
        <p:spPr bwMode="auto">
          <a:xfrm>
            <a:off x="467544" y="404664"/>
            <a:ext cx="8362557"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64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67" t="15374" r="16871" b="5219"/>
          <a:stretch/>
        </p:blipFill>
        <p:spPr bwMode="auto">
          <a:xfrm>
            <a:off x="539552" y="465579"/>
            <a:ext cx="8400249" cy="580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07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13" t="19223" r="22169" b="7010"/>
          <a:stretch/>
        </p:blipFill>
        <p:spPr bwMode="auto">
          <a:xfrm>
            <a:off x="395536" y="476672"/>
            <a:ext cx="874846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14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63" t="16103" r="17764" b="6482"/>
          <a:stretch/>
        </p:blipFill>
        <p:spPr bwMode="auto">
          <a:xfrm>
            <a:off x="13647" y="476672"/>
            <a:ext cx="9130353" cy="566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73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27" t="19480" r="19652" b="7506"/>
          <a:stretch/>
        </p:blipFill>
        <p:spPr bwMode="auto">
          <a:xfrm>
            <a:off x="107504" y="116632"/>
            <a:ext cx="9036495"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300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912</Words>
  <Application>Microsoft Office PowerPoint</Application>
  <PresentationFormat>On-screen Show (4:3)</PresentationFormat>
  <Paragraphs>91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English – Day One</vt: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 Day One</vt:lpstr>
      <vt:lpstr>PowerPoint Presentation</vt:lpstr>
      <vt:lpstr>PowerPoint Presentation</vt:lpstr>
      <vt:lpstr>Spellings – Week 3</vt:lpstr>
      <vt:lpstr>Spelling activities for week 3</vt:lpstr>
      <vt:lpstr>PowerPoint Presentation</vt:lpstr>
      <vt:lpstr>PowerPoint Presentation</vt:lpstr>
      <vt:lpstr>PowerPoint Presentation</vt:lpstr>
      <vt:lpstr>PowerPoint Presentation</vt:lpstr>
      <vt:lpstr>PowerPoint Presentation</vt:lpstr>
      <vt:lpstr>PowerPoint Presentation</vt:lpstr>
      <vt:lpstr>Questions Extract 1</vt:lpstr>
      <vt:lpstr>PowerPoint Presentation</vt:lpstr>
      <vt:lpstr>Can you help to create a wellbeing activity calendar?</vt:lpstr>
      <vt:lpstr>Your suggestions for mood-boosting activities might be: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10</cp:revision>
  <dcterms:created xsi:type="dcterms:W3CDTF">2020-06-11T07:54:28Z</dcterms:created>
  <dcterms:modified xsi:type="dcterms:W3CDTF">2020-06-15T06:55:41Z</dcterms:modified>
</cp:coreProperties>
</file>