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947E-E484-42AC-A2B5-86BF50A61B12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9265-0F29-4EB8-AA5F-608BD7A45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1994195-692E-4B92-ACD5-C7591B153311}" type="slidenum">
              <a:rPr lang="en-GB" altLang="en-US" smtClean="0">
                <a:latin typeface="Calibri" pitchFamily="34" charset="0"/>
              </a:rPr>
              <a:pPr/>
              <a:t>5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D4354CC-16E7-4D39-B143-63E22B4806B6}" type="slidenum"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F1F304CD-126B-490C-87D4-CF6BFB86F016}" type="slidenum"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583449B-7DF6-4D01-8331-975A961D77BC}" type="slidenum">
              <a:rPr lang="en-GB" altLang="en-US" smtClean="0">
                <a:latin typeface="Calibri" pitchFamily="34" charset="0"/>
              </a:rPr>
              <a:pPr/>
              <a:t>16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07B2811-2E32-4168-8C74-B082CC0184B1}" type="slidenum"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pPr/>
              <a:t>17</a:t>
            </a:fld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29FB47D-22E9-411C-A371-0F58CC68F699}" type="slidenum">
              <a:rPr lang="en-GB" altLang="en-US" smtClean="0">
                <a:latin typeface="Calibri" pitchFamily="34" charset="0"/>
              </a:rPr>
              <a:pPr/>
              <a:t>6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781CC272-D729-49B9-8AA8-567689838877}" type="slidenum">
              <a:rPr lang="en-GB" altLang="en-US" smtClean="0">
                <a:latin typeface="Calibri" pitchFamily="34" charset="0"/>
              </a:rPr>
              <a:pPr/>
              <a:t>7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F65E545-1105-4F39-A1EB-294737895A6A}" type="slidenum">
              <a:rPr lang="en-GB" altLang="en-US" smtClean="0">
                <a:latin typeface="Calibri" pitchFamily="34" charset="0"/>
              </a:rPr>
              <a:pPr/>
              <a:t>8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B17BFFE-5A77-4281-8C8B-E6EFB3D12CE8}" type="slidenum">
              <a:rPr lang="en-GB" altLang="en-US" smtClean="0">
                <a:latin typeface="Calibri" pitchFamily="34" charset="0"/>
              </a:rPr>
              <a:pPr/>
              <a:t>9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80E6B80-A20F-4C54-8E7D-A795D3E1085F}" type="slidenum">
              <a:rPr lang="en-GB" altLang="en-US" smtClean="0">
                <a:latin typeface="Calibri" pitchFamily="34" charset="0"/>
              </a:rPr>
              <a:pPr/>
              <a:t>10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BA97F999-0B4C-4F98-87F9-D79FBFE7457A}" type="slidenum">
              <a:rPr lang="en-GB" altLang="en-US" smtClean="0">
                <a:latin typeface="Calibri" pitchFamily="34" charset="0"/>
              </a:rPr>
              <a:pPr/>
              <a:t>11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F6A8A5B-0CDD-46E0-A283-FA9BC0159A54}" type="slidenum"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pPr/>
              <a:t>12</a:t>
            </a:fld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61FD5B9-3083-4AA9-848A-D5F1BAC51CC7}" type="slidenum">
              <a:rPr lang="en-GB" altLang="en-US" smtClean="0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en-GB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7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3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9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8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0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9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F871-22A6-48D3-800C-3A7576BF83E7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9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knnf4j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- Day 4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https://www.bbc.co.uk/bitesize/articles/zknnf4j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Click on the above link or copy and paste it to reach the video of Joanna Lumley reading the second extract of, ‘You’re a bad man, Mr Gum,” by Andy Stanton. There is also the written part of the extract to read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activity 2 where you are looking at how the author uses humour in the text.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4 examples of humour to write about: ideas could include: the fairy, the way Mr Gum gets out of bed, surfing in the kitchen, something under the tree and the monstrous dog.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14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852738" y="2882900"/>
            <a:ext cx="841375" cy="7588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rot="10800000">
            <a:off x="6554788" y="2852738"/>
            <a:ext cx="839787" cy="7604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946275" y="2882900"/>
            <a:ext cx="839788" cy="7588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10800000">
            <a:off x="5635625" y="2852738"/>
            <a:ext cx="839788" cy="7604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4875" y="1665288"/>
            <a:ext cx="73914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feathers?</a:t>
            </a:r>
          </a:p>
        </p:txBody>
      </p:sp>
      <p:pic>
        <p:nvPicPr>
          <p:cNvPr id="215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901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908300"/>
            <a:ext cx="904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955925"/>
            <a:ext cx="901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895600"/>
            <a:ext cx="977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22488" y="2143125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350" y="2160588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1518" name="Group 10"/>
          <p:cNvGrpSpPr>
            <a:grpSpLocks/>
          </p:cNvGrpSpPr>
          <p:nvPr/>
        </p:nvGrpSpPr>
        <p:grpSpPr bwMode="auto">
          <a:xfrm>
            <a:off x="5487988" y="2154238"/>
            <a:ext cx="727075" cy="633412"/>
            <a:chOff x="5284810" y="2777067"/>
            <a:chExt cx="1377828" cy="123613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284810" y="2777067"/>
              <a:ext cx="478328" cy="415143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84308" y="3548488"/>
              <a:ext cx="478330" cy="464712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9" name="Group 37"/>
          <p:cNvGrpSpPr>
            <a:grpSpLocks/>
          </p:cNvGrpSpPr>
          <p:nvPr/>
        </p:nvGrpSpPr>
        <p:grpSpPr bwMode="auto">
          <a:xfrm flipH="1">
            <a:off x="2786063" y="2154238"/>
            <a:ext cx="731837" cy="633412"/>
            <a:chOff x="2715626" y="2243667"/>
            <a:chExt cx="1377828" cy="12361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15626" y="2243667"/>
              <a:ext cx="478205" cy="415143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5249" y="3015088"/>
              <a:ext cx="478205" cy="464712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201738" y="3589338"/>
            <a:ext cx="31670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webbed feet?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81088" y="4133850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47938" y="4151313"/>
            <a:ext cx="1820862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1523" name="Group 57"/>
          <p:cNvGrpSpPr>
            <a:grpSpLocks/>
          </p:cNvGrpSpPr>
          <p:nvPr/>
        </p:nvGrpSpPr>
        <p:grpSpPr bwMode="auto">
          <a:xfrm>
            <a:off x="3076575" y="4144963"/>
            <a:ext cx="727075" cy="631825"/>
            <a:chOff x="5284810" y="2777067"/>
            <a:chExt cx="1377828" cy="123613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284810" y="2777067"/>
              <a:ext cx="478330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84310" y="3547321"/>
              <a:ext cx="478328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24" name="Group 60"/>
          <p:cNvGrpSpPr>
            <a:grpSpLocks/>
          </p:cNvGrpSpPr>
          <p:nvPr/>
        </p:nvGrpSpPr>
        <p:grpSpPr bwMode="auto">
          <a:xfrm flipH="1">
            <a:off x="1744663" y="4144963"/>
            <a:ext cx="733425" cy="631825"/>
            <a:chOff x="2715626" y="2243667"/>
            <a:chExt cx="1377828" cy="1236133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715626" y="2243667"/>
              <a:ext cx="480153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613303" y="3013921"/>
              <a:ext cx="480151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ounded Rectangle 63"/>
          <p:cNvSpPr/>
          <p:nvPr/>
        </p:nvSpPr>
        <p:spPr>
          <a:xfrm>
            <a:off x="3592513" y="4859338"/>
            <a:ext cx="841375" cy="7604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26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873625"/>
            <a:ext cx="9794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1119188" y="4870450"/>
            <a:ext cx="839787" cy="7588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2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895850"/>
            <a:ext cx="9064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892675" y="3589338"/>
            <a:ext cx="3167063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lay eggs?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772025" y="4133850"/>
            <a:ext cx="1820863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38875" y="4151313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1532" name="Group 44"/>
          <p:cNvGrpSpPr>
            <a:grpSpLocks/>
          </p:cNvGrpSpPr>
          <p:nvPr/>
        </p:nvGrpSpPr>
        <p:grpSpPr bwMode="auto">
          <a:xfrm>
            <a:off x="6765925" y="4144963"/>
            <a:ext cx="727075" cy="631825"/>
            <a:chOff x="5284810" y="2777067"/>
            <a:chExt cx="1377828" cy="123613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284810" y="2777067"/>
              <a:ext cx="478330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84310" y="3547321"/>
              <a:ext cx="478328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33" name="Group 47"/>
          <p:cNvGrpSpPr>
            <a:grpSpLocks/>
          </p:cNvGrpSpPr>
          <p:nvPr/>
        </p:nvGrpSpPr>
        <p:grpSpPr bwMode="auto">
          <a:xfrm flipH="1">
            <a:off x="5435600" y="4144963"/>
            <a:ext cx="733425" cy="631825"/>
            <a:chOff x="2715626" y="2243667"/>
            <a:chExt cx="1377828" cy="123613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715626" y="2243667"/>
              <a:ext cx="480151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613301" y="3013921"/>
              <a:ext cx="480153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 rot="10800000">
            <a:off x="4937125" y="4859338"/>
            <a:ext cx="839788" cy="7588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35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906963"/>
            <a:ext cx="7953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ounded Rectangle 69"/>
          <p:cNvSpPr/>
          <p:nvPr/>
        </p:nvSpPr>
        <p:spPr>
          <a:xfrm>
            <a:off x="7178675" y="4870450"/>
            <a:ext cx="841375" cy="7588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37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968875"/>
            <a:ext cx="901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4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679575"/>
            <a:ext cx="7731125" cy="448468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Classification Keys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5350" y="2600325"/>
            <a:ext cx="3663950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Have a go at arranging your living things into classification keys by choosing questions that let you split each group into two.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You can choose the questions on the slides or write your questions on sticky notes and draw arrows to show how you move down the key.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Use the questions on your classification tables as a starting point if you need to.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Be sure to test your key at the end to make sure that the path works correctly for each living thing. 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4394200" y="3305175"/>
            <a:ext cx="24463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675063"/>
            <a:ext cx="2124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655888"/>
            <a:ext cx="2208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4699000" y="1398588"/>
            <a:ext cx="2033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4858"/>
          <a:stretch>
            <a:fillRect/>
          </a:stretch>
        </p:blipFill>
        <p:spPr bwMode="auto">
          <a:xfrm>
            <a:off x="6872288" y="5153025"/>
            <a:ext cx="12858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1689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3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277813"/>
            <a:ext cx="8220075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Let’s focus on a woodland  habitat </a:t>
            </a:r>
            <a:br>
              <a:rPr lang="en-GB" altLang="en-US" dirty="0" smtClean="0"/>
            </a:br>
            <a:r>
              <a:rPr lang="en-GB" altLang="en-US" b="0" dirty="0" smtClean="0"/>
              <a:t>What lives there?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2563"/>
            <a:ext cx="7397750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277813"/>
            <a:ext cx="8220075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Let’s focus on a </a:t>
            </a:r>
            <a:r>
              <a:rPr lang="en-GB" altLang="en-US" dirty="0"/>
              <a:t>w</a:t>
            </a:r>
            <a:r>
              <a:rPr lang="en-GB" altLang="en-US" dirty="0" smtClean="0"/>
              <a:t>oodland  habitat</a:t>
            </a:r>
            <a:br>
              <a:rPr lang="en-GB" altLang="en-US" dirty="0" smtClean="0"/>
            </a:br>
            <a:r>
              <a:rPr lang="en-GB" altLang="en-US" b="0" dirty="0" smtClean="0"/>
              <a:t>What lives there? 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443038"/>
            <a:ext cx="71786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Woodland  Habitat 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93838"/>
            <a:ext cx="84582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3600" dirty="0" smtClean="0"/>
              <a:t>Can you create a classification key to sort animals in a </a:t>
            </a:r>
            <a:r>
              <a:rPr lang="en-GB" altLang="en-US" sz="3600" dirty="0"/>
              <a:t>w</a:t>
            </a:r>
            <a:r>
              <a:rPr lang="en-GB" altLang="en-US" sz="3600" dirty="0" smtClean="0"/>
              <a:t>oodland  </a:t>
            </a:r>
            <a:r>
              <a:rPr lang="en-GB" altLang="en-US" sz="3600" dirty="0"/>
              <a:t>h</a:t>
            </a:r>
            <a:r>
              <a:rPr lang="en-GB" altLang="en-US" sz="3600" dirty="0" smtClean="0"/>
              <a:t>abitat?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2700" b="0" dirty="0" smtClean="0"/>
              <a:t>You can either sort the selection of animals using the questions you used on the previous slide  or make up your own, it’s up to you.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7" y="3340100"/>
            <a:ext cx="3697287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340100"/>
            <a:ext cx="396875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679575"/>
            <a:ext cx="7731125" cy="448468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731838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Testing and Evaluating </a:t>
            </a:r>
            <a:endParaRPr lang="en-GB" altLang="en-US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1006475" y="2600325"/>
            <a:ext cx="3494088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Follow the path that leads to each living thing.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Does each path work correctly?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 the questions used in the key describe the characteristics of the living things?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could make this key better?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has been done well?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4394200" y="3305175"/>
            <a:ext cx="24463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675063"/>
            <a:ext cx="2124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655888"/>
            <a:ext cx="2208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4699000" y="1398588"/>
            <a:ext cx="2033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4858"/>
          <a:stretch>
            <a:fillRect/>
          </a:stretch>
        </p:blipFill>
        <p:spPr bwMode="auto">
          <a:xfrm>
            <a:off x="6872288" y="5153025"/>
            <a:ext cx="12858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1689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8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679575"/>
            <a:ext cx="7731125" cy="448468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0225" y="677863"/>
            <a:ext cx="816292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Challenge! </a:t>
            </a:r>
            <a:br>
              <a:rPr lang="en-GB" altLang="en-US" dirty="0" smtClean="0"/>
            </a:br>
            <a:r>
              <a:rPr lang="en-GB" altLang="en-US" sz="2700" dirty="0" smtClean="0"/>
              <a:t>Create a classification key for a group of rainforest animals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5350" y="1828800"/>
            <a:ext cx="3663950" cy="4240213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700" b="1" dirty="0">
                <a:solidFill>
                  <a:srgbClr val="1C1C1C"/>
                </a:solidFill>
              </a:rPr>
              <a:t>Select some animals that live in the rainforest, think of your own or use the ones on this slide.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700" b="1" dirty="0">
                <a:solidFill>
                  <a:srgbClr val="1C1C1C"/>
                </a:solidFill>
              </a:rPr>
              <a:t>Have a go at arranging your living things into classification keys by choosing questions that let you split each group into two.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700" b="1" dirty="0">
                <a:solidFill>
                  <a:srgbClr val="1C1C1C"/>
                </a:solidFill>
              </a:rPr>
              <a:t>Write your questions on sticky notes and draw arrows to show how you move down the key.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700" b="1" dirty="0">
                <a:solidFill>
                  <a:srgbClr val="1C1C1C"/>
                </a:solidFill>
              </a:rPr>
              <a:t>Be sure to test your key at the end to make sure that the path works correctly for each living thing. 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828800"/>
            <a:ext cx="307498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071938"/>
            <a:ext cx="28829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3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4 continued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back at yesterday’s work where you  carried the story on. Find at least 2 places within it where you can add your own humour in the style that Andy Stanton has used.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 Investigation Day 4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29762" r="29722" b="23214"/>
          <a:stretch/>
        </p:blipFill>
        <p:spPr bwMode="auto">
          <a:xfrm>
            <a:off x="323528" y="980728"/>
            <a:ext cx="846990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8333" r="12208" b="10715"/>
          <a:stretch/>
        </p:blipFill>
        <p:spPr bwMode="auto">
          <a:xfrm>
            <a:off x="0" y="0"/>
            <a:ext cx="9144000" cy="684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498600"/>
            <a:ext cx="7731125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96900" y="503238"/>
            <a:ext cx="7997825" cy="8064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Let’s recap </a:t>
            </a:r>
            <a:r>
              <a:rPr lang="en-GB" altLang="en-US" u="sng" dirty="0" smtClean="0"/>
              <a:t>characteristics</a:t>
            </a:r>
            <a:r>
              <a:rPr lang="en-GB" altLang="en-US" dirty="0" smtClean="0"/>
              <a:t> from last lesson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2663" y="2509838"/>
            <a:ext cx="3724275" cy="2643187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Today we are going to create our own branching keys to identify living things by looking at their characteristics.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characteristics of a living thing are what make it similar or different to other living things.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All species of living thing have a unique set of characteristics.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Species with similar characteristics are put into groups. This is how we classify living things. 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4394200" y="3305175"/>
            <a:ext cx="24463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675063"/>
            <a:ext cx="2124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655888"/>
            <a:ext cx="2208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4632325" y="1435100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4858"/>
          <a:stretch>
            <a:fillRect/>
          </a:stretch>
        </p:blipFill>
        <p:spPr bwMode="auto">
          <a:xfrm>
            <a:off x="6872288" y="5153025"/>
            <a:ext cx="12858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1689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0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130800" y="1608138"/>
            <a:ext cx="3289300" cy="45561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93738" y="1608138"/>
            <a:ext cx="4241800" cy="4556125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963863"/>
            <a:ext cx="46291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5275263" y="1820863"/>
            <a:ext cx="30384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</a:t>
            </a:r>
            <a:r>
              <a:rPr lang="en-GB" altLang="en-US" b="1">
                <a:solidFill>
                  <a:schemeClr val="tx1"/>
                </a:solidFill>
              </a:rPr>
              <a:t> not </a:t>
            </a:r>
            <a:r>
              <a:rPr lang="en-GB" altLang="en-US">
                <a:solidFill>
                  <a:schemeClr val="tx1"/>
                </a:solidFill>
              </a:rPr>
              <a:t>characteristics of the species: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Is awake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Is cute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Likes milk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Is a baby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Plays with string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Why not?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7415" name="TextBox 23"/>
          <p:cNvSpPr txBox="1">
            <a:spLocks noChangeArrowheads="1"/>
          </p:cNvSpPr>
          <p:nvPr/>
        </p:nvSpPr>
        <p:spPr bwMode="auto">
          <a:xfrm>
            <a:off x="830263" y="1820863"/>
            <a:ext cx="3962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 some of the characteristics of the domestic cat: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Has whiskers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Has four legs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Has fur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Is a carnivore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Has a tail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93738" y="1568450"/>
            <a:ext cx="7705725" cy="9382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1538" y="1677988"/>
            <a:ext cx="7391400" cy="712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1400" dirty="0">
                <a:latin typeface="+mn-lt"/>
              </a:rPr>
              <a:t>You are going to create a classification key to sort your living things.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1400" dirty="0">
                <a:latin typeface="+mn-lt"/>
              </a:rPr>
              <a:t>Look carefully at these living things. What question could you ask to split them into two groups? </a:t>
            </a:r>
          </a:p>
        </p:txBody>
      </p:sp>
      <p:grpSp>
        <p:nvGrpSpPr>
          <p:cNvPr id="18437" name="Group 18"/>
          <p:cNvGrpSpPr>
            <a:grpSpLocks/>
          </p:cNvGrpSpPr>
          <p:nvPr/>
        </p:nvGrpSpPr>
        <p:grpSpPr bwMode="auto">
          <a:xfrm>
            <a:off x="4491038" y="4540250"/>
            <a:ext cx="2074862" cy="1624013"/>
            <a:chOff x="4491634" y="4539625"/>
            <a:chExt cx="2074634" cy="1624108"/>
          </a:xfrm>
        </p:grpSpPr>
        <p:sp>
          <p:nvSpPr>
            <p:cNvPr id="24" name="Rounded Rectangle 23"/>
            <p:cNvSpPr/>
            <p:nvPr/>
          </p:nvSpPr>
          <p:spPr>
            <a:xfrm>
              <a:off x="4632905" y="4539625"/>
              <a:ext cx="1796853" cy="162410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6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634" y="5203603"/>
              <a:ext cx="2074634" cy="96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17"/>
          <p:cNvGrpSpPr>
            <a:grpSpLocks/>
          </p:cNvGrpSpPr>
          <p:nvPr/>
        </p:nvGrpSpPr>
        <p:grpSpPr bwMode="auto">
          <a:xfrm>
            <a:off x="6537325" y="4540250"/>
            <a:ext cx="1862138" cy="1624013"/>
            <a:chOff x="6536617" y="4539627"/>
            <a:chExt cx="1862845" cy="1624106"/>
          </a:xfrm>
        </p:grpSpPr>
        <p:sp>
          <p:nvSpPr>
            <p:cNvPr id="27" name="Rounded Rectangle 26"/>
            <p:cNvSpPr/>
            <p:nvPr/>
          </p:nvSpPr>
          <p:spPr>
            <a:xfrm rot="10800000">
              <a:off x="6603317" y="4539627"/>
              <a:ext cx="1796145" cy="1624106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5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617" y="4765643"/>
              <a:ext cx="1862666" cy="9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9" name="Group 3"/>
          <p:cNvGrpSpPr>
            <a:grpSpLocks/>
          </p:cNvGrpSpPr>
          <p:nvPr/>
        </p:nvGrpSpPr>
        <p:grpSpPr bwMode="auto">
          <a:xfrm>
            <a:off x="4618038" y="2655888"/>
            <a:ext cx="1898650" cy="1735137"/>
            <a:chOff x="4618730" y="2655310"/>
            <a:chExt cx="1897728" cy="1735667"/>
          </a:xfrm>
        </p:grpSpPr>
        <p:sp>
          <p:nvSpPr>
            <p:cNvPr id="17" name="Rounded Rectangle 16"/>
            <p:cNvSpPr/>
            <p:nvPr/>
          </p:nvSpPr>
          <p:spPr>
            <a:xfrm>
              <a:off x="4633010" y="2709301"/>
              <a:ext cx="1796177" cy="1624508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5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730" y="2655310"/>
              <a:ext cx="1897728" cy="173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0" name="Group 2"/>
          <p:cNvGrpSpPr>
            <a:grpSpLocks/>
          </p:cNvGrpSpPr>
          <p:nvPr/>
        </p:nvGrpSpPr>
        <p:grpSpPr bwMode="auto">
          <a:xfrm>
            <a:off x="2663825" y="2655888"/>
            <a:ext cx="1795463" cy="1677987"/>
            <a:chOff x="2663595" y="2655816"/>
            <a:chExt cx="1796151" cy="1678153"/>
          </a:xfrm>
        </p:grpSpPr>
        <p:sp>
          <p:nvSpPr>
            <p:cNvPr id="16" name="Rounded Rectangle 15"/>
            <p:cNvSpPr/>
            <p:nvPr/>
          </p:nvSpPr>
          <p:spPr>
            <a:xfrm>
              <a:off x="2663595" y="2709796"/>
              <a:ext cx="1796151" cy="1624173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54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99"/>
            <a:stretch>
              <a:fillRect/>
            </a:stretch>
          </p:blipFill>
          <p:spPr bwMode="auto">
            <a:xfrm>
              <a:off x="2907945" y="2655816"/>
              <a:ext cx="1307452" cy="167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1" name="Group 19"/>
          <p:cNvGrpSpPr>
            <a:grpSpLocks/>
          </p:cNvGrpSpPr>
          <p:nvPr/>
        </p:nvGrpSpPr>
        <p:grpSpPr bwMode="auto">
          <a:xfrm>
            <a:off x="2663825" y="4540250"/>
            <a:ext cx="1827213" cy="1624013"/>
            <a:chOff x="2663595" y="4539625"/>
            <a:chExt cx="1827860" cy="1624108"/>
          </a:xfrm>
        </p:grpSpPr>
        <p:sp>
          <p:nvSpPr>
            <p:cNvPr id="23" name="Rounded Rectangle 22"/>
            <p:cNvSpPr/>
            <p:nvPr/>
          </p:nvSpPr>
          <p:spPr>
            <a:xfrm>
              <a:off x="2663595" y="4539625"/>
              <a:ext cx="1796099" cy="1624108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52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16" y="4643680"/>
              <a:ext cx="1697839" cy="141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5"/>
          <p:cNvGrpSpPr>
            <a:grpSpLocks/>
          </p:cNvGrpSpPr>
          <p:nvPr/>
        </p:nvGrpSpPr>
        <p:grpSpPr bwMode="auto">
          <a:xfrm>
            <a:off x="6500813" y="2709863"/>
            <a:ext cx="1933575" cy="1624012"/>
            <a:chOff x="6500863" y="2709863"/>
            <a:chExt cx="1934174" cy="1624108"/>
          </a:xfrm>
        </p:grpSpPr>
        <p:sp>
          <p:nvSpPr>
            <p:cNvPr id="28" name="Rounded Rectangle 27"/>
            <p:cNvSpPr/>
            <p:nvPr/>
          </p:nvSpPr>
          <p:spPr>
            <a:xfrm rot="10800000">
              <a:off x="6604082" y="2709863"/>
              <a:ext cx="1796019" cy="162410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50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63" y="2811034"/>
              <a:ext cx="1934174" cy="14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0"/>
          <p:cNvGrpSpPr>
            <a:grpSpLocks/>
          </p:cNvGrpSpPr>
          <p:nvPr/>
        </p:nvGrpSpPr>
        <p:grpSpPr bwMode="auto">
          <a:xfrm>
            <a:off x="649288" y="4540250"/>
            <a:ext cx="1927225" cy="1624013"/>
            <a:chOff x="649844" y="4539625"/>
            <a:chExt cx="1926898" cy="1624108"/>
          </a:xfrm>
        </p:grpSpPr>
        <p:sp>
          <p:nvSpPr>
            <p:cNvPr id="22" name="Rounded Rectangle 21"/>
            <p:cNvSpPr/>
            <p:nvPr/>
          </p:nvSpPr>
          <p:spPr>
            <a:xfrm>
              <a:off x="694286" y="4539625"/>
              <a:ext cx="1795157" cy="162410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8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44" y="4765643"/>
              <a:ext cx="1926898" cy="115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4" name="Group 1"/>
          <p:cNvGrpSpPr>
            <a:grpSpLocks/>
          </p:cNvGrpSpPr>
          <p:nvPr/>
        </p:nvGrpSpPr>
        <p:grpSpPr bwMode="auto">
          <a:xfrm>
            <a:off x="579438" y="2709863"/>
            <a:ext cx="2090737" cy="1633537"/>
            <a:chOff x="579607" y="2709863"/>
            <a:chExt cx="2090344" cy="1633536"/>
          </a:xfrm>
        </p:grpSpPr>
        <p:sp>
          <p:nvSpPr>
            <p:cNvPr id="15" name="Rounded Rectangle 14"/>
            <p:cNvSpPr/>
            <p:nvPr/>
          </p:nvSpPr>
          <p:spPr>
            <a:xfrm>
              <a:off x="693886" y="2709863"/>
              <a:ext cx="1796712" cy="1624011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6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7" y="2742195"/>
              <a:ext cx="2090344" cy="160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78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693738" y="4657725"/>
            <a:ext cx="7705725" cy="151923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561263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 rot="10800000">
            <a:off x="6662738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864100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 rot="10800000">
            <a:off x="5764213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3398838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rot="10800000">
            <a:off x="2500313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701675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10800000">
            <a:off x="1601788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4875" y="1641475"/>
            <a:ext cx="7391400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Is it a vertebrate?</a:t>
            </a:r>
          </a:p>
        </p:txBody>
      </p:sp>
      <p:pic>
        <p:nvPicPr>
          <p:cNvPr id="194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946525"/>
            <a:ext cx="9715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770313"/>
            <a:ext cx="8715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611563"/>
            <a:ext cx="889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99"/>
          <a:stretch>
            <a:fillRect/>
          </a:stretch>
        </p:blipFill>
        <p:spPr bwMode="auto">
          <a:xfrm>
            <a:off x="5878513" y="3611563"/>
            <a:ext cx="611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684588"/>
            <a:ext cx="7953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62363"/>
            <a:ext cx="9048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603625"/>
            <a:ext cx="901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648075"/>
            <a:ext cx="979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22488" y="2541588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54600" y="2511425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84788" y="2243138"/>
            <a:ext cx="479425" cy="415925"/>
          </a:xfrm>
          <a:prstGeom prst="line">
            <a:avLst/>
          </a:prstGeom>
          <a:ln w="38100">
            <a:solidFill>
              <a:srgbClr val="FC6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83313" y="3014663"/>
            <a:ext cx="479425" cy="465137"/>
          </a:xfrm>
          <a:prstGeom prst="straightConnector1">
            <a:avLst/>
          </a:prstGeom>
          <a:ln w="38100">
            <a:solidFill>
              <a:srgbClr val="FC6F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1" name="Group 37"/>
          <p:cNvGrpSpPr>
            <a:grpSpLocks/>
          </p:cNvGrpSpPr>
          <p:nvPr/>
        </p:nvGrpSpPr>
        <p:grpSpPr bwMode="auto">
          <a:xfrm flipH="1">
            <a:off x="2343150" y="2243138"/>
            <a:ext cx="1377950" cy="1236662"/>
            <a:chOff x="2715626" y="2243667"/>
            <a:chExt cx="1377828" cy="12361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15626" y="2243667"/>
              <a:ext cx="479383" cy="414160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4071" y="3014862"/>
              <a:ext cx="479383" cy="464938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04875" y="4967288"/>
            <a:ext cx="7391400" cy="887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n-lt"/>
              </a:rPr>
              <a:t>Choose one set of living things.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n-lt"/>
              </a:rPr>
              <a:t>What question could you ask to split these living things into two groups? </a:t>
            </a:r>
          </a:p>
        </p:txBody>
      </p:sp>
    </p:spTree>
    <p:extLst>
      <p:ext uri="{BB962C8B-B14F-4D97-AF65-F5344CB8AC3E}">
        <p14:creationId xmlns:p14="http://schemas.microsoft.com/office/powerpoint/2010/main" val="3950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693738" y="5391150"/>
            <a:ext cx="7705725" cy="7858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2852738" y="2535238"/>
            <a:ext cx="841375" cy="7604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rot="10800000">
            <a:off x="6859588" y="25050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946275" y="2535238"/>
            <a:ext cx="839788" cy="7604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10800000">
            <a:off x="5940425" y="2505075"/>
            <a:ext cx="839788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4875" y="1317625"/>
            <a:ext cx="73914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feathers?</a:t>
            </a:r>
          </a:p>
        </p:txBody>
      </p:sp>
      <p:pic>
        <p:nvPicPr>
          <p:cNvPr id="2048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554288"/>
            <a:ext cx="793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562225"/>
            <a:ext cx="9048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473325"/>
            <a:ext cx="901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549525"/>
            <a:ext cx="977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22488" y="1795463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350" y="1812925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0495" name="Group 10"/>
          <p:cNvGrpSpPr>
            <a:grpSpLocks/>
          </p:cNvGrpSpPr>
          <p:nvPr/>
        </p:nvGrpSpPr>
        <p:grpSpPr bwMode="auto">
          <a:xfrm>
            <a:off x="5487988" y="1806575"/>
            <a:ext cx="727075" cy="633413"/>
            <a:chOff x="5284810" y="2777067"/>
            <a:chExt cx="1377828" cy="123613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284810" y="2777067"/>
              <a:ext cx="478328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84308" y="3548489"/>
              <a:ext cx="478330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6" name="Group 37"/>
          <p:cNvGrpSpPr>
            <a:grpSpLocks/>
          </p:cNvGrpSpPr>
          <p:nvPr/>
        </p:nvGrpSpPr>
        <p:grpSpPr bwMode="auto">
          <a:xfrm flipH="1">
            <a:off x="2786063" y="1806575"/>
            <a:ext cx="731837" cy="633413"/>
            <a:chOff x="2715626" y="2243667"/>
            <a:chExt cx="1377828" cy="12361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15626" y="2243667"/>
              <a:ext cx="478205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5249" y="3015089"/>
              <a:ext cx="478205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1225" y="5487988"/>
            <a:ext cx="73914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n-lt"/>
              </a:rPr>
              <a:t>When you reach the end of the key, move on to the next group of living things. Choose a question that lets you sort them into two sets as before.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01738" y="3241675"/>
            <a:ext cx="31670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webbed feet?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81088" y="3786188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47938" y="3803650"/>
            <a:ext cx="1820862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0501" name="Group 57"/>
          <p:cNvGrpSpPr>
            <a:grpSpLocks/>
          </p:cNvGrpSpPr>
          <p:nvPr/>
        </p:nvGrpSpPr>
        <p:grpSpPr bwMode="auto">
          <a:xfrm>
            <a:off x="3076575" y="3797300"/>
            <a:ext cx="727075" cy="633413"/>
            <a:chOff x="5284810" y="2777067"/>
            <a:chExt cx="1377828" cy="123613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284810" y="2777067"/>
              <a:ext cx="478330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84310" y="3548489"/>
              <a:ext cx="478328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02" name="Group 60"/>
          <p:cNvGrpSpPr>
            <a:grpSpLocks/>
          </p:cNvGrpSpPr>
          <p:nvPr/>
        </p:nvGrpSpPr>
        <p:grpSpPr bwMode="auto">
          <a:xfrm flipH="1">
            <a:off x="1744663" y="3797300"/>
            <a:ext cx="733425" cy="633413"/>
            <a:chOff x="2715626" y="2243667"/>
            <a:chExt cx="1377828" cy="1236133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715626" y="2243667"/>
              <a:ext cx="480153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613303" y="3015089"/>
              <a:ext cx="480151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ounded Rectangle 63"/>
          <p:cNvSpPr/>
          <p:nvPr/>
        </p:nvSpPr>
        <p:spPr>
          <a:xfrm>
            <a:off x="3592513" y="45116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504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525963"/>
            <a:ext cx="9794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1119188" y="4522788"/>
            <a:ext cx="839787" cy="7604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506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549775"/>
            <a:ext cx="9064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651</Words>
  <Application>Microsoft Office PowerPoint</Application>
  <PresentationFormat>On-screen Show (4:3)</PresentationFormat>
  <Paragraphs>88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English - Day 4</vt:lpstr>
      <vt:lpstr>Day 4 continued</vt:lpstr>
      <vt:lpstr>Maths Investigation Day 4 </vt:lpstr>
      <vt:lpstr>PowerPoint Presentation</vt:lpstr>
      <vt:lpstr>Let’s recap characteristics from last lesson </vt:lpstr>
      <vt:lpstr>Characteristics</vt:lpstr>
      <vt:lpstr>Classification Keys</vt:lpstr>
      <vt:lpstr>Classification Keys</vt:lpstr>
      <vt:lpstr>Classification Keys</vt:lpstr>
      <vt:lpstr>Classification Keys</vt:lpstr>
      <vt:lpstr>Classification Keys</vt:lpstr>
      <vt:lpstr> Let’s focus on a woodland  habitat  What lives there?</vt:lpstr>
      <vt:lpstr> Let’s focus on a woodland  habitat What lives there? </vt:lpstr>
      <vt:lpstr>Woodland  Habitat </vt:lpstr>
      <vt:lpstr>    Can you create a classification key to sort animals in a woodland  habitat?   You can either sort the selection of animals using the questions you used on the previous slide  or make up your own, it’s up to you.</vt:lpstr>
      <vt:lpstr>Testing and Evaluating </vt:lpstr>
      <vt:lpstr>Challenge!  Create a classification key for a group of rainforest animals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8</cp:revision>
  <dcterms:created xsi:type="dcterms:W3CDTF">2020-05-28T12:37:18Z</dcterms:created>
  <dcterms:modified xsi:type="dcterms:W3CDTF">2020-06-04T06:59:31Z</dcterms:modified>
</cp:coreProperties>
</file>