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83" r:id="rId3"/>
    <p:sldId id="275" r:id="rId4"/>
    <p:sldId id="278" r:id="rId5"/>
    <p:sldId id="279" r:id="rId6"/>
    <p:sldId id="280" r:id="rId7"/>
    <p:sldId id="281" r:id="rId8"/>
    <p:sldId id="27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3D0EEA-6C3E-4365-AAE5-5DFEE13979B2}"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64910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3D0EEA-6C3E-4365-AAE5-5DFEE13979B2}"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54559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3D0EEA-6C3E-4365-AAE5-5DFEE13979B2}"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420916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3D0EEA-6C3E-4365-AAE5-5DFEE13979B2}"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153427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3D0EEA-6C3E-4365-AAE5-5DFEE13979B2}" type="datetimeFigureOut">
              <a:rPr lang="en-GB" smtClean="0"/>
              <a:t>28/06/2020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112016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3D0EEA-6C3E-4365-AAE5-5DFEE13979B2}" type="datetimeFigureOut">
              <a:rPr lang="en-GB" smtClean="0"/>
              <a:t>28/06/2020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230899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3D0EEA-6C3E-4365-AAE5-5DFEE13979B2}" type="datetimeFigureOut">
              <a:rPr lang="en-GB" smtClean="0"/>
              <a:t>28/06/2020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330487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3D0EEA-6C3E-4365-AAE5-5DFEE13979B2}" type="datetimeFigureOut">
              <a:rPr lang="en-GB" smtClean="0"/>
              <a:t>28/06/2020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292797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D0EEA-6C3E-4365-AAE5-5DFEE13979B2}" type="datetimeFigureOut">
              <a:rPr lang="en-GB" smtClean="0"/>
              <a:t>28/06/2020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3411297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D0EEA-6C3E-4365-AAE5-5DFEE13979B2}" type="datetimeFigureOut">
              <a:rPr lang="en-GB" smtClean="0"/>
              <a:t>28/06/2020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150900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D0EEA-6C3E-4365-AAE5-5DFEE13979B2}" type="datetimeFigureOut">
              <a:rPr lang="en-GB" smtClean="0"/>
              <a:t>28/06/2020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500E4F-E3EE-4A75-AC9E-0A985275903B}" type="slidenum">
              <a:rPr lang="en-GB" smtClean="0"/>
              <a:t>‹#›</a:t>
            </a:fld>
            <a:endParaRPr lang="en-GB"/>
          </a:p>
        </p:txBody>
      </p:sp>
    </p:spTree>
    <p:extLst>
      <p:ext uri="{BB962C8B-B14F-4D97-AF65-F5344CB8AC3E}">
        <p14:creationId xmlns:p14="http://schemas.microsoft.com/office/powerpoint/2010/main" val="198677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D0EEA-6C3E-4365-AAE5-5DFEE13979B2}" type="datetimeFigureOut">
              <a:rPr lang="en-GB" smtClean="0"/>
              <a:t>28/06/2020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00E4F-E3EE-4A75-AC9E-0A985275903B}" type="slidenum">
              <a:rPr lang="en-GB" smtClean="0"/>
              <a:t>‹#›</a:t>
            </a:fld>
            <a:endParaRPr lang="en-GB"/>
          </a:p>
        </p:txBody>
      </p:sp>
    </p:spTree>
    <p:extLst>
      <p:ext uri="{BB962C8B-B14F-4D97-AF65-F5344CB8AC3E}">
        <p14:creationId xmlns:p14="http://schemas.microsoft.com/office/powerpoint/2010/main" val="285593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PMNlgIiF61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VxXUEWgpIO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www.bbcgoodfood.com/recipes/tarte-tatin" TargetMode="External"/><Relationship Id="rId5" Type="http://schemas.openxmlformats.org/officeDocument/2006/relationships/hyperlink" Target="https://www.bbcgoodfood.com/recipes/macarons" TargetMode="External"/><Relationship Id="rId4" Type="http://schemas.openxmlformats.org/officeDocument/2006/relationships/hyperlink" Target="https://www.bbcgoodfood.com/recipes/croissa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455" b="17011"/>
          <a:stretch/>
        </p:blipFill>
        <p:spPr>
          <a:xfrm>
            <a:off x="3090" y="0"/>
            <a:ext cx="9140910" cy="6858000"/>
          </a:xfrm>
          <a:prstGeom prst="rect">
            <a:avLst/>
          </a:prstGeom>
        </p:spPr>
      </p:pic>
      <p:sp>
        <p:nvSpPr>
          <p:cNvPr id="5" name="TextBox 4"/>
          <p:cNvSpPr txBox="1"/>
          <p:nvPr/>
        </p:nvSpPr>
        <p:spPr>
          <a:xfrm>
            <a:off x="251520" y="260648"/>
            <a:ext cx="8568952" cy="6186309"/>
          </a:xfrm>
          <a:prstGeom prst="rect">
            <a:avLst/>
          </a:prstGeom>
          <a:noFill/>
        </p:spPr>
        <p:txBody>
          <a:bodyPr wrap="square" rtlCol="0">
            <a:spAutoFit/>
          </a:bodyPr>
          <a:lstStyle/>
          <a:p>
            <a:r>
              <a:rPr lang="en-GB" sz="3600" dirty="0" smtClean="0">
                <a:solidFill>
                  <a:srgbClr val="00B0F0"/>
                </a:solidFill>
                <a:latin typeface="Comic Sans MS" panose="030F0702030302020204" pitchFamily="66" charset="0"/>
              </a:rPr>
              <a:t>Hopefully the weather is amazing now that we are in July, if it is, try and go outside and play some French Sports!</a:t>
            </a:r>
          </a:p>
          <a:p>
            <a:endParaRPr lang="en-GB" sz="3600" dirty="0">
              <a:solidFill>
                <a:srgbClr val="00B0F0"/>
              </a:solidFill>
              <a:latin typeface="Comic Sans MS" panose="030F0702030302020204" pitchFamily="66" charset="0"/>
            </a:endParaRPr>
          </a:p>
          <a:p>
            <a:r>
              <a:rPr lang="en-GB" sz="3600" dirty="0" smtClean="0">
                <a:solidFill>
                  <a:srgbClr val="00B0F0"/>
                </a:solidFill>
                <a:latin typeface="Comic Sans MS" panose="030F0702030302020204" pitchFamily="66" charset="0"/>
              </a:rPr>
              <a:t>How to play French Cricket: </a:t>
            </a:r>
          </a:p>
          <a:p>
            <a:r>
              <a:rPr lang="en-GB" sz="3600" dirty="0">
                <a:hlinkClick r:id="rId3"/>
              </a:rPr>
              <a:t>https://</a:t>
            </a:r>
            <a:r>
              <a:rPr lang="en-GB" sz="3600" dirty="0" smtClean="0">
                <a:hlinkClick r:id="rId3"/>
              </a:rPr>
              <a:t>www.youtube.com/watch?v=PMNlgIiF61g</a:t>
            </a:r>
            <a:endParaRPr lang="en-GB" sz="3600" dirty="0" smtClean="0"/>
          </a:p>
          <a:p>
            <a:endParaRPr lang="en-GB" sz="3600" dirty="0" smtClean="0">
              <a:solidFill>
                <a:srgbClr val="00B0F0"/>
              </a:solidFill>
              <a:latin typeface="Comic Sans MS" panose="030F0702030302020204" pitchFamily="66" charset="0"/>
            </a:endParaRPr>
          </a:p>
          <a:p>
            <a:r>
              <a:rPr lang="en-GB" sz="3600" dirty="0" smtClean="0">
                <a:solidFill>
                  <a:srgbClr val="00B0F0"/>
                </a:solidFill>
                <a:latin typeface="Comic Sans MS" panose="030F0702030302020204" pitchFamily="66" charset="0"/>
              </a:rPr>
              <a:t>How to play </a:t>
            </a:r>
            <a:r>
              <a:rPr lang="en-GB" sz="3600" dirty="0" err="1" smtClean="0">
                <a:solidFill>
                  <a:srgbClr val="00B0F0"/>
                </a:solidFill>
                <a:latin typeface="Comic Sans MS" panose="030F0702030302020204" pitchFamily="66" charset="0"/>
              </a:rPr>
              <a:t>Petanque</a:t>
            </a:r>
            <a:r>
              <a:rPr lang="en-GB" sz="3600" dirty="0">
                <a:solidFill>
                  <a:srgbClr val="00B0F0"/>
                </a:solidFill>
                <a:latin typeface="Comic Sans MS" panose="030F0702030302020204" pitchFamily="66" charset="0"/>
              </a:rPr>
              <a:t>:</a:t>
            </a:r>
          </a:p>
          <a:p>
            <a:r>
              <a:rPr lang="en-GB" sz="3600" dirty="0">
                <a:hlinkClick r:id="rId4"/>
              </a:rPr>
              <a:t>https://www.youtube.com/watch?v=VxXUEWgpIOs</a:t>
            </a:r>
            <a:endParaRPr lang="en-GB" sz="3600" dirty="0" smtClean="0">
              <a:solidFill>
                <a:srgbClr val="00B0F0"/>
              </a:solidFill>
              <a:latin typeface="Comic Sans MS" panose="030F0702030302020204" pitchFamily="66" charset="0"/>
            </a:endParaRPr>
          </a:p>
        </p:txBody>
      </p:sp>
      <p:pic>
        <p:nvPicPr>
          <p:cNvPr id="3074" name="Picture 2" descr="C:\Users\teacher\AppData\Local\Microsoft\Windows\INetCache\IE\X28RYFJ5\30a22e8351fa9e5483e00693e3e1-141843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3717032"/>
            <a:ext cx="2304256" cy="153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54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arte ta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007" y="4483122"/>
            <a:ext cx="2381250" cy="2162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455" b="17011"/>
          <a:stretch/>
        </p:blipFill>
        <p:spPr>
          <a:xfrm>
            <a:off x="3090" y="0"/>
            <a:ext cx="9140910" cy="6858000"/>
          </a:xfrm>
          <a:prstGeom prst="rect">
            <a:avLst/>
          </a:prstGeom>
        </p:spPr>
      </p:pic>
      <p:sp>
        <p:nvSpPr>
          <p:cNvPr id="5" name="TextBox 4"/>
          <p:cNvSpPr txBox="1"/>
          <p:nvPr/>
        </p:nvSpPr>
        <p:spPr>
          <a:xfrm>
            <a:off x="132121" y="116632"/>
            <a:ext cx="5112568" cy="8402300"/>
          </a:xfrm>
          <a:prstGeom prst="rect">
            <a:avLst/>
          </a:prstGeom>
          <a:noFill/>
        </p:spPr>
        <p:txBody>
          <a:bodyPr wrap="square" rtlCol="0">
            <a:spAutoFit/>
          </a:bodyPr>
          <a:lstStyle/>
          <a:p>
            <a:r>
              <a:rPr lang="en-GB" sz="3600" dirty="0" smtClean="0">
                <a:solidFill>
                  <a:srgbClr val="00B0F0"/>
                </a:solidFill>
                <a:latin typeface="Comic Sans MS" panose="030F0702030302020204" pitchFamily="66" charset="0"/>
              </a:rPr>
              <a:t>Have a go at your own French Recipe:</a:t>
            </a:r>
          </a:p>
          <a:p>
            <a:endParaRPr lang="en-GB" sz="3600" dirty="0">
              <a:solidFill>
                <a:srgbClr val="00B0F0"/>
              </a:solidFill>
              <a:latin typeface="Comic Sans MS" panose="030F0702030302020204" pitchFamily="66" charset="0"/>
            </a:endParaRPr>
          </a:p>
          <a:p>
            <a:r>
              <a:rPr lang="en-GB" sz="3600" dirty="0" smtClean="0">
                <a:solidFill>
                  <a:srgbClr val="00B0F0"/>
                </a:solidFill>
                <a:latin typeface="Comic Sans MS" panose="030F0702030302020204" pitchFamily="66" charset="0"/>
              </a:rPr>
              <a:t>Croissants: </a:t>
            </a:r>
            <a:r>
              <a:rPr lang="en-GB" sz="3600" dirty="0">
                <a:hlinkClick r:id="rId4"/>
              </a:rPr>
              <a:t>https://</a:t>
            </a:r>
            <a:r>
              <a:rPr lang="en-GB" sz="3600" dirty="0" smtClean="0">
                <a:hlinkClick r:id="rId4"/>
              </a:rPr>
              <a:t>www.bbcgoodfood.com/recipes/croissants</a:t>
            </a:r>
            <a:endParaRPr lang="en-GB" sz="3600" dirty="0" smtClean="0">
              <a:solidFill>
                <a:srgbClr val="00B0F0"/>
              </a:solidFill>
              <a:latin typeface="Comic Sans MS" panose="030F0702030302020204" pitchFamily="66" charset="0"/>
            </a:endParaRPr>
          </a:p>
          <a:p>
            <a:r>
              <a:rPr lang="en-GB" sz="3600" dirty="0" smtClean="0">
                <a:solidFill>
                  <a:srgbClr val="00B0F0"/>
                </a:solidFill>
                <a:latin typeface="Comic Sans MS" panose="030F0702030302020204" pitchFamily="66" charset="0"/>
              </a:rPr>
              <a:t>Macarons: </a:t>
            </a:r>
            <a:r>
              <a:rPr lang="en-GB" sz="3600" dirty="0">
                <a:hlinkClick r:id="rId5"/>
              </a:rPr>
              <a:t>https://</a:t>
            </a:r>
            <a:r>
              <a:rPr lang="en-GB" sz="3600" dirty="0" smtClean="0">
                <a:hlinkClick r:id="rId5"/>
              </a:rPr>
              <a:t>www.bbcgoodfood.com/recipes/macarons</a:t>
            </a:r>
            <a:endParaRPr lang="en-GB" sz="3600" dirty="0" smtClean="0"/>
          </a:p>
          <a:p>
            <a:r>
              <a:rPr lang="en-GB" sz="3600" dirty="0" smtClean="0">
                <a:solidFill>
                  <a:srgbClr val="00B0F0"/>
                </a:solidFill>
                <a:latin typeface="Comic Sans MS" panose="030F0702030302020204" pitchFamily="66" charset="0"/>
              </a:rPr>
              <a:t>Tarte </a:t>
            </a:r>
            <a:r>
              <a:rPr lang="en-GB" sz="3600" dirty="0" err="1" smtClean="0">
                <a:solidFill>
                  <a:srgbClr val="00B0F0"/>
                </a:solidFill>
                <a:latin typeface="Comic Sans MS" panose="030F0702030302020204" pitchFamily="66" charset="0"/>
              </a:rPr>
              <a:t>tatin</a:t>
            </a:r>
            <a:endParaRPr lang="en-GB" sz="3600" dirty="0">
              <a:solidFill>
                <a:srgbClr val="00B0F0"/>
              </a:solidFill>
              <a:latin typeface="Comic Sans MS" panose="030F0702030302020204" pitchFamily="66" charset="0"/>
            </a:endParaRPr>
          </a:p>
          <a:p>
            <a:r>
              <a:rPr lang="en-GB" sz="3600" dirty="0">
                <a:hlinkClick r:id="rId6"/>
              </a:rPr>
              <a:t>https://www.bbcgoodfood.com/recipes/tarte-tatin</a:t>
            </a:r>
            <a:endParaRPr lang="en-GB" sz="3600" dirty="0" smtClean="0">
              <a:solidFill>
                <a:srgbClr val="00B0F0"/>
              </a:solidFill>
              <a:latin typeface="Comic Sans MS" panose="030F0702030302020204" pitchFamily="66" charset="0"/>
            </a:endParaRPr>
          </a:p>
          <a:p>
            <a:endParaRPr lang="en-GB" sz="3600" dirty="0">
              <a:solidFill>
                <a:srgbClr val="00B0F0"/>
              </a:solidFill>
              <a:latin typeface="Comic Sans MS" panose="030F0702030302020204" pitchFamily="66" charset="0"/>
            </a:endParaRPr>
          </a:p>
          <a:p>
            <a:endParaRPr lang="en-GB" sz="3600" dirty="0" smtClean="0">
              <a:solidFill>
                <a:srgbClr val="00B0F0"/>
              </a:solidFill>
              <a:latin typeface="Comic Sans MS" panose="030F0702030302020204" pitchFamily="66" charset="0"/>
            </a:endParaRPr>
          </a:p>
          <a:p>
            <a:endParaRPr lang="en-GB" sz="3600" dirty="0" smtClean="0">
              <a:solidFill>
                <a:srgbClr val="00B0F0"/>
              </a:solidFill>
              <a:latin typeface="Comic Sans MS" panose="030F0702030302020204" pitchFamily="66" charset="0"/>
            </a:endParaRPr>
          </a:p>
        </p:txBody>
      </p:sp>
      <p:pic>
        <p:nvPicPr>
          <p:cNvPr id="2052" name="Picture 4" descr="Croissa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9408" y="476672"/>
            <a:ext cx="2736304" cy="24845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ocolate &amp; raspberry macarons on a cake stan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0632" y="3501008"/>
            <a:ext cx="3173856" cy="288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66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455" b="17011"/>
          <a:stretch/>
        </p:blipFill>
        <p:spPr>
          <a:xfrm>
            <a:off x="3090" y="0"/>
            <a:ext cx="9140910" cy="6858000"/>
          </a:xfrm>
          <a:prstGeom prst="rect">
            <a:avLst/>
          </a:prstGeom>
        </p:spPr>
      </p:pic>
      <p:pic>
        <p:nvPicPr>
          <p:cNvPr id="6" name="Picture 5" descr="Bonhomme en MS selon Alberto Giacometti … | Art for kids, Art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76071"/>
            <a:ext cx="3456384" cy="6505858"/>
          </a:xfrm>
          <a:prstGeom prst="rect">
            <a:avLst/>
          </a:prstGeom>
          <a:noFill/>
          <a:ln>
            <a:noFill/>
          </a:ln>
        </p:spPr>
      </p:pic>
      <p:sp>
        <p:nvSpPr>
          <p:cNvPr id="7" name="TextBox 6"/>
          <p:cNvSpPr txBox="1"/>
          <p:nvPr/>
        </p:nvSpPr>
        <p:spPr>
          <a:xfrm>
            <a:off x="251520" y="176071"/>
            <a:ext cx="4824536" cy="5847755"/>
          </a:xfrm>
          <a:prstGeom prst="rect">
            <a:avLst/>
          </a:prstGeom>
          <a:noFill/>
        </p:spPr>
        <p:txBody>
          <a:bodyPr wrap="square" rtlCol="0">
            <a:spAutoFit/>
          </a:bodyPr>
          <a:lstStyle/>
          <a:p>
            <a:r>
              <a:rPr lang="en-GB" sz="2600" dirty="0" smtClean="0">
                <a:solidFill>
                  <a:srgbClr val="00B0F0"/>
                </a:solidFill>
                <a:latin typeface="Comic Sans MS" panose="030F0702030302020204" pitchFamily="66" charset="0"/>
              </a:rPr>
              <a:t>Learn </a:t>
            </a:r>
            <a:r>
              <a:rPr lang="en-GB" sz="2600" dirty="0">
                <a:solidFill>
                  <a:srgbClr val="00B0F0"/>
                </a:solidFill>
                <a:latin typeface="Comic Sans MS" panose="030F0702030302020204" pitchFamily="66" charset="0"/>
              </a:rPr>
              <a:t>about Alberto Giacometti and look at some of his art </a:t>
            </a:r>
            <a:r>
              <a:rPr lang="en-GB" sz="2600" dirty="0" smtClean="0">
                <a:solidFill>
                  <a:srgbClr val="00B0F0"/>
                </a:solidFill>
                <a:latin typeface="Comic Sans MS" panose="030F0702030302020204" pitchFamily="66" charset="0"/>
              </a:rPr>
              <a:t>work that exists in Centre Pompidou in Paris.</a:t>
            </a:r>
            <a:endParaRPr lang="en-GB" sz="2600" dirty="0">
              <a:solidFill>
                <a:srgbClr val="00B0F0"/>
              </a:solidFill>
              <a:latin typeface="Comic Sans MS" panose="030F0702030302020204" pitchFamily="66" charset="0"/>
            </a:endParaRPr>
          </a:p>
          <a:p>
            <a:endParaRPr lang="en-GB" sz="2600" dirty="0">
              <a:solidFill>
                <a:srgbClr val="00B0F0"/>
              </a:solidFill>
              <a:latin typeface="Comic Sans MS" panose="030F0702030302020204" pitchFamily="66" charset="0"/>
            </a:endParaRPr>
          </a:p>
          <a:p>
            <a:r>
              <a:rPr lang="en-GB" sz="2600" dirty="0">
                <a:solidFill>
                  <a:srgbClr val="00B0F0"/>
                </a:solidFill>
                <a:latin typeface="Comic Sans MS" panose="030F0702030302020204" pitchFamily="66" charset="0"/>
              </a:rPr>
              <a:t>T</a:t>
            </a:r>
            <a:r>
              <a:rPr lang="en-GB" sz="2600" dirty="0" smtClean="0">
                <a:solidFill>
                  <a:srgbClr val="00B0F0"/>
                </a:solidFill>
                <a:latin typeface="Comic Sans MS" panose="030F0702030302020204" pitchFamily="66" charset="0"/>
              </a:rPr>
              <a:t>ry </a:t>
            </a:r>
            <a:r>
              <a:rPr lang="en-GB" sz="2600" dirty="0">
                <a:solidFill>
                  <a:srgbClr val="00B0F0"/>
                </a:solidFill>
                <a:latin typeface="Comic Sans MS" panose="030F0702030302020204" pitchFamily="66" charset="0"/>
              </a:rPr>
              <a:t>quick figure sketching, thinking about how we position our bodies, and how they can show our </a:t>
            </a:r>
            <a:r>
              <a:rPr lang="en-GB" sz="2600" dirty="0" smtClean="0">
                <a:solidFill>
                  <a:srgbClr val="00B0F0"/>
                </a:solidFill>
                <a:latin typeface="Comic Sans MS" panose="030F0702030302020204" pitchFamily="66" charset="0"/>
              </a:rPr>
              <a:t>emotions.</a:t>
            </a:r>
            <a:endParaRPr lang="en-GB" sz="2600" dirty="0">
              <a:solidFill>
                <a:srgbClr val="00B0F0"/>
              </a:solidFill>
              <a:latin typeface="Comic Sans MS" panose="030F0702030302020204" pitchFamily="66" charset="0"/>
            </a:endParaRPr>
          </a:p>
          <a:p>
            <a:r>
              <a:rPr lang="en-GB" sz="2600" dirty="0" smtClean="0">
                <a:solidFill>
                  <a:srgbClr val="00B0F0"/>
                </a:solidFill>
                <a:latin typeface="Comic Sans MS" panose="030F0702030302020204" pitchFamily="66" charset="0"/>
              </a:rPr>
              <a:t> </a:t>
            </a:r>
          </a:p>
          <a:p>
            <a:r>
              <a:rPr lang="en-GB" sz="2600" dirty="0" smtClean="0">
                <a:solidFill>
                  <a:srgbClr val="00B0F0"/>
                </a:solidFill>
                <a:latin typeface="Comic Sans MS" panose="030F0702030302020204" pitchFamily="66" charset="0"/>
              </a:rPr>
              <a:t>Use </a:t>
            </a:r>
            <a:r>
              <a:rPr lang="en-GB" sz="2600" dirty="0">
                <a:solidFill>
                  <a:srgbClr val="00B0F0"/>
                </a:solidFill>
                <a:latin typeface="Comic Sans MS" panose="030F0702030302020204" pitchFamily="66" charset="0"/>
              </a:rPr>
              <a:t>kitchen foil to create a sculpture inspired by Giacometti’s bronze </a:t>
            </a:r>
            <a:r>
              <a:rPr lang="en-GB" sz="2600" dirty="0" smtClean="0">
                <a:solidFill>
                  <a:srgbClr val="00B0F0"/>
                </a:solidFill>
                <a:latin typeface="Comic Sans MS" panose="030F0702030302020204" pitchFamily="66" charset="0"/>
              </a:rPr>
              <a:t>figures.</a:t>
            </a:r>
            <a:endParaRPr lang="en-GB" sz="2600" dirty="0">
              <a:solidFill>
                <a:srgbClr val="00B0F0"/>
              </a:solidFill>
              <a:latin typeface="Comic Sans MS" panose="030F0702030302020204" pitchFamily="66"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1406502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455" b="17011"/>
          <a:stretch/>
        </p:blipFill>
        <p:spPr>
          <a:xfrm>
            <a:off x="3090" y="0"/>
            <a:ext cx="9140910" cy="6858000"/>
          </a:xfrm>
          <a:prstGeom prst="rect">
            <a:avLst/>
          </a:prstGeom>
        </p:spPr>
      </p:pic>
      <p:sp>
        <p:nvSpPr>
          <p:cNvPr id="5" name="Rectangle 4"/>
          <p:cNvSpPr/>
          <p:nvPr/>
        </p:nvSpPr>
        <p:spPr>
          <a:xfrm>
            <a:off x="467544" y="188640"/>
            <a:ext cx="4572000" cy="2893100"/>
          </a:xfrm>
          <a:prstGeom prst="rect">
            <a:avLst/>
          </a:prstGeom>
        </p:spPr>
        <p:txBody>
          <a:bodyPr>
            <a:spAutoFit/>
          </a:bodyPr>
          <a:lstStyle/>
          <a:p>
            <a:r>
              <a:rPr lang="en-GB" sz="2600" dirty="0">
                <a:solidFill>
                  <a:srgbClr val="00B0F0"/>
                </a:solidFill>
                <a:latin typeface="Comic Sans MS" panose="030F0702030302020204" pitchFamily="66" charset="0"/>
              </a:rPr>
              <a:t>For this art lesson you will </a:t>
            </a:r>
            <a:r>
              <a:rPr lang="en-GB" sz="2600" dirty="0" smtClean="0">
                <a:solidFill>
                  <a:srgbClr val="00B0F0"/>
                </a:solidFill>
                <a:latin typeface="Comic Sans MS" panose="030F0702030302020204" pitchFamily="66" charset="0"/>
              </a:rPr>
              <a:t>need:</a:t>
            </a:r>
            <a:endParaRPr lang="en-GB" sz="2600" i="1" dirty="0">
              <a:solidFill>
                <a:srgbClr val="00B0F0"/>
              </a:solidFill>
              <a:latin typeface="Comic Sans MS" panose="030F0702030302020204" pitchFamily="66" charset="0"/>
            </a:endParaRPr>
          </a:p>
          <a:p>
            <a:r>
              <a:rPr lang="en-GB" sz="2600" i="1" dirty="0" smtClean="0">
                <a:solidFill>
                  <a:srgbClr val="00B0F0"/>
                </a:solidFill>
                <a:latin typeface="Comic Sans MS" panose="030F0702030302020204" pitchFamily="66" charset="0"/>
              </a:rPr>
              <a:t>- paper</a:t>
            </a:r>
            <a:endParaRPr lang="en-GB" sz="2600" dirty="0">
              <a:solidFill>
                <a:srgbClr val="00B0F0"/>
              </a:solidFill>
              <a:latin typeface="Comic Sans MS" panose="030F0702030302020204" pitchFamily="66" charset="0"/>
            </a:endParaRPr>
          </a:p>
          <a:p>
            <a:r>
              <a:rPr lang="en-GB" sz="2600" i="1" dirty="0" smtClean="0">
                <a:solidFill>
                  <a:srgbClr val="00B0F0"/>
                </a:solidFill>
                <a:latin typeface="Comic Sans MS" panose="030F0702030302020204" pitchFamily="66" charset="0"/>
              </a:rPr>
              <a:t>- pen </a:t>
            </a:r>
            <a:r>
              <a:rPr lang="en-GB" sz="2600" i="1" dirty="0">
                <a:solidFill>
                  <a:srgbClr val="00B0F0"/>
                </a:solidFill>
                <a:latin typeface="Comic Sans MS" panose="030F0702030302020204" pitchFamily="66" charset="0"/>
              </a:rPr>
              <a:t>or pencil</a:t>
            </a:r>
            <a:endParaRPr lang="en-GB" sz="2600" dirty="0">
              <a:solidFill>
                <a:srgbClr val="00B0F0"/>
              </a:solidFill>
              <a:latin typeface="Comic Sans MS" panose="030F0702030302020204" pitchFamily="66" charset="0"/>
            </a:endParaRPr>
          </a:p>
          <a:p>
            <a:r>
              <a:rPr lang="en-GB" sz="2600" i="1" dirty="0" smtClean="0">
                <a:solidFill>
                  <a:srgbClr val="00B0F0"/>
                </a:solidFill>
                <a:latin typeface="Comic Sans MS" panose="030F0702030302020204" pitchFamily="66" charset="0"/>
              </a:rPr>
              <a:t>- kitchen </a:t>
            </a:r>
            <a:r>
              <a:rPr lang="en-GB" sz="2600" i="1" dirty="0">
                <a:solidFill>
                  <a:srgbClr val="00B0F0"/>
                </a:solidFill>
                <a:latin typeface="Comic Sans MS" panose="030F0702030302020204" pitchFamily="66" charset="0"/>
              </a:rPr>
              <a:t>foil (tin foil / aluminium foil)</a:t>
            </a:r>
            <a:endParaRPr lang="en-GB" sz="2600" dirty="0">
              <a:solidFill>
                <a:srgbClr val="00B0F0"/>
              </a:solidFill>
              <a:latin typeface="Comic Sans MS" panose="030F0702030302020204" pitchFamily="66" charset="0"/>
            </a:endParaRPr>
          </a:p>
          <a:p>
            <a:r>
              <a:rPr lang="en-GB" sz="2600" i="1" dirty="0" smtClean="0">
                <a:solidFill>
                  <a:srgbClr val="00B0F0"/>
                </a:solidFill>
                <a:latin typeface="Comic Sans MS" panose="030F0702030302020204" pitchFamily="66" charset="0"/>
              </a:rPr>
              <a:t>- scissors</a:t>
            </a:r>
            <a:endParaRPr lang="en-GB" sz="2600" dirty="0">
              <a:solidFill>
                <a:srgbClr val="00B0F0"/>
              </a:solidFill>
              <a:latin typeface="Comic Sans MS" panose="030F0702030302020204" pitchFamily="66" charset="0"/>
            </a:endParaRPr>
          </a:p>
        </p:txBody>
      </p:sp>
      <p:sp>
        <p:nvSpPr>
          <p:cNvPr id="6" name="Rectangle 5"/>
          <p:cNvSpPr/>
          <p:nvPr/>
        </p:nvSpPr>
        <p:spPr>
          <a:xfrm>
            <a:off x="467544" y="3436007"/>
            <a:ext cx="4572000" cy="2862322"/>
          </a:xfrm>
          <a:prstGeom prst="rect">
            <a:avLst/>
          </a:prstGeom>
        </p:spPr>
        <p:txBody>
          <a:bodyPr>
            <a:spAutoFit/>
          </a:bodyPr>
          <a:lstStyle/>
          <a:p>
            <a:r>
              <a:rPr lang="en-GB" sz="2000" dirty="0">
                <a:solidFill>
                  <a:srgbClr val="00B0F0"/>
                </a:solidFill>
                <a:latin typeface="Comic Sans MS" panose="030F0702030302020204" pitchFamily="66" charset="0"/>
              </a:rPr>
              <a:t>Have a look at the photo below to see how you can segment the foil into pieces that will become the head, arms, legs, and torso of your person</a:t>
            </a:r>
            <a:r>
              <a:rPr lang="en-GB" sz="2000" dirty="0" smtClean="0">
                <a:solidFill>
                  <a:srgbClr val="00B0F0"/>
                </a:solidFill>
                <a:latin typeface="Comic Sans MS" panose="030F0702030302020204" pitchFamily="66" charset="0"/>
              </a:rPr>
              <a:t>. </a:t>
            </a:r>
            <a:r>
              <a:rPr lang="en-GB" sz="2000" dirty="0">
                <a:solidFill>
                  <a:srgbClr val="00B0F0"/>
                </a:solidFill>
                <a:latin typeface="Comic Sans MS" panose="030F0702030302020204" pitchFamily="66" charset="0"/>
              </a:rPr>
              <a:t>Draw out the guide lines on your own piece of </a:t>
            </a:r>
            <a:r>
              <a:rPr lang="en-GB" sz="2000" dirty="0" smtClean="0">
                <a:solidFill>
                  <a:srgbClr val="00B0F0"/>
                </a:solidFill>
                <a:latin typeface="Comic Sans MS" panose="030F0702030302020204" pitchFamily="66" charset="0"/>
              </a:rPr>
              <a:t>foil, </a:t>
            </a:r>
            <a:r>
              <a:rPr lang="en-GB" sz="2000" dirty="0">
                <a:solidFill>
                  <a:srgbClr val="00B0F0"/>
                </a:solidFill>
                <a:latin typeface="Comic Sans MS" panose="030F0702030302020204" pitchFamily="66" charset="0"/>
              </a:rPr>
              <a:t>and then cut along them. Next, used your hands to scrunch up the foil sections to make your person.</a:t>
            </a:r>
          </a:p>
        </p:txBody>
      </p:sp>
      <p:pic>
        <p:nvPicPr>
          <p:cNvPr id="1026" name="Picture 2" descr="https://nurturestore.co.uk/wp-content/uploads/2017/11/IMG_63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35190"/>
            <a:ext cx="3240360" cy="485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3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455" b="17011"/>
          <a:stretch/>
        </p:blipFill>
        <p:spPr>
          <a:xfrm>
            <a:off x="3090" y="0"/>
            <a:ext cx="9140910" cy="6858000"/>
          </a:xfrm>
          <a:prstGeom prst="rect">
            <a:avLst/>
          </a:prstGeom>
        </p:spPr>
      </p:pic>
      <p:sp>
        <p:nvSpPr>
          <p:cNvPr id="5" name="Rectangle 4"/>
          <p:cNvSpPr/>
          <p:nvPr/>
        </p:nvSpPr>
        <p:spPr>
          <a:xfrm>
            <a:off x="467544" y="188640"/>
            <a:ext cx="4572000" cy="6247864"/>
          </a:xfrm>
          <a:prstGeom prst="rect">
            <a:avLst/>
          </a:prstGeom>
        </p:spPr>
        <p:txBody>
          <a:bodyPr>
            <a:spAutoFit/>
          </a:bodyPr>
          <a:lstStyle/>
          <a:p>
            <a:r>
              <a:rPr lang="en-GB" sz="4000" dirty="0">
                <a:solidFill>
                  <a:srgbClr val="00B0F0"/>
                </a:solidFill>
                <a:latin typeface="Comic Sans MS" panose="030F0702030302020204" pitchFamily="66" charset="0"/>
              </a:rPr>
              <a:t>Once you’ve got the idea of how the flat kitchen foil can be sectioned out and scrunched up, you can have fun creating all sorts of different figures.</a:t>
            </a:r>
          </a:p>
        </p:txBody>
      </p:sp>
      <p:pic>
        <p:nvPicPr>
          <p:cNvPr id="2050" name="Picture 2" descr="https://nurturestore.com/wp-content/uploads/2017/11/PicMonkey-Collage.png"/>
          <p:cNvPicPr>
            <a:picLocks noChangeAspect="1" noChangeArrowheads="1"/>
          </p:cNvPicPr>
          <p:nvPr/>
        </p:nvPicPr>
        <p:blipFill rotWithShape="1">
          <a:blip r:embed="rId3">
            <a:extLst>
              <a:ext uri="{28A0092B-C50C-407E-A947-70E740481C1C}">
                <a14:useLocalDpi xmlns:a14="http://schemas.microsoft.com/office/drawing/2010/main" val="0"/>
              </a:ext>
            </a:extLst>
          </a:blip>
          <a:srcRect l="51665" t="3700" r="3133" b="3855"/>
          <a:stretch/>
        </p:blipFill>
        <p:spPr bwMode="auto">
          <a:xfrm>
            <a:off x="5040497" y="548680"/>
            <a:ext cx="3679220" cy="52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75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455" b="17011"/>
          <a:stretch/>
        </p:blipFill>
        <p:spPr>
          <a:xfrm>
            <a:off x="3090" y="0"/>
            <a:ext cx="9140910" cy="6858000"/>
          </a:xfrm>
          <a:prstGeom prst="rect">
            <a:avLst/>
          </a:prstGeom>
        </p:spPr>
      </p:pic>
      <p:sp>
        <p:nvSpPr>
          <p:cNvPr id="5" name="Rectangle 4"/>
          <p:cNvSpPr/>
          <p:nvPr/>
        </p:nvSpPr>
        <p:spPr>
          <a:xfrm>
            <a:off x="323528" y="260648"/>
            <a:ext cx="8640960" cy="2492990"/>
          </a:xfrm>
          <a:prstGeom prst="rect">
            <a:avLst/>
          </a:prstGeom>
        </p:spPr>
        <p:txBody>
          <a:bodyPr wrap="square">
            <a:spAutoFit/>
          </a:bodyPr>
          <a:lstStyle/>
          <a:p>
            <a:r>
              <a:rPr lang="en-GB" sz="2600" dirty="0">
                <a:solidFill>
                  <a:srgbClr val="00B0F0"/>
                </a:solidFill>
                <a:latin typeface="Comic Sans MS" panose="030F0702030302020204" pitchFamily="66" charset="0"/>
              </a:rPr>
              <a:t>Move your foil figure to </a:t>
            </a:r>
            <a:r>
              <a:rPr lang="en-GB" sz="2600" dirty="0" smtClean="0">
                <a:solidFill>
                  <a:srgbClr val="00B0F0"/>
                </a:solidFill>
                <a:latin typeface="Comic Sans MS" panose="030F0702030302020204" pitchFamily="66" charset="0"/>
              </a:rPr>
              <a:t>create </a:t>
            </a:r>
            <a:r>
              <a:rPr lang="en-GB" sz="2600" dirty="0">
                <a:solidFill>
                  <a:srgbClr val="00B0F0"/>
                </a:solidFill>
                <a:latin typeface="Comic Sans MS" panose="030F0702030302020204" pitchFamily="66" charset="0"/>
              </a:rPr>
              <a:t>some </a:t>
            </a:r>
            <a:r>
              <a:rPr lang="en-GB" sz="2600" dirty="0" smtClean="0">
                <a:solidFill>
                  <a:srgbClr val="00B0F0"/>
                </a:solidFill>
                <a:latin typeface="Comic Sans MS" panose="030F0702030302020204" pitchFamily="66" charset="0"/>
              </a:rPr>
              <a:t>stick figures . </a:t>
            </a:r>
            <a:r>
              <a:rPr lang="en-GB" sz="2600" dirty="0">
                <a:solidFill>
                  <a:srgbClr val="00B0F0"/>
                </a:solidFill>
                <a:latin typeface="Comic Sans MS" panose="030F0702030302020204" pitchFamily="66" charset="0"/>
              </a:rPr>
              <a:t>The arms, legs, back, and neck will all bend easily so you can carefully re-position your person.</a:t>
            </a:r>
          </a:p>
          <a:p>
            <a:r>
              <a:rPr lang="en-GB" sz="2600" dirty="0">
                <a:solidFill>
                  <a:srgbClr val="00B0F0"/>
                </a:solidFill>
                <a:latin typeface="Comic Sans MS" panose="030F0702030302020204" pitchFamily="66" charset="0"/>
              </a:rPr>
              <a:t>You can also use additional pieces of foil to make more people.</a:t>
            </a:r>
          </a:p>
          <a:p>
            <a:r>
              <a:rPr lang="en-GB" sz="2600" dirty="0">
                <a:solidFill>
                  <a:srgbClr val="00B0F0"/>
                </a:solidFill>
                <a:latin typeface="Comic Sans MS" panose="030F0702030302020204" pitchFamily="66" charset="0"/>
              </a:rPr>
              <a:t>Try to make your figure stand, run, even do yoga!</a:t>
            </a:r>
          </a:p>
        </p:txBody>
      </p:sp>
      <p:pic>
        <p:nvPicPr>
          <p:cNvPr id="3074" name="Picture 2" descr="https://nurturestore.com/wp-content/uploads/2017/11/giacometti-lesson-plan-childr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96952"/>
            <a:ext cx="7488832" cy="361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808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455" b="17011"/>
          <a:stretch/>
        </p:blipFill>
        <p:spPr>
          <a:xfrm>
            <a:off x="3090" y="0"/>
            <a:ext cx="9140910" cy="6858000"/>
          </a:xfrm>
          <a:prstGeom prst="rect">
            <a:avLst/>
          </a:prstGeom>
        </p:spPr>
      </p:pic>
      <p:sp>
        <p:nvSpPr>
          <p:cNvPr id="5" name="Rectangle 4"/>
          <p:cNvSpPr/>
          <p:nvPr/>
        </p:nvSpPr>
        <p:spPr>
          <a:xfrm>
            <a:off x="323528" y="260648"/>
            <a:ext cx="8477250" cy="2893100"/>
          </a:xfrm>
          <a:prstGeom prst="rect">
            <a:avLst/>
          </a:prstGeom>
        </p:spPr>
        <p:txBody>
          <a:bodyPr wrap="square">
            <a:spAutoFit/>
          </a:bodyPr>
          <a:lstStyle/>
          <a:p>
            <a:r>
              <a:rPr lang="en-GB" sz="2600" dirty="0">
                <a:solidFill>
                  <a:srgbClr val="00B0F0"/>
                </a:solidFill>
                <a:latin typeface="Comic Sans MS" panose="030F0702030302020204" pitchFamily="66" charset="0"/>
              </a:rPr>
              <a:t>Work in pairs if you like: one person uses their own body to strike a pose, the other person re-creates the pose in their sculpture.</a:t>
            </a:r>
          </a:p>
          <a:p>
            <a:r>
              <a:rPr lang="en-GB" sz="2600" dirty="0">
                <a:solidFill>
                  <a:srgbClr val="00B0F0"/>
                </a:solidFill>
                <a:latin typeface="Comic Sans MS" panose="030F0702030302020204" pitchFamily="66" charset="0"/>
              </a:rPr>
              <a:t>Maybe you can get your sculpture to stand up on its own? This is quite hard, as you need to play around with the balance of your person and their centre of gravity.</a:t>
            </a:r>
          </a:p>
        </p:txBody>
      </p:sp>
      <p:pic>
        <p:nvPicPr>
          <p:cNvPr id="4098" name="Picture 2" descr="https://nurturestore.com/wp-content/uploads/2017/11/IMG_47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153748"/>
            <a:ext cx="4804842" cy="32081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4160313"/>
            <a:ext cx="3240360" cy="1692771"/>
          </a:xfrm>
          <a:prstGeom prst="rect">
            <a:avLst/>
          </a:prstGeom>
        </p:spPr>
        <p:txBody>
          <a:bodyPr wrap="square">
            <a:spAutoFit/>
          </a:bodyPr>
          <a:lstStyle/>
          <a:p>
            <a:r>
              <a:rPr lang="en-GB" sz="2600" dirty="0">
                <a:solidFill>
                  <a:srgbClr val="00B0F0"/>
                </a:solidFill>
                <a:latin typeface="Comic Sans MS" panose="030F0702030302020204" pitchFamily="66" charset="0"/>
              </a:rPr>
              <a:t>Your figure might like to hang upside down from the table!</a:t>
            </a:r>
          </a:p>
        </p:txBody>
      </p:sp>
    </p:spTree>
    <p:extLst>
      <p:ext uri="{BB962C8B-B14F-4D97-AF65-F5344CB8AC3E}">
        <p14:creationId xmlns:p14="http://schemas.microsoft.com/office/powerpoint/2010/main" val="3269437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455" b="17011"/>
          <a:stretch/>
        </p:blipFill>
        <p:spPr>
          <a:xfrm>
            <a:off x="0" y="-54073"/>
            <a:ext cx="9140910" cy="6858000"/>
          </a:xfrm>
          <a:prstGeom prst="rect">
            <a:avLst/>
          </a:prstGeom>
        </p:spPr>
      </p:pic>
      <p:sp>
        <p:nvSpPr>
          <p:cNvPr id="5" name="TextBox 4"/>
          <p:cNvSpPr txBox="1"/>
          <p:nvPr/>
        </p:nvSpPr>
        <p:spPr>
          <a:xfrm>
            <a:off x="160219" y="1772816"/>
            <a:ext cx="8820471" cy="2862322"/>
          </a:xfrm>
          <a:prstGeom prst="rect">
            <a:avLst/>
          </a:prstGeom>
          <a:noFill/>
        </p:spPr>
        <p:txBody>
          <a:bodyPr wrap="square" rtlCol="0">
            <a:spAutoFit/>
          </a:bodyPr>
          <a:lstStyle/>
          <a:p>
            <a:r>
              <a:rPr lang="en-GB" sz="3600" dirty="0" smtClean="0">
                <a:solidFill>
                  <a:srgbClr val="00B0F0"/>
                </a:solidFill>
                <a:latin typeface="Comic Sans MS" panose="030F0702030302020204" pitchFamily="66" charset="0"/>
              </a:rPr>
              <a:t>We hope you enjoyed French Day! Don’t forget to send in lots of photos of what you did to your class learning email! We look forward to seeing all your amazing creations. Have a brilliant weekend!</a:t>
            </a:r>
            <a:endParaRPr lang="en-GB" sz="3600" dirty="0">
              <a:solidFill>
                <a:srgbClr val="00B0F0"/>
              </a:solidFill>
              <a:latin typeface="Comic Sans MS" panose="030F0702030302020204" pitchFamily="66" charset="0"/>
            </a:endParaRPr>
          </a:p>
        </p:txBody>
      </p:sp>
      <p:pic>
        <p:nvPicPr>
          <p:cNvPr id="4098" name="Picture 2" descr="C:\Program Files (x86)\Microsoft Office\MEDIA\CAGCAT10\j0157763.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469" y="4754860"/>
            <a:ext cx="1794967" cy="181142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teacher\AppData\Local\Microsoft\Windows\INetCache\IE\4YU4HP7J\Confluence_of_Erdre_and_Loire,_Nantes,_France,_1890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73" y="4635138"/>
            <a:ext cx="2760362" cy="20508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teacher\AppData\Local\Microsoft\Windows\INetCache\IE\X28RYFJ5\baguette_bouabsa_mtm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073" y="116632"/>
            <a:ext cx="2438400" cy="147828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teacher\AppData\Local\Microsoft\Windows\INetCache\IE\ALCXJVRG\croissant_PNG4671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8505" y="-485508"/>
            <a:ext cx="2487528" cy="248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20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418</Words>
  <Application>Microsoft Office PowerPoint</Application>
  <PresentationFormat>On-screen Show (4:3)</PresentationFormat>
  <Paragraphs>33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20</cp:revision>
  <dcterms:created xsi:type="dcterms:W3CDTF">2020-04-17T11:46:07Z</dcterms:created>
  <dcterms:modified xsi:type="dcterms:W3CDTF">2020-06-28T20:50:26Z</dcterms:modified>
</cp:coreProperties>
</file>