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32" r:id="rId4"/>
    <p:sldMasterId id="2147483744" r:id="rId5"/>
  </p:sldMasterIdLst>
  <p:notesMasterIdLst>
    <p:notesMasterId r:id="rId28"/>
  </p:notesMasterIdLst>
  <p:sldIdLst>
    <p:sldId id="412" r:id="rId6"/>
    <p:sldId id="413" r:id="rId7"/>
    <p:sldId id="414" r:id="rId8"/>
    <p:sldId id="415" r:id="rId9"/>
    <p:sldId id="416" r:id="rId10"/>
    <p:sldId id="262" r:id="rId11"/>
    <p:sldId id="263" r:id="rId12"/>
    <p:sldId id="264" r:id="rId13"/>
    <p:sldId id="265" r:id="rId14"/>
    <p:sldId id="417" r:id="rId15"/>
    <p:sldId id="409" r:id="rId16"/>
    <p:sldId id="405" r:id="rId17"/>
    <p:sldId id="339" r:id="rId18"/>
    <p:sldId id="398" r:id="rId19"/>
    <p:sldId id="418" r:id="rId20"/>
    <p:sldId id="392" r:id="rId21"/>
    <p:sldId id="419" r:id="rId22"/>
    <p:sldId id="420" r:id="rId23"/>
    <p:sldId id="421" r:id="rId24"/>
    <p:sldId id="422" r:id="rId25"/>
    <p:sldId id="423" r:id="rId26"/>
    <p:sldId id="4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A435-C1D8-4CDA-9ED5-DB292ABD76CD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8C0EF-DEAF-4394-B5DD-625AAA203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1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5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2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32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87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5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9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0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7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3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97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64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2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792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451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6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374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62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38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05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331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200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341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43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95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10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916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48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44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77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67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64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596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03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74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69765-DF73-2C4E-B051-1C03998E7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ED375-CD67-5145-BEBB-DF862C56B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8FFEB-801E-8A42-BB4E-2D23B7AB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30184-1AC7-064B-8054-AFEE1DCA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3D273-A103-F54E-BE3E-B6DE0B0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23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A4BC-BD7A-2C48-8128-EF37ABEF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B2337-F55D-6341-9B67-02B3D20B5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8783-AB3E-4343-81BB-0BE9E7DB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67AC6-6087-4745-8F89-5C4D81A0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E216F-5802-5142-8604-EEAB9E97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64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7ED00-E1E7-0D4B-98AA-CF7989C6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DBA0F-52DA-8544-904E-FAD9BAE4F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DA44B-29C3-1645-B41E-AB47081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C5126-9D0E-5447-9D54-3F8D97CB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B7B41-41A2-6748-A132-5424ECA0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054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F4DA-C48D-9547-A4E1-42D782B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CB9FB-3129-1341-9710-17C870E8B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433B3-40FD-4A44-85CF-EA12E5269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FA2F5-BA24-9F4F-BEC9-C688C59C4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D6B0-F367-3E4B-BC4E-65B623FD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58590-3DA7-924E-ABA8-F10D96BD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691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8AD7-2019-4B48-A11A-D161D6F4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A3987-1BFD-CF4E-867D-3AA150DA7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8B211-0539-C747-98FD-065CC4C40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6453D0-D5FA-5543-901E-2CE76E6D8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0DE41-0B28-A942-977A-6DB4EA5F5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294C0B-55BC-3B44-9DA4-5660E331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8455F-EAD8-5B43-A3F7-4E3E5D58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7DFC9-4617-284A-940A-C495B2D6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67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14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0F4D-15D5-FF4B-BC31-A14CA431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185D9-5221-0A44-BA6E-23F53B505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D49EC-E869-5346-9CB5-02D829285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5267E-AFCE-504A-BF41-5365126A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713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5ED33-ABBC-EE44-9FD6-0855F3E9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4DC6A9-7732-E84A-933B-60301ECB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A053F-E596-3A4D-B2FA-A81EFD52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29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5DA4E-0234-7D46-B573-46B4820A3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19B2B-F9C1-654A-AB4F-CB33BEF34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94203-72AE-1F43-8855-EB59FC29D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02971-B949-3548-8BB2-418717C60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58221-CCB0-F34B-9ED5-BB6C547D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E2690-F973-4145-896E-4576EE19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47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A95F-FCE4-9846-AA08-55B494A0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D4284D-688C-1E49-A6CF-4C10E0C4A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1C20D-464F-F844-8265-4A16D8A5C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51DD6-D761-6B42-8E18-35DDF21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A4B26-1658-B743-B453-D4C5A864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32692-428E-0844-9614-610F32E6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59554-B48C-334F-91B2-DF3AAE90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BD883-1952-9A45-8F70-DDD0F9C32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78651-3CE0-284A-BAD8-ED353FFC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9163F-7364-F24D-8173-131BAC28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16D0B-5594-2647-9AC6-5EA53137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698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E0813-C93F-EE45-93BF-B22A3F379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AE628-8C37-DD4E-9939-5386570B4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A7F8B-C993-1C45-A125-E0559369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FAAB-DF25-5649-A611-BE7AD665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7E0C7-B25E-C84E-BA20-70C212C3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38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9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2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8D885-34D2-424E-9DBC-577B5B1D2706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8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D1DE-6B2D-4366-BCBD-A9335EA2DF92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1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94286-41D7-3448-9803-07793616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DA74-8685-9F44-AB05-08F34F085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48D54-31DE-B949-B646-DED9D31B4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DB094-6D94-1447-B2E7-2671F2A0B763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A6E1C-B46A-2843-9F39-3B6D903C9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57A11-1E30-DF40-9A90-05629A9BF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68497-15E7-4E48-98B8-A958464ACA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6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owl.co.uk/for-home/find-a-book/library-page/?view=image&amp;query=&amp;type=book&amp;age_group=Age+7-9&amp;level=&amp;level_select=&amp;book_type=&amp;series=" TargetMode="External"/><Relationship Id="rId2" Type="http://schemas.openxmlformats.org/officeDocument/2006/relationships/hyperlink" Target="https://magazine.theweekjunior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oundcloud.com/talkforwriting/jungle/s-4Ye8khPyx1x" TargetMode="Externa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C16F0-151B-4201-96B7-E9AFF6DF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1" t="19547" r="22380" b="23107"/>
          <a:stretch/>
        </p:blipFill>
        <p:spPr>
          <a:xfrm>
            <a:off x="658426" y="182578"/>
            <a:ext cx="10875147" cy="6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4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E2836-1030-3744-BB44-DD67AAB03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344792"/>
            <a:ext cx="4859466" cy="3202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27A22-2187-A54E-A054-10EC78D36B25}"/>
              </a:ext>
            </a:extLst>
          </p:cNvPr>
          <p:cNvSpPr txBox="1"/>
          <p:nvPr/>
        </p:nvSpPr>
        <p:spPr>
          <a:xfrm>
            <a:off x="5313405" y="222422"/>
            <a:ext cx="68785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Guided Reading 1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July2020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After work, Batman always called in at his favourite café in Gotham City. We all have different ways of relaxing; a game of sport, watching television, going for a bike-ride…Batman’s was enjoying a steaming hot cup of coffee whilst reading the newspaper.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Batman looked forward to having an evening off, however evenings off didn’t always tend be that relaxing.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Ring ring…Ring ring…Ring ring…There was a call from the phone behind the counter…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F3C5F-8C29-3D4C-A2F3-A414BCEC6F31}"/>
              </a:ext>
            </a:extLst>
          </p:cNvPr>
          <p:cNvSpPr txBox="1"/>
          <p:nvPr/>
        </p:nvSpPr>
        <p:spPr>
          <a:xfrm>
            <a:off x="321276" y="3781168"/>
            <a:ext cx="118707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Think back to your next part of the Batman story and answer these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1.Does it turn out to be relaxing or does he have to go out and save lives?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2.Who is on the end of the phone?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3.Gotham City (where Batman lives) is a place where everyone always seems to be sad or in trouble. Do you think that in our world there is more happiness or sadness? Explain why.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8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8652" y="2236900"/>
            <a:ext cx="7632845" cy="43163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>Active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432" y="4724400"/>
            <a:ext cx="7886700" cy="1828800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>
                <a:solidFill>
                  <a:srgbClr val="000000"/>
                </a:solidFill>
                <a:latin typeface="Comic Sans MS"/>
              </a:rPr>
              <a:t> </a:t>
            </a:r>
            <a:endParaRPr lang="en-GB" sz="19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ctive learning clip 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09" y="236269"/>
            <a:ext cx="1905000" cy="164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48" y="1997071"/>
            <a:ext cx="8610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8364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88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5674"/>
            <a:ext cx="9144000" cy="1132514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Maths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70" y="1085575"/>
            <a:ext cx="11509695" cy="5434366"/>
          </a:xfrm>
        </p:spPr>
        <p:txBody>
          <a:bodyPr>
            <a:normAutofit fontScale="92500" lnSpcReduction="10000"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Complete the coloured work you would normally do in class.  If you want to try the other challenges, please feel free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Purple group: challenge one</a:t>
            </a:r>
          </a:p>
          <a:p>
            <a:endParaRPr lang="en-GB" sz="4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Blue group </a:t>
            </a:r>
            <a:r>
              <a:rPr lang="en-GB" sz="4400" dirty="0">
                <a:latin typeface="Comic Sans MS" panose="030F0702030302020204" pitchFamily="66" charset="0"/>
              </a:rPr>
              <a:t>and </a:t>
            </a:r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green group</a:t>
            </a:r>
            <a:r>
              <a:rPr lang="en-GB" sz="4400" dirty="0">
                <a:latin typeface="Comic Sans MS" panose="030F0702030302020204" pitchFamily="66" charset="0"/>
              </a:rPr>
              <a:t>: challenge two</a:t>
            </a:r>
          </a:p>
          <a:p>
            <a:r>
              <a:rPr lang="en-GB" sz="16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(blue group, you can also finish off your maths workbook if you haven’t already, one page for each maths lesson instead of or as well as the challenge)</a:t>
            </a:r>
          </a:p>
          <a:p>
            <a:endParaRPr lang="en-GB" sz="4400" dirty="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Orange group </a:t>
            </a:r>
            <a:r>
              <a:rPr lang="en-GB" sz="4400" dirty="0">
                <a:latin typeface="Comic Sans MS" panose="030F0702030302020204" pitchFamily="66" charset="0"/>
              </a:rPr>
              <a:t>and</a:t>
            </a:r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red group</a:t>
            </a:r>
            <a:r>
              <a:rPr lang="en-GB" sz="4400" dirty="0">
                <a:latin typeface="Comic Sans MS" panose="030F0702030302020204" pitchFamily="66" charset="0"/>
              </a:rPr>
              <a:t>: </a:t>
            </a:r>
            <a:r>
              <a:rPr lang="en-GB" sz="3000" dirty="0">
                <a:latin typeface="Comic Sans MS" panose="030F0702030302020204" pitchFamily="66" charset="0"/>
              </a:rPr>
              <a:t>challenges two and three</a:t>
            </a:r>
            <a:endParaRPr lang="en-GB" sz="4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0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08858" y="0"/>
            <a:ext cx="12083142" cy="1231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One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building our maths knowledge.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ABD63-10BD-4509-B0FE-F17EF9888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82" t="31926" r="51871" b="45566"/>
          <a:stretch/>
        </p:blipFill>
        <p:spPr>
          <a:xfrm>
            <a:off x="494951" y="881780"/>
            <a:ext cx="2164360" cy="2700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88D38-C861-40BF-92EB-2F7D16D7E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" y="3910157"/>
            <a:ext cx="3383627" cy="2255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26BF0-CF4B-4A53-8605-9A75D42F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683" y="3910156"/>
            <a:ext cx="2208361" cy="2255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E3763-7E81-4E1D-89B1-2F7AA8E83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10" y="3910155"/>
            <a:ext cx="2255751" cy="2255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6C2236-0D4F-4ABE-ABFC-8E7AAA0F838E}"/>
              </a:ext>
            </a:extLst>
          </p:cNvPr>
          <p:cNvSpPr txBox="1"/>
          <p:nvPr/>
        </p:nvSpPr>
        <p:spPr>
          <a:xfrm>
            <a:off x="2936147" y="1098958"/>
            <a:ext cx="8506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3 baskets: a brown one, a red one and a pink one.  Altogether they are holding 10 eggs.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brown basket has one more egg in it than the red basket.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red basket has three less eggs than the pink basket.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eggs in each basket?</a:t>
            </a:r>
          </a:p>
        </p:txBody>
      </p:sp>
    </p:spTree>
    <p:extLst>
      <p:ext uri="{BB962C8B-B14F-4D97-AF65-F5344CB8AC3E}">
        <p14:creationId xmlns:p14="http://schemas.microsoft.com/office/powerpoint/2010/main" val="1852423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0"/>
            <a:ext cx="12083142" cy="4669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Two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4B87A6-7DCB-4CE6-AC9C-50AC6F9A8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45" t="20312" r="25722" b="12930"/>
          <a:stretch/>
        </p:blipFill>
        <p:spPr>
          <a:xfrm>
            <a:off x="3226965" y="856080"/>
            <a:ext cx="5738069" cy="58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1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F3C3C-7630-4239-A5BB-6F53E2DB0377}"/>
              </a:ext>
            </a:extLst>
          </p:cNvPr>
          <p:cNvSpPr/>
          <p:nvPr/>
        </p:nvSpPr>
        <p:spPr>
          <a:xfrm>
            <a:off x="521208" y="420624"/>
            <a:ext cx="11256264" cy="60167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have a jacket which has four buttons.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Sometimes, I do the buttons up starting with the top button. Sometimes, I start somewhere else.  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different ways of buttoning it up can you find?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/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 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Look back at the number of different ways you found for buttoning up four buttons.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Can you predict the number of ways of buttoning up a coat with five buttons?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Six buttons ...? 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C9EA2-821C-4632-A296-7B4DBB62354C}"/>
              </a:ext>
            </a:extLst>
          </p:cNvPr>
          <p:cNvSpPr/>
          <p:nvPr/>
        </p:nvSpPr>
        <p:spPr>
          <a:xfrm>
            <a:off x="4059667" y="551560"/>
            <a:ext cx="4179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Three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E57A73-6449-4C33-8C03-1423AD8DA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88" y="2334827"/>
            <a:ext cx="1612856" cy="21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D71-1FD2-4881-B519-7C34BC25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051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Reading Independently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097C2-C0BB-42E0-9480-3172D5C9D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340528"/>
            <a:ext cx="11140736" cy="52999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Read for at least 15 minutes independently. You can read a book of your choice.</a:t>
            </a: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3"/>
              </a:rPr>
              <a:t>an online book, follow this link.</a:t>
            </a: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When you have finished a book, use the book review template on the Year 3 learning page to write a book review to send to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FCB74-B831-4AAE-864B-FE9DDEF36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79" y="1184794"/>
            <a:ext cx="2588641" cy="20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8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DE10-E5A2-D14A-A90C-E4EB28D31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Comic Sans MS" panose="030F0902030302020204" pitchFamily="66" charset="0"/>
              </a:rPr>
              <a:t>Who are you?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59" y="95004"/>
            <a:ext cx="8110846" cy="54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27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35588-778E-A04A-96F1-E9700B30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646" b="1408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66B87-AD7E-B74C-9F2A-7619ED35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Comic Sans MS" panose="030F0902030302020204" pitchFamily="66" charset="0"/>
              </a:rPr>
              <a:t>What is it like to be YOU in the World?</a:t>
            </a:r>
          </a:p>
        </p:txBody>
      </p:sp>
    </p:spTree>
    <p:extLst>
      <p:ext uri="{BB962C8B-B14F-4D97-AF65-F5344CB8AC3E}">
        <p14:creationId xmlns:p14="http://schemas.microsoft.com/office/powerpoint/2010/main" val="2802358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B79F-0034-4A46-92DD-221AC6FA4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210065"/>
            <a:ext cx="11687503" cy="6400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Create a list with your name, your favourite game, favourite music and favourite hairstyle. 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You could add your best thing about weekends, your future ambition and a dream for our future world. 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Record your ideas with drawings, sound, photography or video.  </a:t>
            </a:r>
            <a:b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There are many things that make you different to other people.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2CECC-604D-754E-A73F-05EC7A78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85" y="943251"/>
            <a:ext cx="2780099" cy="1853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6BC21-1ED5-3A44-B3CD-84FB2B02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25" y="956604"/>
            <a:ext cx="2790282" cy="185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45123-0F5F-2947-B17B-CDEB2CF3F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948" y="956604"/>
            <a:ext cx="1853399" cy="1853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9A383-DFD3-FE45-8922-5FEC550E2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962" y="3669370"/>
            <a:ext cx="2574153" cy="1866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049F1-E7F2-F943-AF7D-AC5AD6D4B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85" y="3669370"/>
            <a:ext cx="2780099" cy="1845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3EB2A-9E85-0D46-B2C9-8FDC25FD8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442" y="3669370"/>
            <a:ext cx="2780099" cy="1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FBA4-848A-7240-9A6E-5EB2D768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123568"/>
            <a:ext cx="11858368" cy="716692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English Wednesday 1</a:t>
            </a:r>
            <a:r>
              <a:rPr lang="en-GB" sz="3200" baseline="30000" dirty="0">
                <a:solidFill>
                  <a:srgbClr val="002060"/>
                </a:solidFill>
                <a:latin typeface="Comic Sans MS" panose="030F0902030302020204" pitchFamily="66" charset="0"/>
              </a:rPr>
              <a:t>st</a:t>
            </a:r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 July 2020   Journey to the Jungle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D4757-74ED-3547-A1BE-154ED4B8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05" y="840260"/>
            <a:ext cx="8575589" cy="58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7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0DD1E-5C38-9840-B741-4999FCF7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228"/>
            <a:ext cx="10515600" cy="5945735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There are also many things that make you the same. Some differences can be seen, and some cannot. Some similarities can be seen, and some cannot. </a:t>
            </a:r>
            <a:b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Think for a minute about everything that makes you YOU, the visible and invisible things. 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Make a mind map with you in the middle. List everything that makes you YOU!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DE43AF4-FE58-894B-B704-B1E56F3C2466}"/>
              </a:ext>
            </a:extLst>
          </p:cNvPr>
          <p:cNvSpPr/>
          <p:nvPr/>
        </p:nvSpPr>
        <p:spPr>
          <a:xfrm>
            <a:off x="8240109" y="4340772"/>
            <a:ext cx="2816773" cy="1250731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You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3CF803-1E02-B94D-B045-8C03E0C871E5}"/>
              </a:ext>
            </a:extLst>
          </p:cNvPr>
          <p:cNvCxnSpPr>
            <a:cxnSpLocks/>
          </p:cNvCxnSpPr>
          <p:nvPr/>
        </p:nvCxnSpPr>
        <p:spPr>
          <a:xfrm flipH="1" flipV="1">
            <a:off x="7267904" y="3999966"/>
            <a:ext cx="1266496" cy="55101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453D3E-B496-AD44-8555-91FF0FE50815}"/>
              </a:ext>
            </a:extLst>
          </p:cNvPr>
          <p:cNvCxnSpPr>
            <a:cxnSpLocks/>
          </p:cNvCxnSpPr>
          <p:nvPr/>
        </p:nvCxnSpPr>
        <p:spPr>
          <a:xfrm flipH="1">
            <a:off x="7577960" y="5327185"/>
            <a:ext cx="956440" cy="94437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D9AF72-901B-B843-A575-4DA4F4C4E930}"/>
              </a:ext>
            </a:extLst>
          </p:cNvPr>
          <p:cNvCxnSpPr>
            <a:cxnSpLocks/>
          </p:cNvCxnSpPr>
          <p:nvPr/>
        </p:nvCxnSpPr>
        <p:spPr>
          <a:xfrm flipH="1">
            <a:off x="10800693" y="3564566"/>
            <a:ext cx="830317" cy="98641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EE5ABF-8C3C-CD49-B039-E8735F2F99DD}"/>
              </a:ext>
            </a:extLst>
          </p:cNvPr>
          <p:cNvCxnSpPr>
            <a:cxnSpLocks/>
          </p:cNvCxnSpPr>
          <p:nvPr/>
        </p:nvCxnSpPr>
        <p:spPr>
          <a:xfrm>
            <a:off x="10735003" y="5346849"/>
            <a:ext cx="896007" cy="102086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3628F5CE-C35A-AE47-94CB-DF3FE5CD3D64}"/>
              </a:ext>
            </a:extLst>
          </p:cNvPr>
          <p:cNvSpPr/>
          <p:nvPr/>
        </p:nvSpPr>
        <p:spPr>
          <a:xfrm>
            <a:off x="2196662" y="4550979"/>
            <a:ext cx="2995448" cy="1306300"/>
          </a:xfrm>
          <a:prstGeom prst="wedgeRoundRectCallout">
            <a:avLst>
              <a:gd name="adj1" fmla="val 47939"/>
              <a:gd name="adj2" fmla="val 10755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How many things can you think of that make you YOU?</a:t>
            </a:r>
          </a:p>
        </p:txBody>
      </p:sp>
    </p:spTree>
    <p:extLst>
      <p:ext uri="{BB962C8B-B14F-4D97-AF65-F5344CB8AC3E}">
        <p14:creationId xmlns:p14="http://schemas.microsoft.com/office/powerpoint/2010/main" val="2424140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627FB-7E98-DD4F-B358-44F142226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97"/>
            <a:ext cx="10515600" cy="597726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Now think of a friend. Think about everything that makes them THEM, the visible and invisible things. </a:t>
            </a:r>
            <a:b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Think for example of the clothes they like wearing or the things they carry with them, something nice they did for you or what games they like. 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Make a mind map with your friend in the middle. List everything that makes them THEM!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C36563-FE35-D545-BCFD-E3134B6ECB42}"/>
              </a:ext>
            </a:extLst>
          </p:cNvPr>
          <p:cNvSpPr/>
          <p:nvPr/>
        </p:nvSpPr>
        <p:spPr>
          <a:xfrm>
            <a:off x="8166537" y="4351283"/>
            <a:ext cx="2816773" cy="1250731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Friend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E2177CE-81CF-0046-9C80-B87F94219E2E}"/>
              </a:ext>
            </a:extLst>
          </p:cNvPr>
          <p:cNvSpPr/>
          <p:nvPr/>
        </p:nvSpPr>
        <p:spPr>
          <a:xfrm>
            <a:off x="2196662" y="4550979"/>
            <a:ext cx="2995448" cy="1306300"/>
          </a:xfrm>
          <a:prstGeom prst="wedgeRoundRectCallout">
            <a:avLst>
              <a:gd name="adj1" fmla="val 47939"/>
              <a:gd name="adj2" fmla="val 10755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How many things can you think of that make them THEM?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6BCFE3-AEFA-0D41-8DD8-82B31531B2BD}"/>
              </a:ext>
            </a:extLst>
          </p:cNvPr>
          <p:cNvCxnSpPr>
            <a:cxnSpLocks/>
          </p:cNvCxnSpPr>
          <p:nvPr/>
        </p:nvCxnSpPr>
        <p:spPr>
          <a:xfrm flipH="1" flipV="1">
            <a:off x="7267904" y="3999966"/>
            <a:ext cx="1266496" cy="55101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F8F53-A2BE-DF46-A441-7592B2497FA5}"/>
              </a:ext>
            </a:extLst>
          </p:cNvPr>
          <p:cNvCxnSpPr>
            <a:cxnSpLocks/>
          </p:cNvCxnSpPr>
          <p:nvPr/>
        </p:nvCxnSpPr>
        <p:spPr>
          <a:xfrm flipH="1">
            <a:off x="10678510" y="3564566"/>
            <a:ext cx="830317" cy="98641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38E892-887D-924B-8B34-7B1B175E9749}"/>
              </a:ext>
            </a:extLst>
          </p:cNvPr>
          <p:cNvCxnSpPr>
            <a:cxnSpLocks/>
          </p:cNvCxnSpPr>
          <p:nvPr/>
        </p:nvCxnSpPr>
        <p:spPr>
          <a:xfrm flipH="1">
            <a:off x="7485336" y="5346849"/>
            <a:ext cx="956440" cy="94437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693609-8F84-F340-8361-1B419A474E5B}"/>
              </a:ext>
            </a:extLst>
          </p:cNvPr>
          <p:cNvCxnSpPr>
            <a:cxnSpLocks/>
          </p:cNvCxnSpPr>
          <p:nvPr/>
        </p:nvCxnSpPr>
        <p:spPr>
          <a:xfrm>
            <a:off x="10735003" y="5346849"/>
            <a:ext cx="896007" cy="102086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005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09849-2249-FE43-A33C-D037CB6D4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10" b="1820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B3C3-96D3-2640-9E01-39229D2E3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24" y="4109545"/>
            <a:ext cx="11116271" cy="251367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Draw  all of the things from your mind map to create a portrait of your friend. 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There is no right or wrong way to do this activity.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This is for YOU.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latin typeface="Comic Sans MS" panose="030F0902030302020204" pitchFamily="66" charset="0"/>
              </a:rPr>
              <a:t>YOUR voice, ideas and feelings matter.</a:t>
            </a:r>
          </a:p>
          <a:p>
            <a:pPr marL="0" indent="0">
              <a:buNone/>
            </a:pPr>
            <a:endParaRPr lang="en-GB" sz="15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GB" sz="15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FBA4-848A-7240-9A6E-5EB2D768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667264"/>
            <a:ext cx="11858368" cy="5399903"/>
          </a:xfrm>
        </p:spPr>
        <p:txBody>
          <a:bodyPr>
            <a:normAutofit/>
          </a:bodyPr>
          <a:lstStyle/>
          <a:p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Visiting a jungle </a:t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Let’s revisit my diary entry.</a:t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/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/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Listen to a recording of the text below here: </a:t>
            </a:r>
            <a:b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</a:b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  <a:hlinkClick r:id="rId2"/>
              </a:rPr>
              <a:t>https://soundcloud.com/talkforwriting/jungle/s-4Ye8khPyx1x</a:t>
            </a:r>
            <a:r>
              <a:rPr lang="en-GB" sz="2700" dirty="0">
                <a:solidFill>
                  <a:srgbClr val="002060"/>
                </a:solidFill>
                <a:latin typeface="Comic Sans MS" panose="030F0902030302020204" pitchFamily="66" charset="0"/>
              </a:rPr>
              <a:t> 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1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FBA4-848A-7240-9A6E-5EB2D7685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16" y="123568"/>
            <a:ext cx="11858368" cy="4003589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/>
            </a:r>
            <a:br>
              <a:rPr lang="en-GB" sz="3200" dirty="0"/>
            </a:br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FC23C-53DD-7C40-BFB4-05A875BCA71A}"/>
              </a:ext>
            </a:extLst>
          </p:cNvPr>
          <p:cNvSpPr txBox="1"/>
          <p:nvPr/>
        </p:nvSpPr>
        <p:spPr>
          <a:xfrm>
            <a:off x="518984" y="259492"/>
            <a:ext cx="113558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Jungle Log: 18th April, 2020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Today has been an amazing day of discovery! I woke early and got ready for my trek into the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Atlanti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Jungle. I was excited and couldn’t wait to see what lay ahead of me. I packed my rucksack and put on my sturdy walking boots. I made sure my camera was working because I wanted to record as much of the day as possible. I left the camp at 6am.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28C58-2D37-0245-8088-AC317221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3305432"/>
            <a:ext cx="3429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C5D81-021B-7B4C-9B7D-8473E8CA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889" y="3305431"/>
            <a:ext cx="2853381" cy="3424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E8702-518A-4C47-B827-23E72E392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7" t="10341" r="18419" b="14017"/>
          <a:stretch/>
        </p:blipFill>
        <p:spPr>
          <a:xfrm>
            <a:off x="7869400" y="3429000"/>
            <a:ext cx="4080614" cy="30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94018B-279B-C94F-9BEE-D05081DBE27D}"/>
              </a:ext>
            </a:extLst>
          </p:cNvPr>
          <p:cNvSpPr/>
          <p:nvPr/>
        </p:nvSpPr>
        <p:spPr>
          <a:xfrm>
            <a:off x="135923" y="172995"/>
            <a:ext cx="119242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First, I trudged through the dense forest and collected samples of the plant life. My favourite was a thorny bush. It had tiny, yellow flowers growing on it, which smelt like ice cream! Next, I studied some of the mesmerising insects that were crawling up the rough bark of every tree. One insect looked like a caterpillar but had 2 sets of wings and tiny hands on the ends of its 20 legs. Excitedly, I photographed as many creatures as I could because I wanted to show my explorer friends what I had discovered.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4ECE7-30D7-3244-962E-5F4C70C26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29"/>
          <a:stretch/>
        </p:blipFill>
        <p:spPr>
          <a:xfrm>
            <a:off x="382201" y="3064819"/>
            <a:ext cx="4807636" cy="317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973474-3706-A147-AEE4-99AFBDDBA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91" y="2536059"/>
            <a:ext cx="2816826" cy="211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28EB4-1462-6B4D-8D6B-A89417026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818" y="3429000"/>
            <a:ext cx="3212306" cy="25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94018B-279B-C94F-9BEE-D05081DBE27D}"/>
              </a:ext>
            </a:extLst>
          </p:cNvPr>
          <p:cNvSpPr/>
          <p:nvPr/>
        </p:nvSpPr>
        <p:spPr>
          <a:xfrm>
            <a:off x="135923" y="172995"/>
            <a:ext cx="11924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After a short tea break, I measured the circumference of the tallest trees to work out how old they were. One measured 10 metres around and was so tall that I couldn’t see the top of it. It reminded me of the beanstalk in a famous children’s story. Next, I trekked to a clearing and found a beautiful plunge pool. The water was turquoise and tiny neon fish were splashing on the surface. I tried to catch one, but they were too fast for me. Then it was time for a rest. I lounged on pink grass, soaking up the purple sun beams and listened to the strange jungle noises around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4DBB6D-1690-ED4E-88D7-A70144146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31" y="3429000"/>
            <a:ext cx="3492500" cy="261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60490A-5C25-CE47-B556-DCFEB8B2B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24" y="2870887"/>
            <a:ext cx="3705997" cy="24706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70C7F-212D-CB47-950D-47FB08555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902" y="4538483"/>
            <a:ext cx="3108411" cy="20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FAA3F9-9C59-E342-8C47-08D1B0C12DDB}"/>
              </a:ext>
            </a:extLst>
          </p:cNvPr>
          <p:cNvSpPr/>
          <p:nvPr/>
        </p:nvSpPr>
        <p:spPr>
          <a:xfrm>
            <a:off x="123567" y="228766"/>
            <a:ext cx="11936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Finally, I headed back to camp because the sun began to set. It sets quickly 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Oreno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and I was worried I might get lost. When I got to my tent, I unpacked my rucksack and stored my plant samples safely. I’m really looking forward to where my wardrobe will take me next week!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8B8ED-BA3C-C34A-A033-27D42BC9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6" y="2138574"/>
            <a:ext cx="7205261" cy="43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FCAA9-6AB1-4846-AB6F-D4ABB475F092}"/>
              </a:ext>
            </a:extLst>
          </p:cNvPr>
          <p:cNvSpPr/>
          <p:nvPr/>
        </p:nvSpPr>
        <p:spPr>
          <a:xfrm>
            <a:off x="357352" y="197346"/>
            <a:ext cx="11834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Write away!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Now you’re ready to write your first Jungle Log!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ArialUnicodeMS" panose="020B0604020202020204" pitchFamily="34" charset="-128"/>
                <a:cs typeface="+mn-cs"/>
              </a:rPr>
              <a:t>★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Use your plan (and the model for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Atanti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if it helps) to draft your log on a separate piece of paper.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Remember to: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add detail to your sentences by using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or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but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;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add explanation to your sentences using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because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;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use fronted adverbials like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After that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or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635E8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because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, to start some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sentences;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check your capital letters at the start of sentences, full stops at the end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and commas after a fronted adverbial or the phrase introduced by the fronted adverbial.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ArialUnicodeMS" panose="020B0604020202020204" pitchFamily="34" charset="-128"/>
                <a:cs typeface="+mn-cs"/>
              </a:rPr>
              <a:t>★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Don't forget to read your work and check it flows and makes sense.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Today you are going to write the 1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st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55E8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4 paragraphs from your plan.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55E8E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15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2120C5-BB8E-634C-A877-42045E6B717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25823"/>
          <a:ext cx="7580586" cy="6117021"/>
        </p:xfrm>
        <a:graphic>
          <a:graphicData uri="http://schemas.openxmlformats.org/drawingml/2006/table">
            <a:tbl>
              <a:tblPr/>
              <a:tblGrid>
                <a:gridCol w="3790293">
                  <a:extLst>
                    <a:ext uri="{9D8B030D-6E8A-4147-A177-3AD203B41FA5}">
                      <a16:colId xmlns:a16="http://schemas.microsoft.com/office/drawing/2014/main" val="2573787819"/>
                    </a:ext>
                  </a:extLst>
                </a:gridCol>
                <a:gridCol w="3790293">
                  <a:extLst>
                    <a:ext uri="{9D8B030D-6E8A-4147-A177-3AD203B41FA5}">
                      <a16:colId xmlns:a16="http://schemas.microsoft.com/office/drawing/2014/main" val="692639213"/>
                    </a:ext>
                  </a:extLst>
                </a:gridCol>
              </a:tblGrid>
              <a:tr h="497319">
                <a:tc>
                  <a:txBody>
                    <a:bodyPr/>
                    <a:lstStyle/>
                    <a:p>
                      <a:r>
                        <a:rPr lang="en-GB" sz="1400" b="1">
                          <a:solidFill>
                            <a:srgbClr val="005BA0"/>
                          </a:solidFill>
                          <a:effectLst/>
                          <a:latin typeface="Comic Sans MS" panose="030F0902030302020204" pitchFamily="66" charset="0"/>
                        </a:rPr>
                        <a:t>Underlying structure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FCF4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5BA0"/>
                          </a:solidFill>
                          <a:effectLst/>
                          <a:latin typeface="Comic Sans MS" panose="030F0902030302020204" pitchFamily="66" charset="0"/>
                        </a:rPr>
                        <a:t>New ideas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FCF4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23343"/>
                  </a:ext>
                </a:extLst>
              </a:tr>
              <a:tr h="101950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State when the exploring happened, sum up the day &amp; tell reader how you felt, e.g.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Today has been amazing. I was so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912" cap="flat" cmpd="sng" algn="ctr">
                      <a:solidFill>
                        <a:srgbClr val="E0D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166232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Comic Sans MS" panose="030F0902030302020204" pitchFamily="66" charset="0"/>
                        </a:rPr>
                        <a:t>What you did before you set off, e.g.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  <a:t>I put on my ...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879850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1 – what happened?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First,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845875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2 – what happened?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Next,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349249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3 – what happened?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After a short break,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139857"/>
                  </a:ext>
                </a:extLst>
              </a:tr>
              <a:tr h="72111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  <a:latin typeface="Comic Sans MS" panose="030F0902030302020204" pitchFamily="66" charset="0"/>
                        </a:rPr>
                        <a:t>Event 4 – what happened next?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>
                          <a:effectLst/>
                          <a:latin typeface="Comic Sans MS" panose="030F0902030302020204" pitchFamily="66" charset="0"/>
                        </a:rPr>
                        <a:t>Following that, ... </a:t>
                      </a:r>
                      <a:endParaRPr lang="en-GB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749073"/>
                  </a:ext>
                </a:extLst>
              </a:tr>
              <a:tr h="994638"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  <a:latin typeface="Comic Sans MS" panose="030F0902030302020204" pitchFamily="66" charset="0"/>
                        </a:rPr>
                        <a:t>Round off your report and tell the reader what you did at the end of the day.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  <a:t>Finally, ...</a:t>
                      </a:r>
                      <a:b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</a:br>
                      <a:r>
                        <a:rPr lang="en-GB" sz="1100" b="1" dirty="0">
                          <a:effectLst/>
                          <a:latin typeface="Comic Sans MS" panose="030F0902030302020204" pitchFamily="66" charset="0"/>
                        </a:rPr>
                        <a:t>When I got back ... </a:t>
                      </a:r>
                      <a:endParaRPr lang="en-GB" dirty="0"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1346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F5231FE-66ED-9941-A38C-3F3303AAB073}"/>
              </a:ext>
            </a:extLst>
          </p:cNvPr>
          <p:cNvSpPr txBox="1"/>
          <p:nvPr/>
        </p:nvSpPr>
        <p:spPr>
          <a:xfrm>
            <a:off x="8807669" y="441434"/>
            <a:ext cx="297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Today you are writing the sections with the stars next to them. </a:t>
            </a:r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928759A-69E6-F549-B081-2761F9C8FADA}"/>
              </a:ext>
            </a:extLst>
          </p:cNvPr>
          <p:cNvSpPr/>
          <p:nvPr/>
        </p:nvSpPr>
        <p:spPr>
          <a:xfrm>
            <a:off x="7451834" y="1093076"/>
            <a:ext cx="945931" cy="7041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0B4AB48B-C9D8-A745-8149-3406313917CC}"/>
              </a:ext>
            </a:extLst>
          </p:cNvPr>
          <p:cNvSpPr/>
          <p:nvPr/>
        </p:nvSpPr>
        <p:spPr>
          <a:xfrm>
            <a:off x="7451834" y="1797269"/>
            <a:ext cx="945931" cy="7041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6F1BC9A5-5C00-A146-AC6A-001789EF4C56}"/>
              </a:ext>
            </a:extLst>
          </p:cNvPr>
          <p:cNvSpPr/>
          <p:nvPr/>
        </p:nvSpPr>
        <p:spPr>
          <a:xfrm>
            <a:off x="7446578" y="2554013"/>
            <a:ext cx="945931" cy="7041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CB1641DD-ABD5-F449-8ABE-465EE8717C72}"/>
              </a:ext>
            </a:extLst>
          </p:cNvPr>
          <p:cNvSpPr/>
          <p:nvPr/>
        </p:nvSpPr>
        <p:spPr>
          <a:xfrm>
            <a:off x="7420301" y="3247698"/>
            <a:ext cx="945931" cy="7041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29775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1126</Words>
  <Application>Microsoft Office PowerPoint</Application>
  <PresentationFormat>Widescreen</PresentationFormat>
  <Paragraphs>120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ArialUnicodeMS</vt:lpstr>
      <vt:lpstr>Calibri</vt:lpstr>
      <vt:lpstr>Calibri Light</vt:lpstr>
      <vt:lpstr>Comic Sans MS</vt:lpstr>
      <vt:lpstr>Wingdings</vt:lpstr>
      <vt:lpstr>3_Office Theme</vt:lpstr>
      <vt:lpstr>4_Office Theme</vt:lpstr>
      <vt:lpstr>5_Office Theme</vt:lpstr>
      <vt:lpstr>2_Office Theme</vt:lpstr>
      <vt:lpstr>Office Theme</vt:lpstr>
      <vt:lpstr>PowerPoint Presentation</vt:lpstr>
      <vt:lpstr>English Wednesday 1st July 2020   Journey to the Jungle</vt:lpstr>
      <vt:lpstr>Visiting a jungle  Let’s revisit my diary entry.   Listen to a recording of the text below here:  https://soundcloud.com/talkforwriting/jungle/s-4Ye8khPyx1x    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Active Learning</vt:lpstr>
      <vt:lpstr>Maths</vt:lpstr>
      <vt:lpstr>PowerPoint Presentation</vt:lpstr>
      <vt:lpstr>PowerPoint Presentation</vt:lpstr>
      <vt:lpstr>PowerPoint Presentation</vt:lpstr>
      <vt:lpstr>Reading Independently</vt:lpstr>
      <vt:lpstr>Who are you?</vt:lpstr>
      <vt:lpstr>What is it like to be YOU in the World?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Roberts</dc:creator>
  <cp:lastModifiedBy>James Atkinson</cp:lastModifiedBy>
  <cp:revision>53</cp:revision>
  <dcterms:created xsi:type="dcterms:W3CDTF">2020-05-22T08:08:09Z</dcterms:created>
  <dcterms:modified xsi:type="dcterms:W3CDTF">2020-06-29T11:06:22Z</dcterms:modified>
</cp:coreProperties>
</file>