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32" r:id="rId4"/>
    <p:sldMasterId id="2147483744" r:id="rId5"/>
    <p:sldMasterId id="2147483756" r:id="rId6"/>
  </p:sldMasterIdLst>
  <p:notesMasterIdLst>
    <p:notesMasterId r:id="rId34"/>
  </p:notesMasterIdLst>
  <p:sldIdLst>
    <p:sldId id="412" r:id="rId7"/>
    <p:sldId id="256" r:id="rId8"/>
    <p:sldId id="259" r:id="rId9"/>
    <p:sldId id="260" r:id="rId10"/>
    <p:sldId id="261" r:id="rId11"/>
    <p:sldId id="262" r:id="rId12"/>
    <p:sldId id="263" r:id="rId13"/>
    <p:sldId id="264" r:id="rId14"/>
    <p:sldId id="265" r:id="rId15"/>
    <p:sldId id="266" r:id="rId16"/>
    <p:sldId id="413" r:id="rId17"/>
    <p:sldId id="409" r:id="rId18"/>
    <p:sldId id="405" r:id="rId19"/>
    <p:sldId id="337" r:id="rId20"/>
    <p:sldId id="393" r:id="rId21"/>
    <p:sldId id="408" r:id="rId22"/>
    <p:sldId id="392" r:id="rId23"/>
    <p:sldId id="414" r:id="rId24"/>
    <p:sldId id="415" r:id="rId25"/>
    <p:sldId id="416" r:id="rId26"/>
    <p:sldId id="417" r:id="rId27"/>
    <p:sldId id="418" r:id="rId28"/>
    <p:sldId id="257" r:id="rId29"/>
    <p:sldId id="419" r:id="rId30"/>
    <p:sldId id="258" r:id="rId31"/>
    <p:sldId id="420" r:id="rId32"/>
    <p:sldId id="42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8" d="100"/>
          <a:sy n="108" d="100"/>
        </p:scale>
        <p:origin x="6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BA435-C1D8-4CDA-9ED5-DB292ABD76CD}" type="datetimeFigureOut">
              <a:rPr lang="en-GB" smtClean="0"/>
              <a:t>21/06/2020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8C0EF-DEAF-4394-B5DD-625AAA203F5F}" type="slidenum">
              <a:rPr lang="en-GB" smtClean="0"/>
              <a:t>‹#›</a:t>
            </a:fld>
            <a:endParaRPr lang="en-GB"/>
          </a:p>
        </p:txBody>
      </p:sp>
    </p:spTree>
    <p:extLst>
      <p:ext uri="{BB962C8B-B14F-4D97-AF65-F5344CB8AC3E}">
        <p14:creationId xmlns:p14="http://schemas.microsoft.com/office/powerpoint/2010/main" val="337611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272815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23522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87432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97587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31353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67496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2976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89740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74367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1498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643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164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1649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93664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83617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392929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4979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944451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507466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21/06/2020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639374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21/06/2020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716462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21/06/2020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84487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78D885-34D2-424E-9DBC-577B5B1D2706}"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735938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567205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527331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69200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534341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436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95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210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916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748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44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78D885-34D2-424E-9DBC-577B5B1D2706}"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51177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7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864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96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103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474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209C-D90D-8D49-8997-26AF944F849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EC4EBB8-8FC7-B14F-89D0-DE4B0AA86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9515BC0-A394-0E47-B939-A8FF63635686}"/>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5" name="Footer Placeholder 4">
            <a:extLst>
              <a:ext uri="{FF2B5EF4-FFF2-40B4-BE49-F238E27FC236}">
                <a16:creationId xmlns:a16="http://schemas.microsoft.com/office/drawing/2014/main" id="{8858675D-EC2C-AE45-ADA0-75F57FAC5D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E538A5-AC2A-3B41-BAD5-9EDD36DBD341}"/>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1452056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BD86-52AE-8C41-9748-DE40730000C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ACD3EAB-25B7-2E4E-AFA4-793E30819F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04C37E-0593-B542-A1D6-4801A8F0029B}"/>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5" name="Footer Placeholder 4">
            <a:extLst>
              <a:ext uri="{FF2B5EF4-FFF2-40B4-BE49-F238E27FC236}">
                <a16:creationId xmlns:a16="http://schemas.microsoft.com/office/drawing/2014/main" id="{F96C30EB-17E1-214D-9357-FE62B0309C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996604-A782-BF45-AE51-4884FFE72AB3}"/>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137504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D56B-419B-5A45-94C5-2EC624B2E5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218F47B-603D-804B-B544-C688D88116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8B7447-D3C0-134A-BFF1-DCB282002F40}"/>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5" name="Footer Placeholder 4">
            <a:extLst>
              <a:ext uri="{FF2B5EF4-FFF2-40B4-BE49-F238E27FC236}">
                <a16:creationId xmlns:a16="http://schemas.microsoft.com/office/drawing/2014/main" id="{3913DC80-1D33-134F-A2D4-DED4421A63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594B7-D260-1B4D-B9C0-270FC024FBAA}"/>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288832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3480-F257-754D-89E0-08BCBCC512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B0836B3-05C7-4647-8C0B-018DB61E5C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2D8154F-9034-8B49-A080-A1268B8095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7E09416-6A67-3D4E-9AF5-8E731E969FE1}"/>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6" name="Footer Placeholder 5">
            <a:extLst>
              <a:ext uri="{FF2B5EF4-FFF2-40B4-BE49-F238E27FC236}">
                <a16:creationId xmlns:a16="http://schemas.microsoft.com/office/drawing/2014/main" id="{4F974AEE-A4C3-4D49-8BC5-4D33326843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33681A-7E49-814F-9203-7E65995E8C7A}"/>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56201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68A3-BF9B-2E48-AD95-FE351E3DF26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F2F45DA-B93F-1F40-AE9B-6DA093EB5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83DB096-C0EB-BB47-BBEC-538DCCF98C2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8C0666-6355-9244-B50E-6C6A50E28C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CC37934-480D-4643-B5DF-AE3A3F8E813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8125E39-5DE1-164D-8AA1-D8F5408088B0}"/>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8" name="Footer Placeholder 7">
            <a:extLst>
              <a:ext uri="{FF2B5EF4-FFF2-40B4-BE49-F238E27FC236}">
                <a16:creationId xmlns:a16="http://schemas.microsoft.com/office/drawing/2014/main" id="{B8A59D44-EB84-4D42-AF19-2F65425ADD6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CEAACC-4522-164A-9BB7-D4C6834F4804}"/>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2782139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78D885-34D2-424E-9DBC-577B5B1D2706}" type="datetimeFigureOut">
              <a:rPr lang="en-GB" smtClean="0"/>
              <a:t>21/06/2020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575114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008E-FA05-1143-8CF3-A3699FBE6C0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A96EFD2-6F04-274E-A8F2-E8DCE4C64801}"/>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4" name="Footer Placeholder 3">
            <a:extLst>
              <a:ext uri="{FF2B5EF4-FFF2-40B4-BE49-F238E27FC236}">
                <a16:creationId xmlns:a16="http://schemas.microsoft.com/office/drawing/2014/main" id="{7DE3D277-1E73-2F4F-A852-B8C5B13406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610346-32EE-2B45-8A7E-FAE0CF377109}"/>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41391961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02CF5-1EF5-E74C-9ADC-01A9BCDAA8CB}"/>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3" name="Footer Placeholder 2">
            <a:extLst>
              <a:ext uri="{FF2B5EF4-FFF2-40B4-BE49-F238E27FC236}">
                <a16:creationId xmlns:a16="http://schemas.microsoft.com/office/drawing/2014/main" id="{1466E068-A627-0647-A4E3-A39BA16188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3C4537-BC5B-D546-B127-FC95FF8134AF}"/>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1000105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374C-D727-644B-8396-AD9CF24D0F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D52FB79-D7C5-E74C-BB55-9B1F55C39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ABC6FC4-20BB-B34A-BE55-4ED70C9A3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C2FBCE-5C1A-4047-A62F-1826BAE2C3AB}"/>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6" name="Footer Placeholder 5">
            <a:extLst>
              <a:ext uri="{FF2B5EF4-FFF2-40B4-BE49-F238E27FC236}">
                <a16:creationId xmlns:a16="http://schemas.microsoft.com/office/drawing/2014/main" id="{F78277CD-6AAC-D04F-A901-BFF767FE1A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0B1D85-9622-3E49-992A-22AA2207D5A3}"/>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1907382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447F-DA6E-D341-BA46-F7EA3CD421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7F10F0F-ADA2-244D-AD85-492B0E9B0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E6A868-D0D0-9246-A099-F88B41F85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FEA3D3-3E0F-2642-9BDF-CE5C8C9F147C}"/>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6" name="Footer Placeholder 5">
            <a:extLst>
              <a:ext uri="{FF2B5EF4-FFF2-40B4-BE49-F238E27FC236}">
                <a16:creationId xmlns:a16="http://schemas.microsoft.com/office/drawing/2014/main" id="{79A1F78F-93BD-C64D-AF4D-524512DE88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40643E-143E-DA43-8618-1F64AB24C7BE}"/>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286609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0A05-FC56-E743-9F59-7EBDA333155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21AB44B-644E-304A-B758-C915CCD616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1D03E6-8FF3-4142-AC83-E2575BF68F36}"/>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5" name="Footer Placeholder 4">
            <a:extLst>
              <a:ext uri="{FF2B5EF4-FFF2-40B4-BE49-F238E27FC236}">
                <a16:creationId xmlns:a16="http://schemas.microsoft.com/office/drawing/2014/main" id="{66513530-B4D6-E64A-A2FB-C77E5B93CD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768D0-FB32-A542-939F-9C5FCB2D8D9C}"/>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1722487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747F1-6C9D-F948-B0AB-FC0B826173A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3FC4534-7A83-B345-8DFA-B0CAC41AE2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35F905-E2B7-B746-BCC8-5F1FE1D97505}"/>
              </a:ext>
            </a:extLst>
          </p:cNvPr>
          <p:cNvSpPr>
            <a:spLocks noGrp="1"/>
          </p:cNvSpPr>
          <p:nvPr>
            <p:ph type="dt" sz="half" idx="10"/>
          </p:nvPr>
        </p:nvSpPr>
        <p:spPr/>
        <p:txBody>
          <a:bodyPr/>
          <a:lstStyle/>
          <a:p>
            <a:fld id="{A8679F68-D38F-5C4E-B805-70118F3A23BE}" type="datetimeFigureOut">
              <a:rPr lang="en-GB" smtClean="0"/>
              <a:t>21/06/2020</a:t>
            </a:fld>
            <a:endParaRPr lang="en-GB"/>
          </a:p>
        </p:txBody>
      </p:sp>
      <p:sp>
        <p:nvSpPr>
          <p:cNvPr id="5" name="Footer Placeholder 4">
            <a:extLst>
              <a:ext uri="{FF2B5EF4-FFF2-40B4-BE49-F238E27FC236}">
                <a16:creationId xmlns:a16="http://schemas.microsoft.com/office/drawing/2014/main" id="{4706A88C-E924-6344-AFB4-4617B4D12C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999559-2048-FB43-B3E6-A599027F1DEF}"/>
              </a:ext>
            </a:extLst>
          </p:cNvPr>
          <p:cNvSpPr>
            <a:spLocks noGrp="1"/>
          </p:cNvSpPr>
          <p:nvPr>
            <p:ph type="sldNum" sz="quarter" idx="12"/>
          </p:nvPr>
        </p:nvSpPr>
        <p:spPr/>
        <p:txBody>
          <a:bodyPr/>
          <a:lstStyle/>
          <a:p>
            <a:fld id="{1A03894B-6A87-4844-A0E7-FB5D023EE782}" type="slidenum">
              <a:rPr lang="en-GB" smtClean="0"/>
              <a:t>‹#›</a:t>
            </a:fld>
            <a:endParaRPr lang="en-GB"/>
          </a:p>
        </p:txBody>
      </p:sp>
    </p:spTree>
    <p:extLst>
      <p:ext uri="{BB962C8B-B14F-4D97-AF65-F5344CB8AC3E}">
        <p14:creationId xmlns:p14="http://schemas.microsoft.com/office/powerpoint/2010/main" val="3141076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A4B54B6-0857-4441-BE17-B8C4AE084E83}"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919093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4B54B6-0857-4441-BE17-B8C4AE084E83}"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794158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4B54B6-0857-4441-BE17-B8C4AE084E83}"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2766461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A4B54B6-0857-4441-BE17-B8C4AE084E83}"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251542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78D885-34D2-424E-9DBC-577B5B1D2706}" type="datetimeFigureOut">
              <a:rPr lang="en-GB" smtClean="0"/>
              <a:t>21/06/2020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9439977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A4B54B6-0857-4441-BE17-B8C4AE084E83}" type="datetimeFigureOut">
              <a:rPr lang="en-GB" smtClean="0"/>
              <a:t>21/06/2020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443768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A4B54B6-0857-4441-BE17-B8C4AE084E83}" type="datetimeFigureOut">
              <a:rPr lang="en-GB" smtClean="0"/>
              <a:t>21/06/2020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4058518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B54B6-0857-4441-BE17-B8C4AE084E83}" type="datetimeFigureOut">
              <a:rPr lang="en-GB" smtClean="0"/>
              <a:t>21/06/2020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2873955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4B54B6-0857-4441-BE17-B8C4AE084E83}"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319855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4B54B6-0857-4441-BE17-B8C4AE084E83}"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970797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4B54B6-0857-4441-BE17-B8C4AE084E83}"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1282164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4B54B6-0857-4441-BE17-B8C4AE084E83}" type="datetimeFigureOut">
              <a:rPr lang="en-GB" smtClean="0"/>
              <a:t>21/06/2020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9362D0-24D5-40BE-9218-4241B4AE0044}" type="slidenum">
              <a:rPr lang="en-GB" smtClean="0"/>
              <a:t>‹#›</a:t>
            </a:fld>
            <a:endParaRPr lang="en-GB"/>
          </a:p>
        </p:txBody>
      </p:sp>
    </p:spTree>
    <p:extLst>
      <p:ext uri="{BB962C8B-B14F-4D97-AF65-F5344CB8AC3E}">
        <p14:creationId xmlns:p14="http://schemas.microsoft.com/office/powerpoint/2010/main" val="288967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8D885-34D2-424E-9DBC-577B5B1D2706}" type="datetimeFigureOut">
              <a:rPr lang="en-GB" smtClean="0"/>
              <a:t>21/06/2020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88840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217762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21/06/2020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10988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8D885-34D2-424E-9DBC-577B5B1D2706}" type="datetimeFigureOut">
              <a:rPr lang="en-GB" smtClean="0"/>
              <a:t>21/06/2020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DC549-3A3D-44C7-9613-F9E9053B13E4}" type="slidenum">
              <a:rPr lang="en-GB" smtClean="0"/>
              <a:t>‹#›</a:t>
            </a:fld>
            <a:endParaRPr lang="en-GB"/>
          </a:p>
        </p:txBody>
      </p:sp>
    </p:spTree>
    <p:extLst>
      <p:ext uri="{BB962C8B-B14F-4D97-AF65-F5344CB8AC3E}">
        <p14:creationId xmlns:p14="http://schemas.microsoft.com/office/powerpoint/2010/main" val="11719838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F6127C-4B9F-401E-9847-74443EC2AAEE}" type="datetimeFigureOut">
              <a:rPr lang="en-GB" smtClean="0">
                <a:solidFill>
                  <a:prstClr val="black">
                    <a:tint val="75000"/>
                  </a:prstClr>
                </a:solidFill>
              </a:rPr>
              <a:pPr>
                <a:defRPr/>
              </a:pPr>
              <a:t>21/06/2020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100038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3FD1DE-6B2D-4366-BCBD-A9335EA2DF92}" type="datetimeFigureOut">
              <a:rPr lang="en-GB" smtClean="0"/>
              <a:t>21/06/2020</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22909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199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32F780-2413-C645-AAE8-44B5BF58E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7A3994C-3A1B-FD46-BF3F-A0F40D3B54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90B497-0FC0-A746-98E8-9CDA4DC02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79F68-D38F-5C4E-B805-70118F3A23BE}" type="datetimeFigureOut">
              <a:rPr lang="en-GB" smtClean="0"/>
              <a:t>21/06/2020</a:t>
            </a:fld>
            <a:endParaRPr lang="en-GB"/>
          </a:p>
        </p:txBody>
      </p:sp>
      <p:sp>
        <p:nvSpPr>
          <p:cNvPr id="5" name="Footer Placeholder 4">
            <a:extLst>
              <a:ext uri="{FF2B5EF4-FFF2-40B4-BE49-F238E27FC236}">
                <a16:creationId xmlns:a16="http://schemas.microsoft.com/office/drawing/2014/main" id="{5283724B-0949-8F49-9731-6AC7EC7A5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DE55A9-04C5-BC44-B376-B14CB1D1B2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3894B-6A87-4844-A0E7-FB5D023EE782}" type="slidenum">
              <a:rPr lang="en-GB" smtClean="0"/>
              <a:t>‹#›</a:t>
            </a:fld>
            <a:endParaRPr lang="en-GB"/>
          </a:p>
        </p:txBody>
      </p:sp>
    </p:spTree>
    <p:extLst>
      <p:ext uri="{BB962C8B-B14F-4D97-AF65-F5344CB8AC3E}">
        <p14:creationId xmlns:p14="http://schemas.microsoft.com/office/powerpoint/2010/main" val="9097420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B54B6-0857-4441-BE17-B8C4AE084E83}" type="datetimeFigureOut">
              <a:rPr lang="en-GB" smtClean="0"/>
              <a:t>21/06/2020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362D0-24D5-40BE-9218-4241B4AE0044}" type="slidenum">
              <a:rPr lang="en-GB" smtClean="0"/>
              <a:t>‹#›</a:t>
            </a:fld>
            <a:endParaRPr lang="en-GB"/>
          </a:p>
        </p:txBody>
      </p:sp>
    </p:spTree>
    <p:extLst>
      <p:ext uri="{BB962C8B-B14F-4D97-AF65-F5344CB8AC3E}">
        <p14:creationId xmlns:p14="http://schemas.microsoft.com/office/powerpoint/2010/main" val="9415036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GH29VWIPyfg" TargetMode="Externa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www.oxfordowl.co.uk/for-home/find-a-book/library-page/?view=image&amp;query=&amp;type=book&amp;age_group=Age+7-9&amp;level=&amp;level_select=&amp;book_type=&amp;series=" TargetMode="External"/><Relationship Id="rId2" Type="http://schemas.openxmlformats.org/officeDocument/2006/relationships/hyperlink" Target="https://magazine.theweekjunior.co.uk/"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hyperlink" Target="https://soundcloud.com/talkforwriting/jungle/s-4Ye8khPyx1x"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5.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45.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5.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9AEA0-F714-4599-A1F0-DDA216451D9E}"/>
              </a:ext>
            </a:extLst>
          </p:cNvPr>
          <p:cNvPicPr>
            <a:picLocks noChangeAspect="1"/>
          </p:cNvPicPr>
          <p:nvPr/>
        </p:nvPicPr>
        <p:blipFill rotWithShape="1">
          <a:blip r:embed="rId3"/>
          <a:srcRect l="24029" t="19936" r="22015" b="20518"/>
          <a:stretch/>
        </p:blipFill>
        <p:spPr>
          <a:xfrm>
            <a:off x="920318" y="216026"/>
            <a:ext cx="10351364" cy="6425948"/>
          </a:xfrm>
          <a:prstGeom prst="rect">
            <a:avLst/>
          </a:prstGeom>
        </p:spPr>
      </p:pic>
    </p:spTree>
    <p:extLst>
      <p:ext uri="{BB962C8B-B14F-4D97-AF65-F5344CB8AC3E}">
        <p14:creationId xmlns:p14="http://schemas.microsoft.com/office/powerpoint/2010/main" val="1303884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85EE23-3403-724D-BB4A-EF7247B56F18}"/>
              </a:ext>
            </a:extLst>
          </p:cNvPr>
          <p:cNvSpPr txBox="1"/>
          <p:nvPr/>
        </p:nvSpPr>
        <p:spPr>
          <a:xfrm>
            <a:off x="358346" y="234778"/>
            <a:ext cx="11269362" cy="69249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Jungle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Which jungle is going to be explored?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List two things the explorer did before he left camp.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Give two reasons why the explorer left early at 6am?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Which word in the text means the same as </a:t>
            </a:r>
            <a:r>
              <a:rPr kumimoji="0" lang="en-GB" sz="2000" b="0" i="1"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prickly</a:t>
            </a: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What did the tiny, yellow flowers smell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The fish in the plunge pool were hiding. True or false?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What useful things might the explorer have in his rucksack for exploring?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Why did the explorer measure the trees?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The explorer says</a:t>
            </a:r>
            <a:r>
              <a:rPr kumimoji="0" lang="en-GB" sz="2000" b="0" i="1"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 </a:t>
            </a:r>
            <a:r>
              <a:rPr kumimoji="0" lang="en-GB" sz="20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It reminded me of the beanstalk in a famous children’s story. What story do you think he is talking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334106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04C62-2F43-C94D-8282-2EC0D77162CE}"/>
              </a:ext>
            </a:extLst>
          </p:cNvPr>
          <p:cNvPicPr>
            <a:picLocks noChangeAspect="1"/>
          </p:cNvPicPr>
          <p:nvPr/>
        </p:nvPicPr>
        <p:blipFill>
          <a:blip r:embed="rId2"/>
          <a:stretch>
            <a:fillRect/>
          </a:stretch>
        </p:blipFill>
        <p:spPr>
          <a:xfrm>
            <a:off x="680651" y="944819"/>
            <a:ext cx="4780822" cy="3219408"/>
          </a:xfrm>
          <a:prstGeom prst="rect">
            <a:avLst/>
          </a:prstGeom>
        </p:spPr>
      </p:pic>
      <p:sp>
        <p:nvSpPr>
          <p:cNvPr id="5" name="TextBox 4">
            <a:extLst>
              <a:ext uri="{FF2B5EF4-FFF2-40B4-BE49-F238E27FC236}">
                <a16:creationId xmlns:a16="http://schemas.microsoft.com/office/drawing/2014/main" id="{58775A34-FC92-A342-BFDF-A0B2CF9BBA87}"/>
              </a:ext>
            </a:extLst>
          </p:cNvPr>
          <p:cNvSpPr txBox="1"/>
          <p:nvPr/>
        </p:nvSpPr>
        <p:spPr>
          <a:xfrm>
            <a:off x="5844746" y="345989"/>
            <a:ext cx="607952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Guided Reading   - 23rd June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Sentence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Can you make a list of things the Mad Hatter might be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The use your list to help you write a 2</a:t>
            </a:r>
            <a:r>
              <a:rPr kumimoji="0" lang="en-GB" sz="2400" b="0" i="0" u="none" strike="noStrike" kern="1200" cap="none" spc="0" normalizeH="0" baseline="30000" noProof="0" dirty="0">
                <a:ln>
                  <a:noFill/>
                </a:ln>
                <a:solidFill>
                  <a:srgbClr val="002060"/>
                </a:solidFill>
                <a:effectLst/>
                <a:uLnTx/>
                <a:uFillTx/>
                <a:latin typeface="Comic Sans MS" panose="030F0902030302020204" pitchFamily="66" charset="0"/>
                <a:ea typeface="+mn-ea"/>
                <a:cs typeface="+mn-cs"/>
              </a:rPr>
              <a:t>nd</a:t>
            </a: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 paragraph of your </a:t>
            </a:r>
            <a:r>
              <a:rPr kumimoji="0" lang="en-GB" sz="2400" b="0" i="0" u="none" strike="noStrike" kern="1200" cap="none" spc="0" normalizeH="0" baseline="0" noProof="0">
                <a:ln>
                  <a:noFill/>
                </a:ln>
                <a:solidFill>
                  <a:srgbClr val="002060"/>
                </a:solidFill>
                <a:effectLst/>
                <a:uLnTx/>
                <a:uFillTx/>
                <a:latin typeface="Comic Sans MS" panose="030F0902030302020204" pitchFamily="66" charset="0"/>
                <a:ea typeface="+mn-ea"/>
                <a:cs typeface="+mn-cs"/>
              </a:rPr>
              <a:t>character description.</a:t>
            </a: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3741973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8" name="Rectangle 7"/>
          <p:cNvSpPr/>
          <p:nvPr/>
        </p:nvSpPr>
        <p:spPr>
          <a:xfrm>
            <a:off x="2238652" y="2236900"/>
            <a:ext cx="7632845" cy="43163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66CC"/>
              </a:solidFill>
              <a:effectLst/>
              <a:uLnTx/>
              <a:uFillTx/>
              <a:latin typeface="Comic Sans MS" panose="030F0702030302020204" pitchFamily="66" charset="0"/>
              <a:ea typeface="+mn-ea"/>
              <a:cs typeface="+mn-cs"/>
            </a:endParaRPr>
          </a:p>
        </p:txBody>
      </p:sp>
      <p:sp>
        <p:nvSpPr>
          <p:cNvPr id="2" name="Title 1"/>
          <p:cNvSpPr>
            <a:spLocks noGrp="1"/>
          </p:cNvSpPr>
          <p:nvPr>
            <p:ph type="title"/>
          </p:nvPr>
        </p:nvSpPr>
        <p:spPr/>
        <p:txBody>
          <a:bodyPr>
            <a:normAutofit fontScale="90000"/>
          </a:bodyPr>
          <a:lstStyle/>
          <a:p>
            <a:pPr algn="ctr"/>
            <a:br>
              <a:rPr lang="en-GB" u="sng" dirty="0">
                <a:latin typeface="Comic Sans MS" panose="030F0702030302020204" pitchFamily="66" charset="0"/>
              </a:rPr>
            </a:br>
            <a:br>
              <a:rPr lang="en-GB" u="sng" dirty="0">
                <a:latin typeface="Comic Sans MS" panose="030F0702030302020204" pitchFamily="66" charset="0"/>
              </a:rPr>
            </a:br>
            <a:r>
              <a:rPr lang="en-GB" u="sng" dirty="0">
                <a:latin typeface="Comic Sans MS" panose="030F0702030302020204" pitchFamily="66" charset="0"/>
              </a:rPr>
              <a:t>Active Learning</a:t>
            </a:r>
          </a:p>
        </p:txBody>
      </p:sp>
      <p:sp>
        <p:nvSpPr>
          <p:cNvPr id="3" name="Content Placeholder 2"/>
          <p:cNvSpPr>
            <a:spLocks noGrp="1"/>
          </p:cNvSpPr>
          <p:nvPr>
            <p:ph idx="1"/>
          </p:nvPr>
        </p:nvSpPr>
        <p:spPr>
          <a:xfrm>
            <a:off x="2019432" y="4724400"/>
            <a:ext cx="7886700" cy="1828800"/>
          </a:xfrm>
        </p:spPr>
        <p:txBody>
          <a:bodyPr>
            <a:normAutofit/>
          </a:bodyPr>
          <a:lstStyle/>
          <a:p>
            <a:pPr marL="0" indent="0" eaLnBrk="0" fontAlgn="base" hangingPunct="0">
              <a:lnSpc>
                <a:spcPct val="100000"/>
              </a:lnSpc>
              <a:spcBef>
                <a:spcPct val="0"/>
              </a:spcBef>
              <a:spcAft>
                <a:spcPct val="0"/>
              </a:spcAft>
              <a:buNone/>
            </a:pPr>
            <a:endParaRPr lang="en-GB" dirty="0">
              <a:latin typeface="Comic Sans MS" panose="030F0702030302020204" pitchFamily="66" charset="0"/>
            </a:endParaRPr>
          </a:p>
          <a:p>
            <a:pPr marL="0" indent="0" eaLnBrk="0" fontAlgn="base" hangingPunct="0">
              <a:lnSpc>
                <a:spcPct val="100000"/>
              </a:lnSpc>
              <a:spcBef>
                <a:spcPct val="0"/>
              </a:spcBef>
              <a:spcAft>
                <a:spcPct val="0"/>
              </a:spcAft>
              <a:buNone/>
            </a:pPr>
            <a:r>
              <a:rPr lang="en-GB" b="1" dirty="0">
                <a:solidFill>
                  <a:srgbClr val="000000"/>
                </a:solidFill>
                <a:latin typeface="Comic Sans MS"/>
              </a:rPr>
              <a:t> </a:t>
            </a:r>
            <a:endParaRPr lang="en-GB" sz="1900" dirty="0">
              <a:latin typeface="Comic Sans MS" panose="030F0702030302020204" pitchFamily="66" charset="0"/>
            </a:endParaRPr>
          </a:p>
        </p:txBody>
      </p:sp>
      <p:pic>
        <p:nvPicPr>
          <p:cNvPr id="4" name="Picture 3" descr="Image result for active learning clip art"/>
          <p:cNvPicPr/>
          <p:nvPr/>
        </p:nvPicPr>
        <p:blipFill>
          <a:blip r:embed="rId2">
            <a:extLst>
              <a:ext uri="{28A0092B-C50C-407E-A947-70E740481C1C}">
                <a14:useLocalDpi xmlns:a14="http://schemas.microsoft.com/office/drawing/2010/main" val="0"/>
              </a:ext>
            </a:extLst>
          </a:blip>
          <a:srcRect/>
          <a:stretch>
            <a:fillRect/>
          </a:stretch>
        </p:blipFill>
        <p:spPr bwMode="auto">
          <a:xfrm>
            <a:off x="8447809" y="236269"/>
            <a:ext cx="1905000" cy="1642764"/>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47150"/>
            <a:ext cx="8610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08364"/>
            <a:ext cx="16764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888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5674"/>
            <a:ext cx="9144000" cy="1132514"/>
          </a:xfrm>
        </p:spPr>
        <p:txBody>
          <a:bodyPr/>
          <a:lstStyle/>
          <a:p>
            <a:r>
              <a:rPr lang="en-GB" b="1" dirty="0">
                <a:latin typeface="Comic Sans MS" panose="030F0702030302020204" pitchFamily="66" charset="0"/>
              </a:rPr>
              <a:t>Maths</a:t>
            </a:r>
          </a:p>
        </p:txBody>
      </p:sp>
      <p:sp>
        <p:nvSpPr>
          <p:cNvPr id="3" name="Subtitle 2"/>
          <p:cNvSpPr>
            <a:spLocks noGrp="1"/>
          </p:cNvSpPr>
          <p:nvPr>
            <p:ph type="subTitle" idx="1"/>
          </p:nvPr>
        </p:nvSpPr>
        <p:spPr>
          <a:xfrm>
            <a:off x="251670" y="1085575"/>
            <a:ext cx="11509695" cy="5434366"/>
          </a:xfrm>
        </p:spPr>
        <p:txBody>
          <a:bodyPr>
            <a:normAutofit fontScale="92500" lnSpcReduction="10000"/>
          </a:bodyPr>
          <a:lstStyle/>
          <a:p>
            <a:endParaRPr lang="en-GB" dirty="0">
              <a:latin typeface="Comic Sans MS" panose="030F0702030302020204" pitchFamily="66" charset="0"/>
            </a:endParaRPr>
          </a:p>
          <a:p>
            <a:r>
              <a:rPr lang="en-GB" dirty="0">
                <a:latin typeface="Comic Sans MS" panose="030F0702030302020204" pitchFamily="66" charset="0"/>
              </a:rPr>
              <a:t>Complete the coloured work you would normally do in class.  If you want to try the other challenges, please feel free </a:t>
            </a:r>
            <a:r>
              <a:rPr lang="en-GB" dirty="0">
                <a:latin typeface="Comic Sans MS" panose="030F0702030302020204" pitchFamily="66" charset="0"/>
                <a:sym typeface="Wingdings" panose="05000000000000000000" pitchFamily="2" charset="2"/>
              </a:rPr>
              <a:t></a:t>
            </a:r>
            <a:endParaRPr lang="en-GB" dirty="0">
              <a:latin typeface="Comic Sans MS" panose="030F0702030302020204" pitchFamily="66" charset="0"/>
            </a:endParaRPr>
          </a:p>
          <a:p>
            <a:endParaRPr lang="en-GB" dirty="0">
              <a:latin typeface="Comic Sans MS" panose="030F0702030302020204" pitchFamily="66" charset="0"/>
            </a:endParaRPr>
          </a:p>
          <a:p>
            <a:r>
              <a:rPr lang="en-GB" sz="4400" dirty="0">
                <a:solidFill>
                  <a:srgbClr val="7030A0"/>
                </a:solidFill>
                <a:latin typeface="Comic Sans MS" panose="030F0702030302020204" pitchFamily="66" charset="0"/>
              </a:rPr>
              <a:t>Purple group: challenge one</a:t>
            </a:r>
          </a:p>
          <a:p>
            <a:endParaRPr lang="en-GB" sz="4400" dirty="0">
              <a:solidFill>
                <a:srgbClr val="00B050"/>
              </a:solidFill>
              <a:latin typeface="Comic Sans MS" panose="030F0702030302020204" pitchFamily="66" charset="0"/>
            </a:endParaRPr>
          </a:p>
          <a:p>
            <a:r>
              <a:rPr lang="en-GB" sz="4400" dirty="0">
                <a:solidFill>
                  <a:srgbClr val="0070C0"/>
                </a:solidFill>
                <a:latin typeface="Comic Sans MS" panose="030F0702030302020204" pitchFamily="66" charset="0"/>
              </a:rPr>
              <a:t>Blue group </a:t>
            </a:r>
            <a:r>
              <a:rPr lang="en-GB" sz="4400" dirty="0">
                <a:latin typeface="Comic Sans MS" panose="030F0702030302020204" pitchFamily="66" charset="0"/>
              </a:rPr>
              <a:t>and </a:t>
            </a:r>
            <a:r>
              <a:rPr lang="en-GB" sz="4400" dirty="0">
                <a:solidFill>
                  <a:srgbClr val="00B050"/>
                </a:solidFill>
                <a:latin typeface="Comic Sans MS" panose="030F0702030302020204" pitchFamily="66" charset="0"/>
              </a:rPr>
              <a:t>green group</a:t>
            </a:r>
            <a:r>
              <a:rPr lang="en-GB" sz="4400" dirty="0">
                <a:latin typeface="Comic Sans MS" panose="030F0702030302020204" pitchFamily="66" charset="0"/>
              </a:rPr>
              <a:t>: challenge two</a:t>
            </a:r>
          </a:p>
          <a:p>
            <a:r>
              <a:rPr lang="en-GB" sz="1600" dirty="0">
                <a:solidFill>
                  <a:srgbClr val="0070C0"/>
                </a:solidFill>
                <a:latin typeface="Comic Sans MS" panose="030F0702030302020204" pitchFamily="66" charset="0"/>
                <a:sym typeface="Wingdings" panose="05000000000000000000" pitchFamily="2" charset="2"/>
              </a:rPr>
              <a:t>(blue group, you can also finish off your maths workbook if you haven’t already, one page for each maths lesson instead of or as well as the challenge)</a:t>
            </a:r>
          </a:p>
          <a:p>
            <a:endParaRPr lang="en-GB" sz="4400" dirty="0">
              <a:solidFill>
                <a:srgbClr val="FF9933"/>
              </a:solidFill>
              <a:latin typeface="Comic Sans MS" panose="030F0702030302020204" pitchFamily="66" charset="0"/>
            </a:endParaRPr>
          </a:p>
          <a:p>
            <a:r>
              <a:rPr lang="en-GB" sz="4400" dirty="0">
                <a:solidFill>
                  <a:srgbClr val="FF9933"/>
                </a:solidFill>
                <a:latin typeface="Comic Sans MS" panose="030F0702030302020204" pitchFamily="66" charset="0"/>
              </a:rPr>
              <a:t>Orange group </a:t>
            </a:r>
            <a:r>
              <a:rPr lang="en-GB" sz="4400" dirty="0">
                <a:latin typeface="Comic Sans MS" panose="030F0702030302020204" pitchFamily="66" charset="0"/>
              </a:rPr>
              <a:t>and</a:t>
            </a:r>
            <a:r>
              <a:rPr lang="en-GB" sz="4400" dirty="0">
                <a:solidFill>
                  <a:srgbClr val="FF9933"/>
                </a:solidFill>
                <a:latin typeface="Comic Sans MS" panose="030F0702030302020204" pitchFamily="66" charset="0"/>
              </a:rPr>
              <a:t> </a:t>
            </a:r>
            <a:r>
              <a:rPr lang="en-GB" sz="4400" dirty="0">
                <a:solidFill>
                  <a:srgbClr val="FF0000"/>
                </a:solidFill>
                <a:latin typeface="Comic Sans MS" panose="030F0702030302020204" pitchFamily="66" charset="0"/>
              </a:rPr>
              <a:t>red group</a:t>
            </a:r>
            <a:r>
              <a:rPr lang="en-GB" sz="4400" dirty="0">
                <a:latin typeface="Comic Sans MS" panose="030F0702030302020204" pitchFamily="66" charset="0"/>
              </a:rPr>
              <a:t>: </a:t>
            </a:r>
            <a:r>
              <a:rPr lang="en-GB" sz="3000" dirty="0">
                <a:latin typeface="Comic Sans MS" panose="030F0702030302020204" pitchFamily="66" charset="0"/>
              </a:rPr>
              <a:t>challenges two and three</a:t>
            </a:r>
            <a:endParaRPr lang="en-GB" sz="4400"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2487309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C0FF"/>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108858" y="0"/>
            <a:ext cx="12083142" cy="12313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Challenge One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We are building our maths knowledge.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pic>
        <p:nvPicPr>
          <p:cNvPr id="2" name="Picture 1">
            <a:extLst>
              <a:ext uri="{FF2B5EF4-FFF2-40B4-BE49-F238E27FC236}">
                <a16:creationId xmlns:a16="http://schemas.microsoft.com/office/drawing/2014/main" id="{36B53734-D8EA-4E07-B49E-DD10608AC348}"/>
              </a:ext>
            </a:extLst>
          </p:cNvPr>
          <p:cNvPicPr>
            <a:picLocks noChangeAspect="1"/>
          </p:cNvPicPr>
          <p:nvPr/>
        </p:nvPicPr>
        <p:blipFill>
          <a:blip r:embed="rId2"/>
          <a:stretch>
            <a:fillRect/>
          </a:stretch>
        </p:blipFill>
        <p:spPr>
          <a:xfrm>
            <a:off x="136989" y="2045102"/>
            <a:ext cx="5959011" cy="3792753"/>
          </a:xfrm>
          <a:prstGeom prst="rect">
            <a:avLst/>
          </a:prstGeom>
        </p:spPr>
      </p:pic>
      <p:pic>
        <p:nvPicPr>
          <p:cNvPr id="3" name="Picture 2">
            <a:extLst>
              <a:ext uri="{FF2B5EF4-FFF2-40B4-BE49-F238E27FC236}">
                <a16:creationId xmlns:a16="http://schemas.microsoft.com/office/drawing/2014/main" id="{40274A30-94C1-446A-9260-158A03D1F056}"/>
              </a:ext>
            </a:extLst>
          </p:cNvPr>
          <p:cNvPicPr>
            <a:picLocks noChangeAspect="1"/>
          </p:cNvPicPr>
          <p:nvPr/>
        </p:nvPicPr>
        <p:blipFill>
          <a:blip r:embed="rId3"/>
          <a:stretch>
            <a:fillRect/>
          </a:stretch>
        </p:blipFill>
        <p:spPr>
          <a:xfrm>
            <a:off x="7308472" y="1112291"/>
            <a:ext cx="4313231" cy="5658374"/>
          </a:xfrm>
          <a:prstGeom prst="rect">
            <a:avLst/>
          </a:prstGeom>
        </p:spPr>
      </p:pic>
    </p:spTree>
    <p:extLst>
      <p:ext uri="{BB962C8B-B14F-4D97-AF65-F5344CB8AC3E}">
        <p14:creationId xmlns:p14="http://schemas.microsoft.com/office/powerpoint/2010/main" val="1831867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54429" y="167680"/>
            <a:ext cx="12083142" cy="46699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Challenge Two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Look at this Venn diagram (</a:t>
            </a:r>
            <a:r>
              <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hlinkClick r:id="rId2">
                  <a:extLst>
                    <a:ext uri="{A12FA001-AC4F-418D-AE19-62706E023703}">
                      <ahyp:hlinkClr xmlns:ahyp="http://schemas.microsoft.com/office/drawing/2018/hyperlinkcolor" val="tx"/>
                    </a:ext>
                  </a:extLst>
                </a:hlinkClick>
              </a:rPr>
              <a:t>watch this video to remind you about Venn diagrams</a:t>
            </a: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Can you work out what each circle should be labelled as? Can you add more numbers into each part of the diagram?  Can you make your own Venn diagram?</a:t>
            </a:r>
            <a:endParaRPr kumimoji="0" lang="en-GB"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sp>
        <p:nvSpPr>
          <p:cNvPr id="2" name="Oval 1">
            <a:extLst>
              <a:ext uri="{FF2B5EF4-FFF2-40B4-BE49-F238E27FC236}">
                <a16:creationId xmlns:a16="http://schemas.microsoft.com/office/drawing/2014/main" id="{CA670E08-9E57-4A10-9521-7779288E5B96}"/>
              </a:ext>
            </a:extLst>
          </p:cNvPr>
          <p:cNvSpPr/>
          <p:nvPr/>
        </p:nvSpPr>
        <p:spPr>
          <a:xfrm>
            <a:off x="1359015" y="1651330"/>
            <a:ext cx="5578679" cy="49998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3CCCD3-A7F5-4CA4-B35C-A94F52BBFF3A}"/>
              </a:ext>
            </a:extLst>
          </p:cNvPr>
          <p:cNvSpPr/>
          <p:nvPr/>
        </p:nvSpPr>
        <p:spPr>
          <a:xfrm>
            <a:off x="5615032" y="1634553"/>
            <a:ext cx="5578679" cy="49998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458E87-67AF-42FE-BDD4-84198B9BA199}"/>
              </a:ext>
            </a:extLst>
          </p:cNvPr>
          <p:cNvSpPr txBox="1"/>
          <p:nvPr/>
        </p:nvSpPr>
        <p:spPr>
          <a:xfrm>
            <a:off x="2155971" y="3464653"/>
            <a:ext cx="8739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85</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F752C8F4-B2CE-4BC9-B112-F28D162E7A47}"/>
              </a:ext>
            </a:extLst>
          </p:cNvPr>
          <p:cNvSpPr txBox="1"/>
          <p:nvPr/>
        </p:nvSpPr>
        <p:spPr>
          <a:xfrm>
            <a:off x="8365325" y="4234094"/>
            <a:ext cx="8739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22</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C6A339A7-BAE4-4F05-A663-1DEA6DB00B79}"/>
              </a:ext>
            </a:extLst>
          </p:cNvPr>
          <p:cNvSpPr txBox="1"/>
          <p:nvPr/>
        </p:nvSpPr>
        <p:spPr>
          <a:xfrm>
            <a:off x="7858443" y="2624155"/>
            <a:ext cx="8739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38</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1DB5EA5B-32B3-4614-BD3F-3C3B8560DC99}"/>
              </a:ext>
            </a:extLst>
          </p:cNvPr>
          <p:cNvSpPr txBox="1"/>
          <p:nvPr/>
        </p:nvSpPr>
        <p:spPr>
          <a:xfrm>
            <a:off x="3885502" y="4934124"/>
            <a:ext cx="8739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25</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4C62893A-416A-411F-887B-1196B6D20232}"/>
              </a:ext>
            </a:extLst>
          </p:cNvPr>
          <p:cNvSpPr txBox="1"/>
          <p:nvPr/>
        </p:nvSpPr>
        <p:spPr>
          <a:xfrm>
            <a:off x="5810774" y="3035093"/>
            <a:ext cx="8739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30</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9468367E-B810-449E-A08C-D131695E8783}"/>
              </a:ext>
            </a:extLst>
          </p:cNvPr>
          <p:cNvSpPr txBox="1"/>
          <p:nvPr/>
        </p:nvSpPr>
        <p:spPr>
          <a:xfrm>
            <a:off x="5728282" y="6172548"/>
            <a:ext cx="8739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27</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955E9E00-A477-4206-9826-734FF41A4D5D}"/>
              </a:ext>
            </a:extLst>
          </p:cNvPr>
          <p:cNvSpPr txBox="1"/>
          <p:nvPr/>
        </p:nvSpPr>
        <p:spPr>
          <a:xfrm>
            <a:off x="9239282" y="2911228"/>
            <a:ext cx="8739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78</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E17B60AA-CBD4-428B-BFD2-A60CB5416A33}"/>
              </a:ext>
            </a:extLst>
          </p:cNvPr>
          <p:cNvSpPr txBox="1"/>
          <p:nvPr/>
        </p:nvSpPr>
        <p:spPr>
          <a:xfrm>
            <a:off x="3584738" y="3191986"/>
            <a:ext cx="11272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165</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61B7253E-4951-463A-B555-B39810DD267E}"/>
              </a:ext>
            </a:extLst>
          </p:cNvPr>
          <p:cNvSpPr txBox="1"/>
          <p:nvPr/>
        </p:nvSpPr>
        <p:spPr>
          <a:xfrm>
            <a:off x="5721293" y="3961427"/>
            <a:ext cx="11272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210</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B1C0D884-844E-4C60-8180-E7B5437EB3CC}"/>
              </a:ext>
            </a:extLst>
          </p:cNvPr>
          <p:cNvSpPr txBox="1"/>
          <p:nvPr/>
        </p:nvSpPr>
        <p:spPr>
          <a:xfrm>
            <a:off x="6830033" y="5117907"/>
            <a:ext cx="11272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136</a:t>
            </a:r>
            <a:endPar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37B5F3E2-05C6-466A-A197-A3DA60D1D46D}"/>
              </a:ext>
            </a:extLst>
          </p:cNvPr>
          <p:cNvSpPr txBox="1"/>
          <p:nvPr/>
        </p:nvSpPr>
        <p:spPr>
          <a:xfrm>
            <a:off x="2509323" y="2096326"/>
            <a:ext cx="3626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These numbers are all….</a:t>
            </a:r>
            <a:endParaRPr kumimoji="0" lang="en-GB" sz="105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0218827E-1C3B-421A-826D-FFF65FE3DDB2}"/>
              </a:ext>
            </a:extLst>
          </p:cNvPr>
          <p:cNvSpPr txBox="1"/>
          <p:nvPr/>
        </p:nvSpPr>
        <p:spPr>
          <a:xfrm>
            <a:off x="6684731" y="2029314"/>
            <a:ext cx="3626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These numbers are all….</a:t>
            </a:r>
            <a:endParaRPr kumimoji="0" lang="en-GB" sz="105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199766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EF3C3C-7630-4239-A5BB-6F53E2DB0377}"/>
              </a:ext>
            </a:extLst>
          </p:cNvPr>
          <p:cNvSpPr/>
          <p:nvPr/>
        </p:nvSpPr>
        <p:spPr>
          <a:xfrm>
            <a:off x="521208" y="420624"/>
            <a:ext cx="11256264" cy="601675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2BC9EA2-821C-4632-A296-7B4DBB62354C}"/>
              </a:ext>
            </a:extLst>
          </p:cNvPr>
          <p:cNvSpPr/>
          <p:nvPr/>
        </p:nvSpPr>
        <p:spPr>
          <a:xfrm>
            <a:off x="4059667" y="551560"/>
            <a:ext cx="4179349" cy="646331"/>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4000" b="1" i="0" u="none" strike="noStrike" kern="1200" cap="none" spc="0" normalizeH="0" baseline="0" noProof="0" dirty="0">
                <a:ln>
                  <a:noFill/>
                </a:ln>
                <a:solidFill>
                  <a:srgbClr val="FF9933"/>
                </a:solidFill>
                <a:effectLst/>
                <a:uLnTx/>
                <a:uFillTx/>
                <a:latin typeface="Comic Sans MS" panose="030F0702030302020204" pitchFamily="66" charset="0"/>
                <a:ea typeface="+mn-ea"/>
                <a:cs typeface="+mn-cs"/>
              </a:rPr>
              <a:t>Challenge Three</a:t>
            </a:r>
          </a:p>
        </p:txBody>
      </p:sp>
      <p:pic>
        <p:nvPicPr>
          <p:cNvPr id="3" name="Picture 2"/>
          <p:cNvPicPr>
            <a:picLocks noChangeAspect="1"/>
          </p:cNvPicPr>
          <p:nvPr/>
        </p:nvPicPr>
        <p:blipFill>
          <a:blip r:embed="rId2"/>
          <a:stretch>
            <a:fillRect/>
          </a:stretch>
        </p:blipFill>
        <p:spPr>
          <a:xfrm>
            <a:off x="3892197" y="1197891"/>
            <a:ext cx="4514286" cy="5200000"/>
          </a:xfrm>
          <a:prstGeom prst="rect">
            <a:avLst/>
          </a:prstGeom>
        </p:spPr>
      </p:pic>
    </p:spTree>
    <p:extLst>
      <p:ext uri="{BB962C8B-B14F-4D97-AF65-F5344CB8AC3E}">
        <p14:creationId xmlns:p14="http://schemas.microsoft.com/office/powerpoint/2010/main" val="271959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6D71-1FD2-4881-B519-7C34BC25C5B5}"/>
              </a:ext>
            </a:extLst>
          </p:cNvPr>
          <p:cNvSpPr>
            <a:spLocks noGrp="1"/>
          </p:cNvSpPr>
          <p:nvPr>
            <p:ph type="title"/>
          </p:nvPr>
        </p:nvSpPr>
        <p:spPr>
          <a:xfrm>
            <a:off x="838200" y="90051"/>
            <a:ext cx="10515600" cy="1325563"/>
          </a:xfrm>
        </p:spPr>
        <p:txBody>
          <a:bodyPr/>
          <a:lstStyle/>
          <a:p>
            <a:pPr algn="ctr"/>
            <a:r>
              <a:rPr lang="en-GB" dirty="0">
                <a:latin typeface="Comic Sans MS" panose="030F0702030302020204" pitchFamily="66" charset="0"/>
              </a:rPr>
              <a:t>Reading Independently</a:t>
            </a:r>
          </a:p>
        </p:txBody>
      </p:sp>
      <p:sp>
        <p:nvSpPr>
          <p:cNvPr id="3" name="Content Placeholder 2">
            <a:extLst>
              <a:ext uri="{FF2B5EF4-FFF2-40B4-BE49-F238E27FC236}">
                <a16:creationId xmlns:a16="http://schemas.microsoft.com/office/drawing/2014/main" id="{037097C2-C0BB-42E0-9480-3172D5C9D7B5}"/>
              </a:ext>
            </a:extLst>
          </p:cNvPr>
          <p:cNvSpPr>
            <a:spLocks noGrp="1"/>
          </p:cNvSpPr>
          <p:nvPr>
            <p:ph idx="1"/>
          </p:nvPr>
        </p:nvSpPr>
        <p:spPr>
          <a:xfrm>
            <a:off x="213064" y="1340528"/>
            <a:ext cx="11140736" cy="5299969"/>
          </a:xfrm>
        </p:spPr>
        <p:txBody>
          <a:bodyPr>
            <a:normAutofit fontScale="92500"/>
          </a:bodyPr>
          <a:lstStyle/>
          <a:p>
            <a:pPr marL="0" indent="0">
              <a:buNone/>
            </a:pPr>
            <a:endParaRPr lang="en-GB" dirty="0">
              <a:hlinkClick r:id="rId2"/>
            </a:endParaRPr>
          </a:p>
          <a:p>
            <a:pPr marL="0" indent="0">
              <a:buNone/>
            </a:pPr>
            <a:endParaRPr lang="en-GB" dirty="0">
              <a:hlinkClick r:id="rId2"/>
            </a:endParaRPr>
          </a:p>
          <a:p>
            <a:pPr marL="0" indent="0">
              <a:buNone/>
            </a:pPr>
            <a:endParaRPr lang="en-GB" dirty="0">
              <a:hlinkClick r:id="rId2"/>
            </a:endParaRP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Read for at least 15 minutes independently. You can read a book of your choice.</a:t>
            </a: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If you would like to read </a:t>
            </a:r>
            <a:r>
              <a:rPr lang="en-GB" sz="3000" dirty="0">
                <a:latin typeface="Comic Sans MS" panose="030F0702030302020204" pitchFamily="66" charset="0"/>
                <a:hlinkClick r:id="rId3"/>
              </a:rPr>
              <a:t>an online book, follow this link.</a:t>
            </a:r>
            <a:endParaRPr lang="en-GB" sz="3000" dirty="0">
              <a:latin typeface="Comic Sans MS" panose="030F0702030302020204" pitchFamily="66" charset="0"/>
            </a:endParaRP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When you have finished a book, use the book review template on the Year 3 learning page to write a book review to send to us.</a:t>
            </a:r>
          </a:p>
        </p:txBody>
      </p:sp>
      <p:pic>
        <p:nvPicPr>
          <p:cNvPr id="5" name="Picture 4">
            <a:extLst>
              <a:ext uri="{FF2B5EF4-FFF2-40B4-BE49-F238E27FC236}">
                <a16:creationId xmlns:a16="http://schemas.microsoft.com/office/drawing/2014/main" id="{F1EFCB74-B831-4AAE-864B-FE9DDEF369C8}"/>
              </a:ext>
            </a:extLst>
          </p:cNvPr>
          <p:cNvPicPr>
            <a:picLocks noChangeAspect="1"/>
          </p:cNvPicPr>
          <p:nvPr/>
        </p:nvPicPr>
        <p:blipFill>
          <a:blip r:embed="rId4"/>
          <a:stretch>
            <a:fillRect/>
          </a:stretch>
        </p:blipFill>
        <p:spPr>
          <a:xfrm>
            <a:off x="4801679" y="1184794"/>
            <a:ext cx="2588641" cy="2013386"/>
          </a:xfrm>
          <a:prstGeom prst="rect">
            <a:avLst/>
          </a:prstGeom>
        </p:spPr>
      </p:pic>
    </p:spTree>
    <p:extLst>
      <p:ext uri="{BB962C8B-B14F-4D97-AF65-F5344CB8AC3E}">
        <p14:creationId xmlns:p14="http://schemas.microsoft.com/office/powerpoint/2010/main" val="770728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solidFill>
                  <a:schemeClr val="bg1"/>
                </a:solidFill>
              </a:rPr>
              <a:t>Carnival of the Animals</a:t>
            </a:r>
            <a:br>
              <a:rPr lang="en-GB" dirty="0">
                <a:solidFill>
                  <a:schemeClr val="bg1"/>
                </a:solidFill>
              </a:rPr>
            </a:br>
            <a:r>
              <a:rPr lang="en-GB" sz="2700" i="1" dirty="0">
                <a:solidFill>
                  <a:schemeClr val="bg1"/>
                </a:solidFill>
              </a:rPr>
              <a:t>An Art festival</a:t>
            </a:r>
            <a:r>
              <a:rPr lang="en-GB" sz="2700" i="1" dirty="0"/>
              <a:t>  </a:t>
            </a:r>
          </a:p>
        </p:txBody>
      </p:sp>
      <p:sp>
        <p:nvSpPr>
          <p:cNvPr id="7" name="Content Placeholder 6"/>
          <p:cNvSpPr>
            <a:spLocks noGrp="1"/>
          </p:cNvSpPr>
          <p:nvPr>
            <p:ph idx="1"/>
          </p:nvPr>
        </p:nvSpPr>
        <p:spPr>
          <a:xfrm>
            <a:off x="1981200" y="1600200"/>
            <a:ext cx="4186808" cy="4781128"/>
          </a:xfrm>
        </p:spPr>
        <p:txBody>
          <a:bodyPr>
            <a:normAutofit fontScale="92500" lnSpcReduction="10000"/>
          </a:bodyPr>
          <a:lstStyle/>
          <a:p>
            <a:pPr marL="0" indent="0">
              <a:buNone/>
            </a:pPr>
            <a:endParaRPr lang="en-GB" sz="2200" dirty="0">
              <a:solidFill>
                <a:schemeClr val="bg1"/>
              </a:solidFill>
            </a:endParaRPr>
          </a:p>
          <a:p>
            <a:pPr marL="0" indent="0">
              <a:buNone/>
            </a:pPr>
            <a:endParaRPr lang="en-GB" sz="2200" dirty="0">
              <a:solidFill>
                <a:schemeClr val="bg1"/>
              </a:solidFill>
            </a:endParaRPr>
          </a:p>
          <a:p>
            <a:pPr marL="0" indent="0">
              <a:buNone/>
            </a:pPr>
            <a:r>
              <a:rPr lang="en-GB" sz="2400" dirty="0">
                <a:solidFill>
                  <a:schemeClr val="bg1"/>
                </a:solidFill>
              </a:rPr>
              <a:t>For the next few weeks we are going to run a series of art lessons based around animals.</a:t>
            </a:r>
          </a:p>
          <a:p>
            <a:pPr marL="0" indent="0">
              <a:buNone/>
            </a:pPr>
            <a:r>
              <a:rPr lang="en-GB" sz="2400" dirty="0">
                <a:solidFill>
                  <a:schemeClr val="bg1"/>
                </a:solidFill>
              </a:rPr>
              <a:t> So whether you are working at home or in school you can create some great pictures. We would like to fill the Farnborough Art Gallery  with your work to create a “Carnival of the Animals.” </a:t>
            </a:r>
          </a:p>
          <a:p>
            <a:pPr marL="0" indent="0">
              <a:buNone/>
            </a:pPr>
            <a:r>
              <a:rPr lang="en-GB" sz="2400" dirty="0">
                <a:solidFill>
                  <a:schemeClr val="bg1"/>
                </a:solidFill>
              </a:rPr>
              <a:t>If you are home learning,  you can scan your work and send it in to your teacher</a:t>
            </a:r>
            <a:r>
              <a:rPr lang="en-GB" sz="2200" dirty="0">
                <a:solidFill>
                  <a:schemeClr val="bg1"/>
                </a:solidFill>
              </a:rPr>
              <a:t>. </a:t>
            </a:r>
          </a:p>
        </p:txBody>
      </p:sp>
      <p:sp>
        <p:nvSpPr>
          <p:cNvPr id="2" name="Oval 1"/>
          <p:cNvSpPr/>
          <p:nvPr/>
        </p:nvSpPr>
        <p:spPr>
          <a:xfrm>
            <a:off x="6023992" y="1556792"/>
            <a:ext cx="4176464" cy="2304257"/>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 name="TextBox 2"/>
          <p:cNvSpPr txBox="1"/>
          <p:nvPr/>
        </p:nvSpPr>
        <p:spPr>
          <a:xfrm>
            <a:off x="6023992" y="2276873"/>
            <a:ext cx="3960440" cy="1200329"/>
          </a:xfrm>
          <a:prstGeom prst="rect">
            <a:avLst/>
          </a:prstGeom>
          <a:noFill/>
        </p:spPr>
        <p:txBody>
          <a:bodyPr wrap="square" rtlCol="0">
            <a:spAutoFit/>
          </a:bodyPr>
          <a:lstStyle/>
          <a:p>
            <a:pPr algn="ctr"/>
            <a:r>
              <a:rPr lang="en-GB" b="1" i="1" dirty="0">
                <a:solidFill>
                  <a:prstClr val="white"/>
                </a:solidFill>
                <a:latin typeface="Calibri"/>
              </a:rPr>
              <a:t>Good luck, have fun and   we want you to be creative, so if you have your own ideas we would love to see your artwork!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477" y="1"/>
            <a:ext cx="2152650" cy="212407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163" y="4292301"/>
            <a:ext cx="166623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639" y="4077072"/>
            <a:ext cx="170973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825" y="181249"/>
            <a:ext cx="1826553"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98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522" y="446554"/>
            <a:ext cx="4482498" cy="275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03512" y="404665"/>
            <a:ext cx="4005494" cy="3139321"/>
          </a:xfrm>
          <a:prstGeom prst="rect">
            <a:avLst/>
          </a:prstGeom>
          <a:noFill/>
        </p:spPr>
        <p:txBody>
          <a:bodyPr wrap="square" lIns="91440" tIns="45720" rIns="91440" bIns="45720">
            <a:spAutoFit/>
          </a:bodyPr>
          <a:lstStyle/>
          <a:p>
            <a:pPr algn="ctr"/>
            <a:endParaRPr lang="en-US" sz="66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Calibri"/>
            </a:endParaRPr>
          </a:p>
          <a:p>
            <a:pPr algn="ctr"/>
            <a:r>
              <a:rPr lang="en-US" sz="66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Calibri"/>
              </a:rPr>
              <a:t>African Sunsets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419" y="3501008"/>
            <a:ext cx="395474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23992" y="3501008"/>
            <a:ext cx="4323028" cy="2123658"/>
          </a:xfrm>
          <a:prstGeom prst="rect">
            <a:avLst/>
          </a:prstGeom>
          <a:noFill/>
        </p:spPr>
        <p:txBody>
          <a:bodyPr wrap="square" rtlCol="0">
            <a:spAutoFit/>
          </a:bodyPr>
          <a:lstStyle/>
          <a:p>
            <a:pPr algn="ctr"/>
            <a:r>
              <a:rPr lang="en-US" sz="66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Calibri"/>
              </a:rPr>
              <a:t>And</a:t>
            </a:r>
          </a:p>
          <a:p>
            <a:pPr algn="ctr"/>
            <a:r>
              <a:rPr lang="en-US" sz="66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Calibri"/>
              </a:rPr>
              <a:t>Silhouettes</a:t>
            </a:r>
          </a:p>
        </p:txBody>
      </p:sp>
    </p:spTree>
    <p:extLst>
      <p:ext uri="{BB962C8B-B14F-4D97-AF65-F5344CB8AC3E}">
        <p14:creationId xmlns:p14="http://schemas.microsoft.com/office/powerpoint/2010/main" val="4036547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FBA4-848A-7240-9A6E-5EB2D7685FDC}"/>
              </a:ext>
            </a:extLst>
          </p:cNvPr>
          <p:cNvSpPr>
            <a:spLocks noGrp="1"/>
          </p:cNvSpPr>
          <p:nvPr>
            <p:ph type="ctrTitle"/>
          </p:nvPr>
        </p:nvSpPr>
        <p:spPr>
          <a:xfrm>
            <a:off x="166816" y="123568"/>
            <a:ext cx="11858368" cy="716692"/>
          </a:xfrm>
        </p:spPr>
        <p:txBody>
          <a:bodyPr>
            <a:normAutofit/>
          </a:bodyPr>
          <a:lstStyle/>
          <a:p>
            <a:pPr algn="l"/>
            <a:r>
              <a:rPr lang="en-GB" sz="3200" dirty="0">
                <a:solidFill>
                  <a:srgbClr val="002060"/>
                </a:solidFill>
                <a:latin typeface="Comic Sans MS" panose="030F0902030302020204" pitchFamily="66" charset="0"/>
              </a:rPr>
              <a:t>English Tuesday 23</a:t>
            </a:r>
            <a:r>
              <a:rPr lang="en-GB" sz="3200" baseline="30000" dirty="0">
                <a:solidFill>
                  <a:srgbClr val="002060"/>
                </a:solidFill>
                <a:latin typeface="Comic Sans MS" panose="030F0902030302020204" pitchFamily="66" charset="0"/>
              </a:rPr>
              <a:t>rd</a:t>
            </a:r>
            <a:r>
              <a:rPr lang="en-GB" sz="3200" dirty="0">
                <a:solidFill>
                  <a:srgbClr val="002060"/>
                </a:solidFill>
                <a:latin typeface="Comic Sans MS" panose="030F0902030302020204" pitchFamily="66" charset="0"/>
              </a:rPr>
              <a:t> June 2020   Journey to the Jungle</a:t>
            </a:r>
          </a:p>
        </p:txBody>
      </p:sp>
      <p:pic>
        <p:nvPicPr>
          <p:cNvPr id="4" name="Picture 3">
            <a:extLst>
              <a:ext uri="{FF2B5EF4-FFF2-40B4-BE49-F238E27FC236}">
                <a16:creationId xmlns:a16="http://schemas.microsoft.com/office/drawing/2014/main" id="{573D4757-74ED-3547-A1BE-154ED4B8152B}"/>
              </a:ext>
            </a:extLst>
          </p:cNvPr>
          <p:cNvPicPr>
            <a:picLocks noChangeAspect="1"/>
          </p:cNvPicPr>
          <p:nvPr/>
        </p:nvPicPr>
        <p:blipFill>
          <a:blip r:embed="rId2"/>
          <a:stretch>
            <a:fillRect/>
          </a:stretch>
        </p:blipFill>
        <p:spPr>
          <a:xfrm>
            <a:off x="1808205" y="840260"/>
            <a:ext cx="8575589" cy="5828721"/>
          </a:xfrm>
          <a:prstGeom prst="rect">
            <a:avLst/>
          </a:prstGeom>
        </p:spPr>
      </p:pic>
    </p:spTree>
    <p:extLst>
      <p:ext uri="{BB962C8B-B14F-4D97-AF65-F5344CB8AC3E}">
        <p14:creationId xmlns:p14="http://schemas.microsoft.com/office/powerpoint/2010/main" val="3845057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1086991"/>
            <a:ext cx="4600511" cy="4968552"/>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79576" y="260649"/>
            <a:ext cx="7776864" cy="646331"/>
          </a:xfrm>
          <a:prstGeom prst="rect">
            <a:avLst/>
          </a:prstGeom>
          <a:noFill/>
        </p:spPr>
        <p:txBody>
          <a:bodyPr wrap="square" rtlCol="0">
            <a:spAutoFit/>
          </a:bodyPr>
          <a:lstStyle/>
          <a:p>
            <a:r>
              <a:rPr lang="en-GB" sz="3600" b="1" dirty="0">
                <a:solidFill>
                  <a:prstClr val="white"/>
                </a:solidFill>
                <a:latin typeface="Calibri"/>
              </a:rPr>
              <a:t>1. Choose your animal</a:t>
            </a:r>
          </a:p>
        </p:txBody>
      </p:sp>
      <p:sp>
        <p:nvSpPr>
          <p:cNvPr id="4" name="TextBox 3"/>
          <p:cNvSpPr txBox="1"/>
          <p:nvPr/>
        </p:nvSpPr>
        <p:spPr>
          <a:xfrm>
            <a:off x="7360071" y="1484785"/>
            <a:ext cx="2664296" cy="3477875"/>
          </a:xfrm>
          <a:prstGeom prst="rect">
            <a:avLst/>
          </a:prstGeom>
          <a:noFill/>
        </p:spPr>
        <p:txBody>
          <a:bodyPr wrap="square" rtlCol="0">
            <a:spAutoFit/>
          </a:bodyPr>
          <a:lstStyle/>
          <a:p>
            <a:pPr algn="ctr"/>
            <a:r>
              <a:rPr lang="en-GB" sz="2000" b="1" dirty="0">
                <a:solidFill>
                  <a:prstClr val="white"/>
                </a:solidFill>
                <a:latin typeface="Calibri"/>
              </a:rPr>
              <a:t>Africa is a huge continent of  54 countries  and  different physical regions. National parks and game reserves are home to thousands of different species. Think about which one you want in your picture……</a:t>
            </a:r>
          </a:p>
        </p:txBody>
      </p:sp>
    </p:spTree>
    <p:extLst>
      <p:ext uri="{BB962C8B-B14F-4D97-AF65-F5344CB8AC3E}">
        <p14:creationId xmlns:p14="http://schemas.microsoft.com/office/powerpoint/2010/main" val="2389355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t Clement's\Planning\Y4 Summer 3.1\International Week\African Art\African_Animals_by_Lukasini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838" y="1056199"/>
            <a:ext cx="8020359"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63553" y="260649"/>
            <a:ext cx="8158055" cy="830997"/>
          </a:xfrm>
          <a:prstGeom prst="rect">
            <a:avLst/>
          </a:prstGeom>
          <a:noFill/>
        </p:spPr>
        <p:txBody>
          <a:bodyPr wrap="square" rtlCol="0">
            <a:spAutoFit/>
          </a:bodyPr>
          <a:lstStyle/>
          <a:p>
            <a:r>
              <a:rPr lang="en-GB" sz="2400" b="1" dirty="0">
                <a:solidFill>
                  <a:prstClr val="white"/>
                </a:solidFill>
                <a:latin typeface="Calibri"/>
              </a:rPr>
              <a:t>A silhouette is the outline of a shape. You don’t need to add the details.</a:t>
            </a:r>
          </a:p>
        </p:txBody>
      </p:sp>
    </p:spTree>
    <p:extLst>
      <p:ext uri="{BB962C8B-B14F-4D97-AF65-F5344CB8AC3E}">
        <p14:creationId xmlns:p14="http://schemas.microsoft.com/office/powerpoint/2010/main" val="228219877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t Clement's\Planning\Y4 Summer 3.1\International Week\African Art\african-animals-silhouettes-free-ve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124745"/>
            <a:ext cx="8627264"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19536" y="404665"/>
            <a:ext cx="8411240" cy="461665"/>
          </a:xfrm>
          <a:prstGeom prst="rect">
            <a:avLst/>
          </a:prstGeom>
          <a:noFill/>
        </p:spPr>
        <p:txBody>
          <a:bodyPr wrap="square" rtlCol="0">
            <a:spAutoFit/>
          </a:bodyPr>
          <a:lstStyle/>
          <a:p>
            <a:r>
              <a:rPr lang="en-GB" sz="2400" b="1" dirty="0">
                <a:solidFill>
                  <a:prstClr val="white"/>
                </a:solidFill>
                <a:latin typeface="Calibri"/>
              </a:rPr>
              <a:t>More ideas to get those great brains thinking creatively………..</a:t>
            </a:r>
          </a:p>
        </p:txBody>
      </p:sp>
    </p:spTree>
    <p:extLst>
      <p:ext uri="{BB962C8B-B14F-4D97-AF65-F5344CB8AC3E}">
        <p14:creationId xmlns:p14="http://schemas.microsoft.com/office/powerpoint/2010/main" val="262029624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052736"/>
            <a:ext cx="4632176" cy="315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67608" y="188641"/>
            <a:ext cx="7272808" cy="646331"/>
          </a:xfrm>
          <a:prstGeom prst="rect">
            <a:avLst/>
          </a:prstGeom>
          <a:noFill/>
        </p:spPr>
        <p:txBody>
          <a:bodyPr wrap="square" rtlCol="0">
            <a:spAutoFit/>
          </a:bodyPr>
          <a:lstStyle/>
          <a:p>
            <a:pPr algn="ctr"/>
            <a:r>
              <a:rPr lang="en-GB" sz="3600" b="1" dirty="0">
                <a:solidFill>
                  <a:prstClr val="white"/>
                </a:solidFill>
                <a:latin typeface="Calibri"/>
              </a:rPr>
              <a:t>2.Make your beautiful African Sunset</a:t>
            </a:r>
          </a:p>
        </p:txBody>
      </p:sp>
      <p:sp>
        <p:nvSpPr>
          <p:cNvPr id="3" name="TextBox 2"/>
          <p:cNvSpPr txBox="1"/>
          <p:nvPr/>
        </p:nvSpPr>
        <p:spPr>
          <a:xfrm>
            <a:off x="7176120" y="1340768"/>
            <a:ext cx="3096344" cy="2862322"/>
          </a:xfrm>
          <a:prstGeom prst="rect">
            <a:avLst/>
          </a:prstGeom>
          <a:noFill/>
        </p:spPr>
        <p:txBody>
          <a:bodyPr wrap="square" rtlCol="0">
            <a:spAutoFit/>
          </a:bodyPr>
          <a:lstStyle/>
          <a:p>
            <a:r>
              <a:rPr lang="en-GB" sz="2000" b="1" dirty="0">
                <a:solidFill>
                  <a:prstClr val="white"/>
                </a:solidFill>
                <a:latin typeface="Calibri"/>
              </a:rPr>
              <a:t>What can I use?</a:t>
            </a:r>
          </a:p>
          <a:p>
            <a:pPr marL="342900" indent="-342900">
              <a:buFont typeface="Arial" panose="020B0604020202020204" pitchFamily="34" charset="0"/>
              <a:buChar char="•"/>
            </a:pPr>
            <a:r>
              <a:rPr lang="en-GB" sz="2000" b="1" dirty="0">
                <a:solidFill>
                  <a:prstClr val="white"/>
                </a:solidFill>
                <a:latin typeface="Calibri"/>
              </a:rPr>
              <a:t>Watercolours </a:t>
            </a:r>
          </a:p>
          <a:p>
            <a:pPr marL="342900" indent="-342900">
              <a:buFont typeface="Arial" panose="020B0604020202020204" pitchFamily="34" charset="0"/>
              <a:buChar char="•"/>
            </a:pPr>
            <a:r>
              <a:rPr lang="en-GB" sz="2000" b="1" dirty="0">
                <a:solidFill>
                  <a:prstClr val="white"/>
                </a:solidFill>
                <a:latin typeface="Calibri"/>
              </a:rPr>
              <a:t> Pastels</a:t>
            </a:r>
          </a:p>
          <a:p>
            <a:pPr marL="342900" indent="-342900">
              <a:buFont typeface="Arial" panose="020B0604020202020204" pitchFamily="34" charset="0"/>
              <a:buChar char="•"/>
            </a:pPr>
            <a:r>
              <a:rPr lang="en-GB" sz="2000" b="1" dirty="0">
                <a:solidFill>
                  <a:prstClr val="white"/>
                </a:solidFill>
                <a:latin typeface="Calibri"/>
              </a:rPr>
              <a:t> Colouring pencils </a:t>
            </a:r>
          </a:p>
          <a:p>
            <a:pPr marL="342900" indent="-342900">
              <a:buFont typeface="Arial" panose="020B0604020202020204" pitchFamily="34" charset="0"/>
              <a:buChar char="•"/>
            </a:pPr>
            <a:r>
              <a:rPr lang="en-GB" sz="2000" b="1" dirty="0">
                <a:solidFill>
                  <a:prstClr val="white"/>
                </a:solidFill>
                <a:latin typeface="Calibri"/>
              </a:rPr>
              <a:t>Homemade ink from very diluted red/orange/yellow food colouring! </a:t>
            </a:r>
          </a:p>
          <a:p>
            <a:endParaRPr lang="en-GB" sz="2000" b="1" dirty="0">
              <a:solidFill>
                <a:prstClr val="white"/>
              </a:solidFill>
              <a:latin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790" y="4581128"/>
            <a:ext cx="2731768"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423592" y="4365104"/>
            <a:ext cx="4200128" cy="2304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 name="TextBox 4"/>
          <p:cNvSpPr txBox="1"/>
          <p:nvPr/>
        </p:nvSpPr>
        <p:spPr>
          <a:xfrm>
            <a:off x="2783632" y="4684528"/>
            <a:ext cx="3744416" cy="1477328"/>
          </a:xfrm>
          <a:prstGeom prst="rect">
            <a:avLst/>
          </a:prstGeom>
          <a:noFill/>
        </p:spPr>
        <p:txBody>
          <a:bodyPr wrap="square" rtlCol="0">
            <a:spAutoFit/>
          </a:bodyPr>
          <a:lstStyle/>
          <a:p>
            <a:endParaRPr lang="en-GB" b="1" dirty="0">
              <a:solidFill>
                <a:prstClr val="white"/>
              </a:solidFill>
              <a:latin typeface="Calibri"/>
            </a:endParaRPr>
          </a:p>
          <a:p>
            <a:r>
              <a:rPr lang="en-GB" b="1" dirty="0">
                <a:solidFill>
                  <a:prstClr val="white"/>
                </a:solidFill>
                <a:latin typeface="Calibri"/>
              </a:rPr>
              <a:t>Miss Pattison will show you how to do this on Zoom on Tuesday afternoon. You are all invited! Looking forward to seeing you!</a:t>
            </a:r>
          </a:p>
        </p:txBody>
      </p:sp>
    </p:spTree>
    <p:extLst>
      <p:ext uri="{BB962C8B-B14F-4D97-AF65-F5344CB8AC3E}">
        <p14:creationId xmlns:p14="http://schemas.microsoft.com/office/powerpoint/2010/main" val="3185357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552" y="692696"/>
            <a:ext cx="3312368" cy="5940088"/>
          </a:xfrm>
          <a:prstGeom prst="rect">
            <a:avLst/>
          </a:prstGeom>
          <a:noFill/>
        </p:spPr>
        <p:txBody>
          <a:bodyPr wrap="square" rtlCol="0">
            <a:spAutoFit/>
          </a:bodyPr>
          <a:lstStyle/>
          <a:p>
            <a:endParaRPr lang="en-GB" sz="2000" b="1" dirty="0">
              <a:solidFill>
                <a:prstClr val="white"/>
              </a:solidFill>
              <a:latin typeface="Calibri"/>
            </a:endParaRPr>
          </a:p>
          <a:p>
            <a:endParaRPr lang="en-GB" sz="2000" b="1" dirty="0">
              <a:solidFill>
                <a:prstClr val="white"/>
              </a:solidFill>
              <a:latin typeface="Calibri"/>
            </a:endParaRPr>
          </a:p>
          <a:p>
            <a:r>
              <a:rPr lang="en-GB" sz="2000" b="1" dirty="0">
                <a:solidFill>
                  <a:prstClr val="white"/>
                </a:solidFill>
                <a:latin typeface="Calibri"/>
              </a:rPr>
              <a:t>Use yellow and red paint.</a:t>
            </a:r>
          </a:p>
          <a:p>
            <a:endParaRPr lang="en-GB" sz="2000" b="1" dirty="0">
              <a:solidFill>
                <a:prstClr val="white"/>
              </a:solidFill>
              <a:latin typeface="Calibri"/>
            </a:endParaRPr>
          </a:p>
          <a:p>
            <a:pPr marL="342900" indent="-342900">
              <a:buFont typeface="Arial" panose="020B0604020202020204" pitchFamily="34" charset="0"/>
              <a:buChar char="•"/>
            </a:pPr>
            <a:r>
              <a:rPr lang="en-GB" sz="2000" b="1" dirty="0">
                <a:solidFill>
                  <a:prstClr val="white"/>
                </a:solidFill>
                <a:latin typeface="Calibri"/>
              </a:rPr>
              <a:t>Paint a thick, yellow stripe horizontally across  the bottom of the paper.</a:t>
            </a:r>
          </a:p>
          <a:p>
            <a:pPr marL="342900" indent="-342900">
              <a:buFont typeface="Arial" panose="020B0604020202020204" pitchFamily="34" charset="0"/>
              <a:buChar char="•"/>
            </a:pPr>
            <a:r>
              <a:rPr lang="en-GB" sz="2000" b="1" dirty="0">
                <a:solidFill>
                  <a:prstClr val="white"/>
                </a:solidFill>
                <a:latin typeface="Calibri"/>
              </a:rPr>
              <a:t> Then use  a small amount of red paint to paint across the page and  blend into the yellow. You will make orange  where the two paints mix.</a:t>
            </a:r>
          </a:p>
          <a:p>
            <a:pPr marL="342900" indent="-342900">
              <a:buFont typeface="Arial" panose="020B0604020202020204" pitchFamily="34" charset="0"/>
              <a:buChar char="•"/>
            </a:pPr>
            <a:r>
              <a:rPr lang="en-GB" sz="2000" b="1" dirty="0">
                <a:solidFill>
                  <a:prstClr val="white"/>
                </a:solidFill>
                <a:latin typeface="Calibri"/>
              </a:rPr>
              <a:t>Then do a sweep of  red paint. </a:t>
            </a:r>
          </a:p>
          <a:p>
            <a:pPr marL="342900" indent="-342900">
              <a:buFont typeface="Arial" panose="020B0604020202020204" pitchFamily="34" charset="0"/>
              <a:buChar char="•"/>
            </a:pPr>
            <a:r>
              <a:rPr lang="en-GB" sz="2000" b="1" dirty="0">
                <a:solidFill>
                  <a:prstClr val="white"/>
                </a:solidFill>
                <a:latin typeface="Calibri"/>
              </a:rPr>
              <a:t>Mix the colours as you sweep across so that you don’t end up with separate  strips of colour.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945" y="3933057"/>
            <a:ext cx="4622611" cy="2353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23592" y="260649"/>
            <a:ext cx="8136904" cy="646331"/>
          </a:xfrm>
          <a:prstGeom prst="rect">
            <a:avLst/>
          </a:prstGeom>
          <a:noFill/>
        </p:spPr>
        <p:txBody>
          <a:bodyPr wrap="square" rtlCol="0">
            <a:spAutoFit/>
          </a:bodyPr>
          <a:lstStyle/>
          <a:p>
            <a:r>
              <a:rPr lang="en-GB" sz="3600" b="1" dirty="0">
                <a:solidFill>
                  <a:prstClr val="white"/>
                </a:solidFill>
                <a:latin typeface="Calibri"/>
              </a:rPr>
              <a:t> What can I do if I can’t make the Zoom?</a:t>
            </a:r>
          </a:p>
        </p:txBody>
      </p:sp>
      <p:sp>
        <p:nvSpPr>
          <p:cNvPr id="4" name="Oval 3"/>
          <p:cNvSpPr/>
          <p:nvPr/>
        </p:nvSpPr>
        <p:spPr>
          <a:xfrm>
            <a:off x="6492044" y="906979"/>
            <a:ext cx="3420380"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5" name="TextBox 4"/>
          <p:cNvSpPr txBox="1"/>
          <p:nvPr/>
        </p:nvSpPr>
        <p:spPr>
          <a:xfrm>
            <a:off x="6961212" y="1273116"/>
            <a:ext cx="2664296" cy="707886"/>
          </a:xfrm>
          <a:prstGeom prst="rect">
            <a:avLst/>
          </a:prstGeom>
          <a:noFill/>
        </p:spPr>
        <p:txBody>
          <a:bodyPr wrap="square" rtlCol="0">
            <a:spAutoFit/>
          </a:bodyPr>
          <a:lstStyle/>
          <a:p>
            <a:r>
              <a:rPr lang="en-GB" sz="2000" b="1" dirty="0">
                <a:solidFill>
                  <a:prstClr val="white"/>
                </a:solidFill>
                <a:latin typeface="Calibri"/>
              </a:rPr>
              <a:t>No problem! Use these instructions! </a:t>
            </a:r>
          </a:p>
        </p:txBody>
      </p:sp>
    </p:spTree>
    <p:extLst>
      <p:ext uri="{BB962C8B-B14F-4D97-AF65-F5344CB8AC3E}">
        <p14:creationId xmlns:p14="http://schemas.microsoft.com/office/powerpoint/2010/main" val="118031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8531" y="1070740"/>
            <a:ext cx="1800000" cy="1777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07568" y="116632"/>
            <a:ext cx="7848872" cy="1077218"/>
          </a:xfrm>
          <a:prstGeom prst="rect">
            <a:avLst/>
          </a:prstGeom>
          <a:noFill/>
        </p:spPr>
        <p:txBody>
          <a:bodyPr wrap="square" rtlCol="0">
            <a:spAutoFit/>
          </a:bodyPr>
          <a:lstStyle/>
          <a:p>
            <a:r>
              <a:rPr lang="en-GB" sz="3200" b="1" dirty="0">
                <a:solidFill>
                  <a:prstClr val="white"/>
                </a:solidFill>
                <a:latin typeface="Calibri"/>
              </a:rPr>
              <a:t>3. Drawing your animals. You have different options…….</a:t>
            </a:r>
            <a:r>
              <a:rPr lang="en-GB" sz="3200" dirty="0">
                <a:solidFill>
                  <a:prstClr val="black"/>
                </a:solidFill>
                <a:latin typeface="Calibri"/>
              </a:rPr>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3" y="4811977"/>
            <a:ext cx="240895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5112748" y="1070740"/>
            <a:ext cx="4943693" cy="1338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 name="TextBox 4"/>
          <p:cNvSpPr txBox="1"/>
          <p:nvPr/>
        </p:nvSpPr>
        <p:spPr>
          <a:xfrm>
            <a:off x="5375921" y="1362055"/>
            <a:ext cx="4229407" cy="646331"/>
          </a:xfrm>
          <a:prstGeom prst="rect">
            <a:avLst/>
          </a:prstGeom>
          <a:noFill/>
        </p:spPr>
        <p:txBody>
          <a:bodyPr wrap="square" rtlCol="0">
            <a:spAutoFit/>
          </a:bodyPr>
          <a:lstStyle/>
          <a:p>
            <a:pPr algn="ctr"/>
            <a:r>
              <a:rPr lang="en-GB" b="1" dirty="0">
                <a:solidFill>
                  <a:prstClr val="white"/>
                </a:solidFill>
                <a:latin typeface="Calibri"/>
              </a:rPr>
              <a:t>You could draw your animal freehand, cut it out and stick on your sunset, once dry.</a:t>
            </a:r>
            <a:endParaRPr lang="en-GB" dirty="0">
              <a:solidFill>
                <a:prstClr val="black"/>
              </a:solidFill>
              <a:latin typeface="Calibri"/>
            </a:endParaRPr>
          </a:p>
        </p:txBody>
      </p:sp>
      <p:sp>
        <p:nvSpPr>
          <p:cNvPr id="6" name="Oval 5"/>
          <p:cNvSpPr/>
          <p:nvPr/>
        </p:nvSpPr>
        <p:spPr>
          <a:xfrm>
            <a:off x="5444866" y="4465091"/>
            <a:ext cx="5043623" cy="2146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7" name="TextBox 6"/>
          <p:cNvSpPr txBox="1"/>
          <p:nvPr/>
        </p:nvSpPr>
        <p:spPr>
          <a:xfrm>
            <a:off x="5663953" y="4653136"/>
            <a:ext cx="4237327" cy="1938992"/>
          </a:xfrm>
          <a:prstGeom prst="rect">
            <a:avLst/>
          </a:prstGeom>
          <a:noFill/>
        </p:spPr>
        <p:txBody>
          <a:bodyPr wrap="square" rtlCol="0">
            <a:spAutoFit/>
          </a:bodyPr>
          <a:lstStyle/>
          <a:p>
            <a:pPr algn="ctr"/>
            <a:endParaRPr lang="en-GB" sz="2000" b="1" dirty="0">
              <a:solidFill>
                <a:prstClr val="white"/>
              </a:solidFill>
              <a:latin typeface="Calibri"/>
            </a:endParaRPr>
          </a:p>
          <a:p>
            <a:pPr algn="ctr"/>
            <a:r>
              <a:rPr lang="en-GB" sz="2000" b="1" dirty="0">
                <a:solidFill>
                  <a:prstClr val="white"/>
                </a:solidFill>
                <a:latin typeface="Calibri"/>
              </a:rPr>
              <a:t>Or if you are finding drawing animals tricky, use one of the animals from the templates  attached on your learning page or from the previous slides. </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892" y="2753025"/>
            <a:ext cx="2183904" cy="147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2207569" y="3140968"/>
            <a:ext cx="4849395"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9" name="TextBox 8"/>
          <p:cNvSpPr txBox="1"/>
          <p:nvPr/>
        </p:nvSpPr>
        <p:spPr>
          <a:xfrm>
            <a:off x="2783633" y="3333786"/>
            <a:ext cx="4273331" cy="923330"/>
          </a:xfrm>
          <a:prstGeom prst="rect">
            <a:avLst/>
          </a:prstGeom>
          <a:noFill/>
        </p:spPr>
        <p:txBody>
          <a:bodyPr wrap="square" rtlCol="0">
            <a:spAutoFit/>
          </a:bodyPr>
          <a:lstStyle/>
          <a:p>
            <a:r>
              <a:rPr lang="en-GB" b="1" dirty="0">
                <a:solidFill>
                  <a:prstClr val="white"/>
                </a:solidFill>
                <a:latin typeface="Calibri"/>
              </a:rPr>
              <a:t>Or wait for your sunset to dry then draw straight on. Practise drawing your animal whilst your sunset drying.</a:t>
            </a:r>
          </a:p>
        </p:txBody>
      </p:sp>
    </p:spTree>
    <p:extLst>
      <p:ext uri="{BB962C8B-B14F-4D97-AF65-F5344CB8AC3E}">
        <p14:creationId xmlns:p14="http://schemas.microsoft.com/office/powerpoint/2010/main" val="1584969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332656"/>
            <a:ext cx="3739709" cy="311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3717032"/>
            <a:ext cx="4488160" cy="277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323856" y="830325"/>
            <a:ext cx="3672408"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 name="TextBox 4"/>
          <p:cNvSpPr txBox="1"/>
          <p:nvPr/>
        </p:nvSpPr>
        <p:spPr>
          <a:xfrm>
            <a:off x="6623720" y="1196752"/>
            <a:ext cx="3072680" cy="923330"/>
          </a:xfrm>
          <a:prstGeom prst="rect">
            <a:avLst/>
          </a:prstGeom>
          <a:noFill/>
        </p:spPr>
        <p:txBody>
          <a:bodyPr wrap="square" rtlCol="0">
            <a:spAutoFit/>
          </a:bodyPr>
          <a:lstStyle/>
          <a:p>
            <a:pPr algn="ctr"/>
            <a:r>
              <a:rPr lang="en-GB" b="1" dirty="0">
                <a:solidFill>
                  <a:prstClr val="white"/>
                </a:solidFill>
                <a:latin typeface="Calibri"/>
              </a:rPr>
              <a:t>Once your main animal is on the paper, you just add details  such as grasses and a tree . </a:t>
            </a:r>
          </a:p>
        </p:txBody>
      </p:sp>
      <p:sp>
        <p:nvSpPr>
          <p:cNvPr id="6" name="Oval 5"/>
          <p:cNvSpPr/>
          <p:nvPr/>
        </p:nvSpPr>
        <p:spPr>
          <a:xfrm>
            <a:off x="7176120" y="4149080"/>
            <a:ext cx="3096344"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7" name="TextBox 6"/>
          <p:cNvSpPr txBox="1"/>
          <p:nvPr/>
        </p:nvSpPr>
        <p:spPr>
          <a:xfrm>
            <a:off x="7591400" y="4515507"/>
            <a:ext cx="2376264" cy="923330"/>
          </a:xfrm>
          <a:prstGeom prst="rect">
            <a:avLst/>
          </a:prstGeom>
          <a:noFill/>
        </p:spPr>
        <p:txBody>
          <a:bodyPr wrap="square" rtlCol="0">
            <a:spAutoFit/>
          </a:bodyPr>
          <a:lstStyle/>
          <a:p>
            <a:pPr algn="ctr"/>
            <a:r>
              <a:rPr lang="en-GB" b="1" dirty="0">
                <a:solidFill>
                  <a:prstClr val="white"/>
                </a:solidFill>
                <a:latin typeface="Calibri"/>
              </a:rPr>
              <a:t>You could add more animals to create a scene. It’s up to you! </a:t>
            </a:r>
          </a:p>
        </p:txBody>
      </p:sp>
    </p:spTree>
    <p:extLst>
      <p:ext uri="{BB962C8B-B14F-4D97-AF65-F5344CB8AC3E}">
        <p14:creationId xmlns:p14="http://schemas.microsoft.com/office/powerpoint/2010/main" val="3064147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888088" y="2132856"/>
            <a:ext cx="3528392"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4" name="TextBox 3"/>
          <p:cNvSpPr txBox="1"/>
          <p:nvPr/>
        </p:nvSpPr>
        <p:spPr>
          <a:xfrm>
            <a:off x="7320136" y="2564904"/>
            <a:ext cx="2952328" cy="1077218"/>
          </a:xfrm>
          <a:prstGeom prst="rect">
            <a:avLst/>
          </a:prstGeom>
          <a:noFill/>
        </p:spPr>
        <p:txBody>
          <a:bodyPr wrap="square" rtlCol="0">
            <a:spAutoFit/>
          </a:bodyPr>
          <a:lstStyle/>
          <a:p>
            <a:r>
              <a:rPr lang="en-GB" sz="3200" b="1" dirty="0">
                <a:solidFill>
                  <a:prstClr val="white"/>
                </a:solidFill>
                <a:latin typeface="Calibri"/>
              </a:rPr>
              <a:t>Enjoy your art this afternoon!</a:t>
            </a:r>
            <a:endParaRPr lang="en-GB" dirty="0">
              <a:solidFill>
                <a:prstClr val="black"/>
              </a:solidFill>
              <a:latin typeface="Calibri"/>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9" y="1052736"/>
            <a:ext cx="4850209" cy="485020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442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FBA4-848A-7240-9A6E-5EB2D7685FDC}"/>
              </a:ext>
            </a:extLst>
          </p:cNvPr>
          <p:cNvSpPr>
            <a:spLocks noGrp="1"/>
          </p:cNvSpPr>
          <p:nvPr>
            <p:ph type="ctrTitle"/>
          </p:nvPr>
        </p:nvSpPr>
        <p:spPr>
          <a:xfrm>
            <a:off x="166816" y="667264"/>
            <a:ext cx="11858368" cy="5399903"/>
          </a:xfrm>
        </p:spPr>
        <p:txBody>
          <a:bodyPr>
            <a:normAutofit/>
          </a:bodyPr>
          <a:lstStyle/>
          <a:p>
            <a:r>
              <a:rPr lang="en-GB" sz="2700" dirty="0">
                <a:solidFill>
                  <a:srgbClr val="002060"/>
                </a:solidFill>
                <a:latin typeface="Comic Sans MS" panose="030F0902030302020204" pitchFamily="66" charset="0"/>
              </a:rPr>
              <a:t>Visiting a jungle </a:t>
            </a:r>
            <a:br>
              <a:rPr lang="en-GB" sz="2700" dirty="0">
                <a:solidFill>
                  <a:srgbClr val="002060"/>
                </a:solidFill>
                <a:latin typeface="Comic Sans MS" panose="030F0902030302020204" pitchFamily="66" charset="0"/>
              </a:rPr>
            </a:br>
            <a:r>
              <a:rPr lang="en-GB" sz="2700" dirty="0">
                <a:solidFill>
                  <a:srgbClr val="002060"/>
                </a:solidFill>
                <a:latin typeface="Comic Sans MS" panose="030F0902030302020204" pitchFamily="66" charset="0"/>
              </a:rPr>
              <a:t>Let’s revisit my diary entry from yesterday.</a:t>
            </a:r>
            <a:br>
              <a:rPr lang="en-GB" sz="2700" dirty="0">
                <a:solidFill>
                  <a:srgbClr val="002060"/>
                </a:solidFill>
                <a:latin typeface="Comic Sans MS" panose="030F0902030302020204" pitchFamily="66" charset="0"/>
              </a:rPr>
            </a:br>
            <a:br>
              <a:rPr lang="en-GB" sz="2700" dirty="0">
                <a:solidFill>
                  <a:srgbClr val="002060"/>
                </a:solidFill>
                <a:latin typeface="Comic Sans MS" panose="030F0902030302020204" pitchFamily="66" charset="0"/>
              </a:rPr>
            </a:br>
            <a:br>
              <a:rPr lang="en-GB" sz="2700" dirty="0">
                <a:solidFill>
                  <a:srgbClr val="002060"/>
                </a:solidFill>
                <a:latin typeface="Comic Sans MS" panose="030F0902030302020204" pitchFamily="66" charset="0"/>
              </a:rPr>
            </a:br>
            <a:br>
              <a:rPr lang="en-GB" sz="2700" dirty="0">
                <a:solidFill>
                  <a:srgbClr val="002060"/>
                </a:solidFill>
                <a:latin typeface="Comic Sans MS" panose="030F0902030302020204" pitchFamily="66" charset="0"/>
              </a:rPr>
            </a:br>
            <a:r>
              <a:rPr lang="en-GB" sz="2700" dirty="0">
                <a:solidFill>
                  <a:srgbClr val="002060"/>
                </a:solidFill>
                <a:latin typeface="Comic Sans MS" panose="030F0902030302020204" pitchFamily="66" charset="0"/>
              </a:rPr>
              <a:t>Listen to a recording of the text below here: </a:t>
            </a:r>
            <a:br>
              <a:rPr lang="en-GB" sz="2700" dirty="0">
                <a:solidFill>
                  <a:srgbClr val="002060"/>
                </a:solidFill>
                <a:latin typeface="Comic Sans MS" panose="030F0902030302020204" pitchFamily="66" charset="0"/>
              </a:rPr>
            </a:br>
            <a:r>
              <a:rPr lang="en-GB" sz="2700" dirty="0">
                <a:solidFill>
                  <a:srgbClr val="002060"/>
                </a:solidFill>
                <a:latin typeface="Comic Sans MS" panose="030F0902030302020204" pitchFamily="66" charset="0"/>
                <a:hlinkClick r:id="rId2"/>
              </a:rPr>
              <a:t>https://soundcloud.com/talkforwriting/jungle/s-4Ye8khPyx1x</a:t>
            </a:r>
            <a:r>
              <a:rPr lang="en-GB" sz="2700" dirty="0">
                <a:solidFill>
                  <a:srgbClr val="002060"/>
                </a:solidFill>
                <a:latin typeface="Comic Sans MS" panose="030F0902030302020204" pitchFamily="66" charset="0"/>
              </a:rPr>
              <a:t>  </a:t>
            </a:r>
            <a:br>
              <a:rPr lang="en-GB" sz="3200" dirty="0"/>
            </a:br>
            <a:br>
              <a:rPr lang="en-GB" sz="3200" dirty="0"/>
            </a:br>
            <a:br>
              <a:rPr lang="en-GB" sz="3200" dirty="0"/>
            </a:br>
            <a:endParaRPr lang="en-GB" sz="3200" dirty="0">
              <a:solidFill>
                <a:srgbClr val="002060"/>
              </a:solidFill>
              <a:latin typeface="Comic Sans MS" panose="030F0902030302020204" pitchFamily="66" charset="0"/>
            </a:endParaRPr>
          </a:p>
        </p:txBody>
      </p:sp>
    </p:spTree>
    <p:extLst>
      <p:ext uri="{BB962C8B-B14F-4D97-AF65-F5344CB8AC3E}">
        <p14:creationId xmlns:p14="http://schemas.microsoft.com/office/powerpoint/2010/main" val="185171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FBA4-848A-7240-9A6E-5EB2D7685FDC}"/>
              </a:ext>
            </a:extLst>
          </p:cNvPr>
          <p:cNvSpPr>
            <a:spLocks noGrp="1"/>
          </p:cNvSpPr>
          <p:nvPr>
            <p:ph type="ctrTitle"/>
          </p:nvPr>
        </p:nvSpPr>
        <p:spPr>
          <a:xfrm>
            <a:off x="166816" y="123568"/>
            <a:ext cx="11858368" cy="4003589"/>
          </a:xfrm>
        </p:spPr>
        <p:txBody>
          <a:bodyPr>
            <a:normAutofit/>
          </a:bodyPr>
          <a:lstStyle/>
          <a:p>
            <a:pPr algn="l"/>
            <a:br>
              <a:rPr lang="en-GB" sz="3200" dirty="0"/>
            </a:br>
            <a:endParaRPr lang="en-GB" sz="3200" dirty="0">
              <a:solidFill>
                <a:srgbClr val="002060"/>
              </a:solidFill>
              <a:latin typeface="Comic Sans MS" panose="030F0902030302020204" pitchFamily="66" charset="0"/>
            </a:endParaRPr>
          </a:p>
        </p:txBody>
      </p:sp>
      <p:sp>
        <p:nvSpPr>
          <p:cNvPr id="3" name="TextBox 2">
            <a:extLst>
              <a:ext uri="{FF2B5EF4-FFF2-40B4-BE49-F238E27FC236}">
                <a16:creationId xmlns:a16="http://schemas.microsoft.com/office/drawing/2014/main" id="{026FC23C-53DD-7C40-BFB4-05A875BCA71A}"/>
              </a:ext>
            </a:extLst>
          </p:cNvPr>
          <p:cNvSpPr txBox="1"/>
          <p:nvPr/>
        </p:nvSpPr>
        <p:spPr>
          <a:xfrm>
            <a:off x="518984" y="259492"/>
            <a:ext cx="11355859"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Jungle Log: 18th April,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Today has been an amazing day of discovery! I woke early and got ready for my trek into the </a:t>
            </a:r>
            <a:r>
              <a:rPr kumimoji="0" lang="en-GB" sz="2800" b="0" i="0" u="none" strike="noStrike" kern="1200" cap="none" spc="0" normalizeH="0" baseline="0" noProof="0" dirty="0" err="1">
                <a:ln>
                  <a:noFill/>
                </a:ln>
                <a:solidFill>
                  <a:srgbClr val="002060"/>
                </a:solidFill>
                <a:effectLst/>
                <a:uLnTx/>
                <a:uFillTx/>
                <a:latin typeface="Comic Sans MS" panose="030F0902030302020204" pitchFamily="66" charset="0"/>
                <a:ea typeface="+mn-ea"/>
                <a:cs typeface="+mn-cs"/>
              </a:rPr>
              <a:t>Atlanti</a:t>
            </a: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 Jungle. I was excited and couldn’t wait to see what lay ahead of me. I packed my rucksack and put on my sturdy walking boots. I made sure my camera was working because I wanted to record as much of the day as possible. I left the camp at 6am.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D28C58-2D37-0245-8088-AC3172212FF2}"/>
              </a:ext>
            </a:extLst>
          </p:cNvPr>
          <p:cNvPicPr>
            <a:picLocks noChangeAspect="1"/>
          </p:cNvPicPr>
          <p:nvPr/>
        </p:nvPicPr>
        <p:blipFill>
          <a:blip r:embed="rId2"/>
          <a:stretch>
            <a:fillRect/>
          </a:stretch>
        </p:blipFill>
        <p:spPr>
          <a:xfrm>
            <a:off x="518984" y="3305432"/>
            <a:ext cx="3429000" cy="3429000"/>
          </a:xfrm>
          <a:prstGeom prst="rect">
            <a:avLst/>
          </a:prstGeom>
        </p:spPr>
      </p:pic>
      <p:pic>
        <p:nvPicPr>
          <p:cNvPr id="6" name="Picture 5">
            <a:extLst>
              <a:ext uri="{FF2B5EF4-FFF2-40B4-BE49-F238E27FC236}">
                <a16:creationId xmlns:a16="http://schemas.microsoft.com/office/drawing/2014/main" id="{462C5D81-021B-7B4C-9B7D-8473E8CA00AD}"/>
              </a:ext>
            </a:extLst>
          </p:cNvPr>
          <p:cNvPicPr>
            <a:picLocks noChangeAspect="1"/>
          </p:cNvPicPr>
          <p:nvPr/>
        </p:nvPicPr>
        <p:blipFill>
          <a:blip r:embed="rId3"/>
          <a:stretch>
            <a:fillRect/>
          </a:stretch>
        </p:blipFill>
        <p:spPr>
          <a:xfrm>
            <a:off x="4498889" y="3305431"/>
            <a:ext cx="2853381" cy="3424057"/>
          </a:xfrm>
          <a:prstGeom prst="rect">
            <a:avLst/>
          </a:prstGeom>
        </p:spPr>
      </p:pic>
      <p:pic>
        <p:nvPicPr>
          <p:cNvPr id="7" name="Picture 6">
            <a:extLst>
              <a:ext uri="{FF2B5EF4-FFF2-40B4-BE49-F238E27FC236}">
                <a16:creationId xmlns:a16="http://schemas.microsoft.com/office/drawing/2014/main" id="{DB9E8702-518A-4C47-B827-23E72E392CF3}"/>
              </a:ext>
            </a:extLst>
          </p:cNvPr>
          <p:cNvPicPr>
            <a:picLocks noChangeAspect="1"/>
          </p:cNvPicPr>
          <p:nvPr/>
        </p:nvPicPr>
        <p:blipFill rotWithShape="1">
          <a:blip r:embed="rId4"/>
          <a:srcRect l="15247" t="10341" r="18419" b="14017"/>
          <a:stretch/>
        </p:blipFill>
        <p:spPr>
          <a:xfrm>
            <a:off x="7869400" y="3429000"/>
            <a:ext cx="4080614" cy="3095369"/>
          </a:xfrm>
          <a:prstGeom prst="rect">
            <a:avLst/>
          </a:prstGeom>
        </p:spPr>
      </p:pic>
    </p:spTree>
    <p:extLst>
      <p:ext uri="{BB962C8B-B14F-4D97-AF65-F5344CB8AC3E}">
        <p14:creationId xmlns:p14="http://schemas.microsoft.com/office/powerpoint/2010/main" val="187381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94018B-279B-C94F-9BEE-D05081DBE27D}"/>
              </a:ext>
            </a:extLst>
          </p:cNvPr>
          <p:cNvSpPr/>
          <p:nvPr/>
        </p:nvSpPr>
        <p:spPr>
          <a:xfrm>
            <a:off x="135923" y="172995"/>
            <a:ext cx="11924271"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702030302020204" pitchFamily="66" charset="0"/>
              </a:rPr>
              <a:t>First, I trudged through the dense forest and collected samples of the plant life. My favourite was a thorny bush. It had tiny, yellow flowers growing on it, which smelt like ice cream! Next, I studied some of the mesmerising insects that were crawling up the rough bark of every tree. One insect looked like a caterpillar but had 2 sets of wings and tiny hands on the ends of its 20 legs. Excitedly, I photographed as many creatures as I could because I wanted to show my explorer friends what I had discovered. </a:t>
            </a:r>
          </a:p>
        </p:txBody>
      </p:sp>
      <p:pic>
        <p:nvPicPr>
          <p:cNvPr id="7" name="Picture 6">
            <a:extLst>
              <a:ext uri="{FF2B5EF4-FFF2-40B4-BE49-F238E27FC236}">
                <a16:creationId xmlns:a16="http://schemas.microsoft.com/office/drawing/2014/main" id="{2364ECE7-30D7-3244-962E-5F4C70C26620}"/>
              </a:ext>
            </a:extLst>
          </p:cNvPr>
          <p:cNvPicPr>
            <a:picLocks noChangeAspect="1"/>
          </p:cNvPicPr>
          <p:nvPr/>
        </p:nvPicPr>
        <p:blipFill rotWithShape="1">
          <a:blip r:embed="rId2"/>
          <a:srcRect r="10929"/>
          <a:stretch/>
        </p:blipFill>
        <p:spPr>
          <a:xfrm>
            <a:off x="382201" y="3064819"/>
            <a:ext cx="4807636" cy="3175000"/>
          </a:xfrm>
          <a:prstGeom prst="rect">
            <a:avLst/>
          </a:prstGeom>
        </p:spPr>
      </p:pic>
      <p:pic>
        <p:nvPicPr>
          <p:cNvPr id="8" name="Picture 7">
            <a:extLst>
              <a:ext uri="{FF2B5EF4-FFF2-40B4-BE49-F238E27FC236}">
                <a16:creationId xmlns:a16="http://schemas.microsoft.com/office/drawing/2014/main" id="{22973474-3706-A147-AEE4-99AFBDDBA7A4}"/>
              </a:ext>
            </a:extLst>
          </p:cNvPr>
          <p:cNvPicPr>
            <a:picLocks noChangeAspect="1"/>
          </p:cNvPicPr>
          <p:nvPr/>
        </p:nvPicPr>
        <p:blipFill>
          <a:blip r:embed="rId3"/>
          <a:stretch>
            <a:fillRect/>
          </a:stretch>
        </p:blipFill>
        <p:spPr>
          <a:xfrm>
            <a:off x="5350991" y="2536059"/>
            <a:ext cx="2816826" cy="2118078"/>
          </a:xfrm>
          <a:prstGeom prst="rect">
            <a:avLst/>
          </a:prstGeom>
        </p:spPr>
      </p:pic>
      <p:pic>
        <p:nvPicPr>
          <p:cNvPr id="9" name="Picture 8">
            <a:extLst>
              <a:ext uri="{FF2B5EF4-FFF2-40B4-BE49-F238E27FC236}">
                <a16:creationId xmlns:a16="http://schemas.microsoft.com/office/drawing/2014/main" id="{DCC28EB4-1462-6B4D-8D6B-A89417026D83}"/>
              </a:ext>
            </a:extLst>
          </p:cNvPr>
          <p:cNvPicPr>
            <a:picLocks noChangeAspect="1"/>
          </p:cNvPicPr>
          <p:nvPr/>
        </p:nvPicPr>
        <p:blipFill>
          <a:blip r:embed="rId4"/>
          <a:stretch>
            <a:fillRect/>
          </a:stretch>
        </p:blipFill>
        <p:spPr>
          <a:xfrm>
            <a:off x="8600818" y="3429000"/>
            <a:ext cx="3212306" cy="2588741"/>
          </a:xfrm>
          <a:prstGeom prst="rect">
            <a:avLst/>
          </a:prstGeom>
        </p:spPr>
      </p:pic>
    </p:spTree>
    <p:extLst>
      <p:ext uri="{BB962C8B-B14F-4D97-AF65-F5344CB8AC3E}">
        <p14:creationId xmlns:p14="http://schemas.microsoft.com/office/powerpoint/2010/main" val="415917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94018B-279B-C94F-9BEE-D05081DBE27D}"/>
              </a:ext>
            </a:extLst>
          </p:cNvPr>
          <p:cNvSpPr/>
          <p:nvPr/>
        </p:nvSpPr>
        <p:spPr>
          <a:xfrm>
            <a:off x="135923" y="172995"/>
            <a:ext cx="11924271"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After a short tea break, I measured the circumference of the tallest trees to work out how old they were. One measured 10 metres around and was so tall that I couldn’t see the top of it. It reminded me of the beanstalk in a famous children’s story. Next, I trekked to a clearing and found a beautiful plunge pool. The water was turquoise and tiny neon fish were splashing on the surface. I tried to catch one, but they were too fast for me. Then it was time for a rest. I lounged on pink grass, soaking up the purple sun beams and listened to the strange jungle noises around 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14DBB6D-1690-ED4E-88D7-A7014414653B}"/>
              </a:ext>
            </a:extLst>
          </p:cNvPr>
          <p:cNvPicPr>
            <a:picLocks noChangeAspect="1"/>
          </p:cNvPicPr>
          <p:nvPr/>
        </p:nvPicPr>
        <p:blipFill>
          <a:blip r:embed="rId2"/>
          <a:stretch>
            <a:fillRect/>
          </a:stretch>
        </p:blipFill>
        <p:spPr>
          <a:xfrm>
            <a:off x="383231" y="3429000"/>
            <a:ext cx="3492500" cy="2616200"/>
          </a:xfrm>
          <a:prstGeom prst="rect">
            <a:avLst/>
          </a:prstGeom>
        </p:spPr>
      </p:pic>
      <p:pic>
        <p:nvPicPr>
          <p:cNvPr id="3" name="Picture 2">
            <a:extLst>
              <a:ext uri="{FF2B5EF4-FFF2-40B4-BE49-F238E27FC236}">
                <a16:creationId xmlns:a16="http://schemas.microsoft.com/office/drawing/2014/main" id="{8F60490A-5C25-CE47-B556-DCFEB8B2B790}"/>
              </a:ext>
            </a:extLst>
          </p:cNvPr>
          <p:cNvPicPr>
            <a:picLocks noChangeAspect="1"/>
          </p:cNvPicPr>
          <p:nvPr/>
        </p:nvPicPr>
        <p:blipFill>
          <a:blip r:embed="rId3"/>
          <a:stretch>
            <a:fillRect/>
          </a:stretch>
        </p:blipFill>
        <p:spPr>
          <a:xfrm>
            <a:off x="4746024" y="2870887"/>
            <a:ext cx="3705997" cy="2470665"/>
          </a:xfrm>
          <a:prstGeom prst="rect">
            <a:avLst/>
          </a:prstGeom>
        </p:spPr>
      </p:pic>
      <p:pic>
        <p:nvPicPr>
          <p:cNvPr id="4" name="Picture 3">
            <a:extLst>
              <a:ext uri="{FF2B5EF4-FFF2-40B4-BE49-F238E27FC236}">
                <a16:creationId xmlns:a16="http://schemas.microsoft.com/office/drawing/2014/main" id="{2F770C7F-212D-CB47-950D-47FB08555030}"/>
              </a:ext>
            </a:extLst>
          </p:cNvPr>
          <p:cNvPicPr>
            <a:picLocks noChangeAspect="1"/>
          </p:cNvPicPr>
          <p:nvPr/>
        </p:nvPicPr>
        <p:blipFill>
          <a:blip r:embed="rId4"/>
          <a:stretch>
            <a:fillRect/>
          </a:stretch>
        </p:blipFill>
        <p:spPr>
          <a:xfrm>
            <a:off x="8701902" y="4538483"/>
            <a:ext cx="3108411" cy="2068626"/>
          </a:xfrm>
          <a:prstGeom prst="rect">
            <a:avLst/>
          </a:prstGeom>
        </p:spPr>
      </p:pic>
    </p:spTree>
    <p:extLst>
      <p:ext uri="{BB962C8B-B14F-4D97-AF65-F5344CB8AC3E}">
        <p14:creationId xmlns:p14="http://schemas.microsoft.com/office/powerpoint/2010/main" val="1493115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AA3F9-9C59-E342-8C47-08D1B0C12DDB}"/>
              </a:ext>
            </a:extLst>
          </p:cNvPr>
          <p:cNvSpPr/>
          <p:nvPr/>
        </p:nvSpPr>
        <p:spPr>
          <a:xfrm>
            <a:off x="123567" y="228766"/>
            <a:ext cx="1193662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702030302020204" pitchFamily="66" charset="0"/>
              </a:rPr>
              <a:t>Finally, I headed back to camp because the sun began to set. It sets quickly in </a:t>
            </a:r>
            <a:r>
              <a:rPr kumimoji="0" lang="en-GB" sz="2400" b="0" i="0" u="none" strike="noStrike" kern="1200" cap="none" spc="0" normalizeH="0" baseline="0" noProof="0" dirty="0" err="1">
                <a:ln>
                  <a:noFill/>
                </a:ln>
                <a:solidFill>
                  <a:srgbClr val="002060"/>
                </a:solidFill>
                <a:effectLst/>
                <a:uLnTx/>
                <a:uFillTx/>
                <a:latin typeface="Comic Sans MS" panose="030F0702030302020204" pitchFamily="66" charset="0"/>
              </a:rPr>
              <a:t>Oreno</a:t>
            </a:r>
            <a:r>
              <a:rPr kumimoji="0" lang="en-GB" sz="2400" b="0" i="0" u="none" strike="noStrike" kern="1200" cap="none" spc="0" normalizeH="0" baseline="0" noProof="0" dirty="0">
                <a:ln>
                  <a:noFill/>
                </a:ln>
                <a:solidFill>
                  <a:srgbClr val="002060"/>
                </a:solidFill>
                <a:effectLst/>
                <a:uLnTx/>
                <a:uFillTx/>
                <a:latin typeface="Comic Sans MS" panose="030F0702030302020204" pitchFamily="66" charset="0"/>
              </a:rPr>
              <a:t> and I was worried I might get lost. When I got to my tent, I unpacked my rucksack and stored my plant samples safely. I’m really looking forward to where my wardrobe will take me next week! </a:t>
            </a:r>
          </a:p>
        </p:txBody>
      </p:sp>
      <p:pic>
        <p:nvPicPr>
          <p:cNvPr id="7" name="Picture 6">
            <a:extLst>
              <a:ext uri="{FF2B5EF4-FFF2-40B4-BE49-F238E27FC236}">
                <a16:creationId xmlns:a16="http://schemas.microsoft.com/office/drawing/2014/main" id="{0E08B8ED-BA3C-C34A-A033-27D42BC9B58F}"/>
              </a:ext>
            </a:extLst>
          </p:cNvPr>
          <p:cNvPicPr>
            <a:picLocks noChangeAspect="1"/>
          </p:cNvPicPr>
          <p:nvPr/>
        </p:nvPicPr>
        <p:blipFill>
          <a:blip r:embed="rId2"/>
          <a:stretch>
            <a:fillRect/>
          </a:stretch>
        </p:blipFill>
        <p:spPr>
          <a:xfrm>
            <a:off x="494956" y="2138574"/>
            <a:ext cx="7205261" cy="4361079"/>
          </a:xfrm>
          <a:prstGeom prst="rect">
            <a:avLst/>
          </a:prstGeom>
        </p:spPr>
      </p:pic>
    </p:spTree>
    <p:extLst>
      <p:ext uri="{BB962C8B-B14F-4D97-AF65-F5344CB8AC3E}">
        <p14:creationId xmlns:p14="http://schemas.microsoft.com/office/powerpoint/2010/main" val="22640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2CECA3-76CB-B149-866F-08C0B00B8867}"/>
              </a:ext>
            </a:extLst>
          </p:cNvPr>
          <p:cNvSpPr/>
          <p:nvPr/>
        </p:nvSpPr>
        <p:spPr>
          <a:xfrm>
            <a:off x="119448" y="364691"/>
            <a:ext cx="1190367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Read my diary again. Underline any other words you don't know the meaning of. Can you find out what they mean? You could ask someone else in your home to tell you, use a dictionary or search the internet. Write your definitions out on a separate piece of paper and try to use them in a sentence. </a:t>
            </a:r>
          </a:p>
        </p:txBody>
      </p:sp>
      <p:sp>
        <p:nvSpPr>
          <p:cNvPr id="3" name="Rectangle 2">
            <a:extLst>
              <a:ext uri="{FF2B5EF4-FFF2-40B4-BE49-F238E27FC236}">
                <a16:creationId xmlns:a16="http://schemas.microsoft.com/office/drawing/2014/main" id="{D6492E52-4606-0B45-8C84-3020CCE2CDC2}"/>
              </a:ext>
            </a:extLst>
          </p:cNvPr>
          <p:cNvSpPr/>
          <p:nvPr/>
        </p:nvSpPr>
        <p:spPr>
          <a:xfrm>
            <a:off x="119448" y="2321004"/>
            <a:ext cx="1161947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What can you remember 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ArialUnicodeMS" panose="020B0604020202020204" pitchFamily="34" charset="-128"/>
                <a:cs typeface="+mn-cs"/>
              </a:rPr>
              <a:t>★ </a:t>
            </a:r>
            <a:r>
              <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Underline the correct definition of the words below.</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b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Does </a:t>
            </a:r>
            <a:r>
              <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mesmerising </a:t>
            </a: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mean ‘something that is boring’ or ‘something that is really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exciting’?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Is </a:t>
            </a:r>
            <a:r>
              <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turquoise </a:t>
            </a: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close to the colour blue or close to the colour 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Does </a:t>
            </a:r>
            <a:r>
              <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trek </a:t>
            </a: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mean ‘to run quickly’ or ‘to go on a difficult journey’?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Does </a:t>
            </a:r>
            <a:r>
              <a:rPr kumimoji="0" lang="en-GB" sz="24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discovery </a:t>
            </a: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mean ‘something you do all the time’ or ‘finding something for the first time’? </a:t>
            </a:r>
          </a:p>
        </p:txBody>
      </p:sp>
    </p:spTree>
    <p:extLst>
      <p:ext uri="{BB962C8B-B14F-4D97-AF65-F5344CB8AC3E}">
        <p14:creationId xmlns:p14="http://schemas.microsoft.com/office/powerpoint/2010/main" val="335199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730DC6-77A4-F345-8A6C-92E801FA59E8}"/>
              </a:ext>
            </a:extLst>
          </p:cNvPr>
          <p:cNvSpPr/>
          <p:nvPr/>
        </p:nvSpPr>
        <p:spPr>
          <a:xfrm>
            <a:off x="185351" y="174708"/>
            <a:ext cx="11887200"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Challenge: Now write some sentences using any of our new words. I have done one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The sky looked turquoise this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Mesmerising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Turquoise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Trek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rPr>
              <a:t>Discovery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3253519681"/>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1442</Words>
  <Application>Microsoft Office PowerPoint</Application>
  <PresentationFormat>Widescreen</PresentationFormat>
  <Paragraphs>138</Paragraphs>
  <Slides>27</Slides>
  <Notes>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27</vt:i4>
      </vt:variant>
    </vt:vector>
  </HeadingPairs>
  <TitlesOfParts>
    <vt:vector size="37" baseType="lpstr">
      <vt:lpstr>Arial</vt:lpstr>
      <vt:lpstr>Calibri</vt:lpstr>
      <vt:lpstr>Calibri Light</vt:lpstr>
      <vt:lpstr>Comic Sans MS</vt:lpstr>
      <vt:lpstr>3_Office Theme</vt:lpstr>
      <vt:lpstr>4_Office Theme</vt:lpstr>
      <vt:lpstr>5_Office Theme</vt:lpstr>
      <vt:lpstr>2_Office Theme</vt:lpstr>
      <vt:lpstr>Office Theme</vt:lpstr>
      <vt:lpstr>1_Office Theme</vt:lpstr>
      <vt:lpstr>PowerPoint Presentation</vt:lpstr>
      <vt:lpstr>English Tuesday 23rd June 2020   Journey to the Jungle</vt:lpstr>
      <vt:lpstr>Visiting a jungle  Let’s revisit my diary entry from yesterday.    Listen to a recording of the text below here:  https://soundcloud.com/talkforwriting/jungle/s-4Ye8khPyx1x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Active Learning</vt:lpstr>
      <vt:lpstr>Maths</vt:lpstr>
      <vt:lpstr>PowerPoint Presentation</vt:lpstr>
      <vt:lpstr>PowerPoint Presentation</vt:lpstr>
      <vt:lpstr>PowerPoint Presentation</vt:lpstr>
      <vt:lpstr>Reading Independently</vt:lpstr>
      <vt:lpstr>Carnival of the Animals An Art festival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Roberts</dc:creator>
  <cp:lastModifiedBy>Caroline Roberts</cp:lastModifiedBy>
  <cp:revision>45</cp:revision>
  <dcterms:created xsi:type="dcterms:W3CDTF">2020-05-22T08:08:09Z</dcterms:created>
  <dcterms:modified xsi:type="dcterms:W3CDTF">2020-06-21T07:52:31Z</dcterms:modified>
</cp:coreProperties>
</file>