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 id="2147483732" r:id="rId5"/>
  </p:sldMasterIdLst>
  <p:notesMasterIdLst>
    <p:notesMasterId r:id="rId24"/>
  </p:notesMasterIdLst>
  <p:sldIdLst>
    <p:sldId id="395" r:id="rId6"/>
    <p:sldId id="400" r:id="rId7"/>
    <p:sldId id="401" r:id="rId8"/>
    <p:sldId id="361" r:id="rId9"/>
    <p:sldId id="402" r:id="rId10"/>
    <p:sldId id="396" r:id="rId11"/>
    <p:sldId id="397" r:id="rId12"/>
    <p:sldId id="398" r:id="rId13"/>
    <p:sldId id="399" r:id="rId14"/>
    <p:sldId id="392" r:id="rId15"/>
    <p:sldId id="264" r:id="rId16"/>
    <p:sldId id="257" r:id="rId17"/>
    <p:sldId id="258" r:id="rId18"/>
    <p:sldId id="259" r:id="rId19"/>
    <p:sldId id="261" r:id="rId20"/>
    <p:sldId id="260" r:id="rId21"/>
    <p:sldId id="262" r:id="rId22"/>
    <p:sldId id="2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98"/>
    <p:restoredTop sz="94694"/>
  </p:normalViewPr>
  <p:slideViewPr>
    <p:cSldViewPr snapToGrid="0">
      <p:cViewPr varScale="1">
        <p:scale>
          <a:sx n="108" d="100"/>
          <a:sy n="108" d="100"/>
        </p:scale>
        <p:origin x="38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BA435-C1D8-4CDA-9ED5-DB292ABD76CD}" type="datetimeFigureOut">
              <a:rPr lang="en-GB" smtClean="0"/>
              <a:t>05/06/2020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8C0EF-DEAF-4394-B5DD-625AAA203F5F}" type="slidenum">
              <a:rPr lang="en-GB" smtClean="0"/>
              <a:t>‹#›</a:t>
            </a:fld>
            <a:endParaRPr lang="en-GB"/>
          </a:p>
        </p:txBody>
      </p:sp>
    </p:spTree>
    <p:extLst>
      <p:ext uri="{BB962C8B-B14F-4D97-AF65-F5344CB8AC3E}">
        <p14:creationId xmlns:p14="http://schemas.microsoft.com/office/powerpoint/2010/main" val="3376117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272815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123522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874321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97587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731353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67496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29762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05/06/2020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89740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05/06/2020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74367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05/06/2020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14989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56430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4164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16497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93664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83617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392929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549792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3FD1DE-6B2D-4366-BCBD-A9335EA2DF92}"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944451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33FD1DE-6B2D-4366-BCBD-A9335EA2DF92}" type="datetimeFigureOut">
              <a:rPr lang="en-GB" smtClean="0"/>
              <a:t>05/06/2020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507466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3FD1DE-6B2D-4366-BCBD-A9335EA2DF92}" type="datetimeFigureOut">
              <a:rPr lang="en-GB" smtClean="0"/>
              <a:t>05/06/2020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639374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33FD1DE-6B2D-4366-BCBD-A9335EA2DF92}" type="datetimeFigureOut">
              <a:rPr lang="en-GB" smtClean="0"/>
              <a:t>05/06/2020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716462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3FD1DE-6B2D-4366-BCBD-A9335EA2DF92}" type="datetimeFigureOut">
              <a:rPr lang="en-GB" smtClean="0"/>
              <a:t>05/06/2020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844873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78D885-34D2-424E-9DBC-577B5B1D2706}"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1735938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05/06/2020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567205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05/06/2020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527331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569200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534341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F24AD1C-3137-41B1-88F8-BFA6D816AA8D}" type="datetimeFigureOut">
              <a:rPr lang="en-GB" smtClean="0"/>
              <a:t>05/06/2020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94C4F63-3F50-4BB5-A702-B5E03020C7E3}" type="slidenum">
              <a:rPr lang="en-GB" smtClean="0"/>
              <a:t>‹#›</a:t>
            </a:fld>
            <a:endParaRPr lang="en-GB" dirty="0"/>
          </a:p>
        </p:txBody>
      </p:sp>
    </p:spTree>
    <p:extLst>
      <p:ext uri="{BB962C8B-B14F-4D97-AF65-F5344CB8AC3E}">
        <p14:creationId xmlns:p14="http://schemas.microsoft.com/office/powerpoint/2010/main" val="345706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F24AD1C-3137-41B1-88F8-BFA6D816AA8D}" type="datetimeFigureOut">
              <a:rPr lang="en-GB" smtClean="0"/>
              <a:t>05/06/2020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94C4F63-3F50-4BB5-A702-B5E03020C7E3}" type="slidenum">
              <a:rPr lang="en-GB" smtClean="0"/>
              <a:t>‹#›</a:t>
            </a:fld>
            <a:endParaRPr lang="en-GB" dirty="0"/>
          </a:p>
        </p:txBody>
      </p:sp>
    </p:spTree>
    <p:extLst>
      <p:ext uri="{BB962C8B-B14F-4D97-AF65-F5344CB8AC3E}">
        <p14:creationId xmlns:p14="http://schemas.microsoft.com/office/powerpoint/2010/main" val="342610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24AD1C-3137-41B1-88F8-BFA6D816AA8D}" type="datetimeFigureOut">
              <a:rPr lang="en-GB" smtClean="0"/>
              <a:t>05/06/2020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94C4F63-3F50-4BB5-A702-B5E03020C7E3}" type="slidenum">
              <a:rPr lang="en-GB" smtClean="0"/>
              <a:t>‹#›</a:t>
            </a:fld>
            <a:endParaRPr lang="en-GB" dirty="0"/>
          </a:p>
        </p:txBody>
      </p:sp>
    </p:spTree>
    <p:extLst>
      <p:ext uri="{BB962C8B-B14F-4D97-AF65-F5344CB8AC3E}">
        <p14:creationId xmlns:p14="http://schemas.microsoft.com/office/powerpoint/2010/main" val="2472740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F24AD1C-3137-41B1-88F8-BFA6D816AA8D}" type="datetimeFigureOut">
              <a:rPr lang="en-GB" smtClean="0"/>
              <a:t>05/06/2020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94C4F63-3F50-4BB5-A702-B5E03020C7E3}" type="slidenum">
              <a:rPr lang="en-GB" smtClean="0"/>
              <a:t>‹#›</a:t>
            </a:fld>
            <a:endParaRPr lang="en-GB" dirty="0"/>
          </a:p>
        </p:txBody>
      </p:sp>
    </p:spTree>
    <p:extLst>
      <p:ext uri="{BB962C8B-B14F-4D97-AF65-F5344CB8AC3E}">
        <p14:creationId xmlns:p14="http://schemas.microsoft.com/office/powerpoint/2010/main" val="2126918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F24AD1C-3137-41B1-88F8-BFA6D816AA8D}" type="datetimeFigureOut">
              <a:rPr lang="en-GB" smtClean="0"/>
              <a:t>05/06/2020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94C4F63-3F50-4BB5-A702-B5E03020C7E3}" type="slidenum">
              <a:rPr lang="en-GB" smtClean="0"/>
              <a:t>‹#›</a:t>
            </a:fld>
            <a:endParaRPr lang="en-GB" dirty="0"/>
          </a:p>
        </p:txBody>
      </p:sp>
    </p:spTree>
    <p:extLst>
      <p:ext uri="{BB962C8B-B14F-4D97-AF65-F5344CB8AC3E}">
        <p14:creationId xmlns:p14="http://schemas.microsoft.com/office/powerpoint/2010/main" val="2915948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F24AD1C-3137-41B1-88F8-BFA6D816AA8D}" type="datetimeFigureOut">
              <a:rPr lang="en-GB" smtClean="0"/>
              <a:t>05/06/2020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94C4F63-3F50-4BB5-A702-B5E03020C7E3}" type="slidenum">
              <a:rPr lang="en-GB" smtClean="0"/>
              <a:t>‹#›</a:t>
            </a:fld>
            <a:endParaRPr lang="en-GB" dirty="0"/>
          </a:p>
        </p:txBody>
      </p:sp>
    </p:spTree>
    <p:extLst>
      <p:ext uri="{BB962C8B-B14F-4D97-AF65-F5344CB8AC3E}">
        <p14:creationId xmlns:p14="http://schemas.microsoft.com/office/powerpoint/2010/main" val="943709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78D885-34D2-424E-9DBC-577B5B1D2706}" type="datetimeFigureOut">
              <a:rPr lang="en-GB" smtClean="0"/>
              <a:t>05/06/2020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451177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24AD1C-3137-41B1-88F8-BFA6D816AA8D}" type="datetimeFigureOut">
              <a:rPr lang="en-GB" smtClean="0"/>
              <a:t>05/06/2020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94C4F63-3F50-4BB5-A702-B5E03020C7E3}" type="slidenum">
              <a:rPr lang="en-GB" smtClean="0"/>
              <a:t>‹#›</a:t>
            </a:fld>
            <a:endParaRPr lang="en-GB" dirty="0"/>
          </a:p>
        </p:txBody>
      </p:sp>
    </p:spTree>
    <p:extLst>
      <p:ext uri="{BB962C8B-B14F-4D97-AF65-F5344CB8AC3E}">
        <p14:creationId xmlns:p14="http://schemas.microsoft.com/office/powerpoint/2010/main" val="3774601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24AD1C-3137-41B1-88F8-BFA6D816AA8D}" type="datetimeFigureOut">
              <a:rPr lang="en-GB" smtClean="0"/>
              <a:t>05/06/2020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94C4F63-3F50-4BB5-A702-B5E03020C7E3}" type="slidenum">
              <a:rPr lang="en-GB" smtClean="0"/>
              <a:t>‹#›</a:t>
            </a:fld>
            <a:endParaRPr lang="en-GB" dirty="0"/>
          </a:p>
        </p:txBody>
      </p:sp>
    </p:spTree>
    <p:extLst>
      <p:ext uri="{BB962C8B-B14F-4D97-AF65-F5344CB8AC3E}">
        <p14:creationId xmlns:p14="http://schemas.microsoft.com/office/powerpoint/2010/main" val="13524890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24AD1C-3137-41B1-88F8-BFA6D816AA8D}" type="datetimeFigureOut">
              <a:rPr lang="en-GB" smtClean="0"/>
              <a:t>05/06/2020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94C4F63-3F50-4BB5-A702-B5E03020C7E3}" type="slidenum">
              <a:rPr lang="en-GB" smtClean="0"/>
              <a:t>‹#›</a:t>
            </a:fld>
            <a:endParaRPr lang="en-GB" dirty="0"/>
          </a:p>
        </p:txBody>
      </p:sp>
    </p:spTree>
    <p:extLst>
      <p:ext uri="{BB962C8B-B14F-4D97-AF65-F5344CB8AC3E}">
        <p14:creationId xmlns:p14="http://schemas.microsoft.com/office/powerpoint/2010/main" val="2223161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F24AD1C-3137-41B1-88F8-BFA6D816AA8D}" type="datetimeFigureOut">
              <a:rPr lang="en-GB" smtClean="0"/>
              <a:t>05/06/2020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94C4F63-3F50-4BB5-A702-B5E03020C7E3}" type="slidenum">
              <a:rPr lang="en-GB" smtClean="0"/>
              <a:t>‹#›</a:t>
            </a:fld>
            <a:endParaRPr lang="en-GB" dirty="0"/>
          </a:p>
        </p:txBody>
      </p:sp>
    </p:spTree>
    <p:extLst>
      <p:ext uri="{BB962C8B-B14F-4D97-AF65-F5344CB8AC3E}">
        <p14:creationId xmlns:p14="http://schemas.microsoft.com/office/powerpoint/2010/main" val="37234921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F24AD1C-3137-41B1-88F8-BFA6D816AA8D}" type="datetimeFigureOut">
              <a:rPr lang="en-GB" smtClean="0"/>
              <a:t>05/06/2020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94C4F63-3F50-4BB5-A702-B5E03020C7E3}" type="slidenum">
              <a:rPr lang="en-GB" smtClean="0"/>
              <a:t>‹#›</a:t>
            </a:fld>
            <a:endParaRPr lang="en-GB" dirty="0"/>
          </a:p>
        </p:txBody>
      </p:sp>
    </p:spTree>
    <p:extLst>
      <p:ext uri="{BB962C8B-B14F-4D97-AF65-F5344CB8AC3E}">
        <p14:creationId xmlns:p14="http://schemas.microsoft.com/office/powerpoint/2010/main" val="8039854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711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84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5307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688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178D885-34D2-424E-9DBC-577B5B1D2706}" type="datetimeFigureOut">
              <a:rPr lang="en-GB" smtClean="0"/>
              <a:t>05/06/2020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15751142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4078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4815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4363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003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999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679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178D885-34D2-424E-9DBC-577B5B1D2706}" type="datetimeFigureOut">
              <a:rPr lang="en-GB" smtClean="0"/>
              <a:t>05/06/2020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1943997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8D885-34D2-424E-9DBC-577B5B1D2706}" type="datetimeFigureOut">
              <a:rPr lang="en-GB" smtClean="0"/>
              <a:t>05/06/2020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888403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78D885-34D2-424E-9DBC-577B5B1D2706}" type="datetimeFigureOut">
              <a:rPr lang="en-GB" smtClean="0"/>
              <a:t>05/06/2020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2177627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78D885-34D2-424E-9DBC-577B5B1D2706}" type="datetimeFigureOut">
              <a:rPr lang="en-GB" smtClean="0"/>
              <a:t>05/06/2020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110988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8D885-34D2-424E-9DBC-577B5B1D2706}" type="datetimeFigureOut">
              <a:rPr lang="en-GB" smtClean="0"/>
              <a:t>05/06/2020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DC549-3A3D-44C7-9613-F9E9053B13E4}" type="slidenum">
              <a:rPr lang="en-GB" smtClean="0"/>
              <a:t>‹#›</a:t>
            </a:fld>
            <a:endParaRPr lang="en-GB"/>
          </a:p>
        </p:txBody>
      </p:sp>
    </p:spTree>
    <p:extLst>
      <p:ext uri="{BB962C8B-B14F-4D97-AF65-F5344CB8AC3E}">
        <p14:creationId xmlns:p14="http://schemas.microsoft.com/office/powerpoint/2010/main" val="11719838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1F6127C-4B9F-401E-9847-74443EC2AAEE}" type="datetimeFigureOut">
              <a:rPr lang="en-GB" smtClean="0">
                <a:solidFill>
                  <a:prstClr val="black">
                    <a:tint val="75000"/>
                  </a:prstClr>
                </a:solidFill>
              </a:rPr>
              <a:pPr>
                <a:defRPr/>
              </a:pPr>
              <a:t>05/06/2020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100038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33FD1DE-6B2D-4366-BCBD-A9335EA2DF92}" type="datetimeFigureOut">
              <a:rPr lang="en-GB" smtClean="0"/>
              <a:t>05/06/2020</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BB3BD3-D58A-4814-B50A-F6DC2035A8CC}" type="slidenum">
              <a:rPr lang="en-GB" smtClean="0"/>
              <a:t>‹#›</a:t>
            </a:fld>
            <a:endParaRPr lang="en-GB"/>
          </a:p>
        </p:txBody>
      </p:sp>
    </p:spTree>
    <p:extLst>
      <p:ext uri="{BB962C8B-B14F-4D97-AF65-F5344CB8AC3E}">
        <p14:creationId xmlns:p14="http://schemas.microsoft.com/office/powerpoint/2010/main" val="22909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4AD1C-3137-41B1-88F8-BFA6D816AA8D}" type="datetimeFigureOut">
              <a:rPr lang="en-GB" smtClean="0"/>
              <a:t>05/06/2020</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C4F63-3F50-4BB5-A702-B5E03020C7E3}" type="slidenum">
              <a:rPr lang="en-GB" smtClean="0"/>
              <a:t>‹#›</a:t>
            </a:fld>
            <a:endParaRPr lang="en-GB" dirty="0"/>
          </a:p>
        </p:txBody>
      </p:sp>
    </p:spTree>
    <p:extLst>
      <p:ext uri="{BB962C8B-B14F-4D97-AF65-F5344CB8AC3E}">
        <p14:creationId xmlns:p14="http://schemas.microsoft.com/office/powerpoint/2010/main" val="357100303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19201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hyperlink" Target="https://www.oxfordowl.co.uk/for-home/find-a-book/library-page/?view=image&amp;query=&amp;type=book&amp;age_group=Age+7-9&amp;level=&amp;level_select=&amp;book_type=&amp;series=" TargetMode="External"/><Relationship Id="rId2" Type="http://schemas.openxmlformats.org/officeDocument/2006/relationships/hyperlink" Target="https://magazine.theweekjunior.co.uk/"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0.xml"/><Relationship Id="rId6" Type="http://schemas.openxmlformats.org/officeDocument/2006/relationships/hyperlink" Target="https://www.youtube.com/watch?v=1L993HNAa8M"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 Id="rId5" Type="http://schemas.openxmlformats.org/officeDocument/2006/relationships/hyperlink" Target="http://farnboroughprimary.co.uk/farnborough-dance"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3D05E6-F9A4-4E02-8F9E-67EAE53AFC8C}"/>
              </a:ext>
            </a:extLst>
          </p:cNvPr>
          <p:cNvSpPr/>
          <p:nvPr/>
        </p:nvSpPr>
        <p:spPr>
          <a:xfrm>
            <a:off x="7867849" y="595618"/>
            <a:ext cx="1535884" cy="6081001"/>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CA8FA-6513-456C-8694-E35273BD0811}"/>
              </a:ext>
            </a:extLst>
          </p:cNvPr>
          <p:cNvPicPr>
            <a:picLocks noChangeAspect="1"/>
          </p:cNvPicPr>
          <p:nvPr/>
        </p:nvPicPr>
        <p:blipFill rotWithShape="1">
          <a:blip r:embed="rId3"/>
          <a:srcRect l="23592" t="19547" r="22452" b="17541"/>
          <a:stretch/>
        </p:blipFill>
        <p:spPr>
          <a:xfrm>
            <a:off x="1044605" y="115939"/>
            <a:ext cx="10102790" cy="6626122"/>
          </a:xfrm>
          <a:prstGeom prst="rect">
            <a:avLst/>
          </a:prstGeom>
        </p:spPr>
      </p:pic>
    </p:spTree>
    <p:extLst>
      <p:ext uri="{BB962C8B-B14F-4D97-AF65-F5344CB8AC3E}">
        <p14:creationId xmlns:p14="http://schemas.microsoft.com/office/powerpoint/2010/main" val="832766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6D71-1FD2-4881-B519-7C34BC25C5B5}"/>
              </a:ext>
            </a:extLst>
          </p:cNvPr>
          <p:cNvSpPr>
            <a:spLocks noGrp="1"/>
          </p:cNvSpPr>
          <p:nvPr>
            <p:ph type="title"/>
          </p:nvPr>
        </p:nvSpPr>
        <p:spPr/>
        <p:txBody>
          <a:bodyPr/>
          <a:lstStyle/>
          <a:p>
            <a:pPr algn="ctr"/>
            <a:r>
              <a:rPr lang="en-GB" dirty="0">
                <a:latin typeface="Comic Sans MS" panose="030F0702030302020204" pitchFamily="66" charset="0"/>
              </a:rPr>
              <a:t>Reading Independently</a:t>
            </a:r>
          </a:p>
        </p:txBody>
      </p:sp>
      <p:sp>
        <p:nvSpPr>
          <p:cNvPr id="3" name="Content Placeholder 2">
            <a:extLst>
              <a:ext uri="{FF2B5EF4-FFF2-40B4-BE49-F238E27FC236}">
                <a16:creationId xmlns:a16="http://schemas.microsoft.com/office/drawing/2014/main" id="{037097C2-C0BB-42E0-9480-3172D5C9D7B5}"/>
              </a:ext>
            </a:extLst>
          </p:cNvPr>
          <p:cNvSpPr>
            <a:spLocks noGrp="1"/>
          </p:cNvSpPr>
          <p:nvPr>
            <p:ph idx="1"/>
          </p:nvPr>
        </p:nvSpPr>
        <p:spPr>
          <a:xfrm>
            <a:off x="213064" y="1825625"/>
            <a:ext cx="11140736" cy="4814872"/>
          </a:xfrm>
        </p:spPr>
        <p:txBody>
          <a:bodyPr>
            <a:normAutofit fontScale="92500" lnSpcReduction="10000"/>
          </a:bodyPr>
          <a:lstStyle/>
          <a:p>
            <a:pPr marL="0" indent="0">
              <a:buNone/>
            </a:pPr>
            <a:endParaRPr lang="en-GB" dirty="0">
              <a:hlinkClick r:id="rId2"/>
            </a:endParaRPr>
          </a:p>
          <a:p>
            <a:pPr marL="0" indent="0">
              <a:buNone/>
            </a:pPr>
            <a:endParaRPr lang="en-GB" dirty="0">
              <a:hlinkClick r:id="rId2"/>
            </a:endParaRPr>
          </a:p>
          <a:p>
            <a:pPr marL="0" indent="0">
              <a:buNone/>
            </a:pPr>
            <a:endParaRPr lang="en-GB" dirty="0">
              <a:hlinkClick r:id="rId2"/>
            </a:endParaRPr>
          </a:p>
          <a:p>
            <a:pPr marL="0" indent="0">
              <a:buNone/>
            </a:pPr>
            <a:endParaRPr lang="en-GB" sz="3000" dirty="0">
              <a:latin typeface="Comic Sans MS" panose="030F0702030302020204" pitchFamily="66" charset="0"/>
            </a:endParaRPr>
          </a:p>
          <a:p>
            <a:pPr marL="0" indent="0">
              <a:buNone/>
            </a:pPr>
            <a:r>
              <a:rPr lang="en-GB" sz="3000" dirty="0">
                <a:latin typeface="Comic Sans MS" panose="030F0702030302020204" pitchFamily="66" charset="0"/>
              </a:rPr>
              <a:t>Read for at least 15 minutes independently. You can read a book of your choice.</a:t>
            </a:r>
          </a:p>
          <a:p>
            <a:pPr marL="0" indent="0">
              <a:buNone/>
            </a:pPr>
            <a:endParaRPr lang="en-GB" sz="3000" dirty="0">
              <a:latin typeface="Comic Sans MS" panose="030F0702030302020204" pitchFamily="66" charset="0"/>
            </a:endParaRPr>
          </a:p>
          <a:p>
            <a:pPr marL="0" indent="0">
              <a:buNone/>
            </a:pPr>
            <a:r>
              <a:rPr lang="en-GB" sz="3000" dirty="0">
                <a:latin typeface="Comic Sans MS" panose="030F0702030302020204" pitchFamily="66" charset="0"/>
              </a:rPr>
              <a:t>If you would like to read </a:t>
            </a:r>
            <a:r>
              <a:rPr lang="en-GB" sz="3000" dirty="0">
                <a:latin typeface="Comic Sans MS" panose="030F0702030302020204" pitchFamily="66" charset="0"/>
                <a:hlinkClick r:id="rId2"/>
              </a:rPr>
              <a:t>‘The Week Junior’ follow this link. </a:t>
            </a:r>
            <a:endParaRPr lang="en-GB" sz="3000" dirty="0">
              <a:latin typeface="Comic Sans MS" panose="030F0702030302020204" pitchFamily="66" charset="0"/>
            </a:endParaRPr>
          </a:p>
          <a:p>
            <a:pPr marL="0" indent="0">
              <a:buNone/>
            </a:pPr>
            <a:endParaRPr lang="en-GB" sz="3000" dirty="0">
              <a:latin typeface="Comic Sans MS" panose="030F0702030302020204" pitchFamily="66" charset="0"/>
            </a:endParaRPr>
          </a:p>
          <a:p>
            <a:pPr marL="0" indent="0">
              <a:buNone/>
            </a:pPr>
            <a:r>
              <a:rPr lang="en-GB" sz="3000" dirty="0">
                <a:latin typeface="Comic Sans MS" panose="030F0702030302020204" pitchFamily="66" charset="0"/>
              </a:rPr>
              <a:t>If you would like to read </a:t>
            </a:r>
            <a:r>
              <a:rPr lang="en-GB" sz="3000" dirty="0">
                <a:latin typeface="Comic Sans MS" panose="030F0702030302020204" pitchFamily="66" charset="0"/>
                <a:hlinkClick r:id="rId3"/>
              </a:rPr>
              <a:t>an online book, follow this link.</a:t>
            </a:r>
            <a:endParaRPr lang="en-GB" sz="3000" dirty="0">
              <a:latin typeface="Comic Sans MS" panose="030F0702030302020204" pitchFamily="66" charset="0"/>
            </a:endParaRPr>
          </a:p>
        </p:txBody>
      </p:sp>
      <p:pic>
        <p:nvPicPr>
          <p:cNvPr id="5" name="Picture 4">
            <a:extLst>
              <a:ext uri="{FF2B5EF4-FFF2-40B4-BE49-F238E27FC236}">
                <a16:creationId xmlns:a16="http://schemas.microsoft.com/office/drawing/2014/main" id="{F1EFCB74-B831-4AAE-864B-FE9DDEF369C8}"/>
              </a:ext>
            </a:extLst>
          </p:cNvPr>
          <p:cNvPicPr>
            <a:picLocks noChangeAspect="1"/>
          </p:cNvPicPr>
          <p:nvPr/>
        </p:nvPicPr>
        <p:blipFill>
          <a:blip r:embed="rId4"/>
          <a:stretch>
            <a:fillRect/>
          </a:stretch>
        </p:blipFill>
        <p:spPr>
          <a:xfrm>
            <a:off x="4801679" y="1415614"/>
            <a:ext cx="2588641" cy="2013386"/>
          </a:xfrm>
          <a:prstGeom prst="rect">
            <a:avLst/>
          </a:prstGeom>
        </p:spPr>
      </p:pic>
    </p:spTree>
    <p:extLst>
      <p:ext uri="{BB962C8B-B14F-4D97-AF65-F5344CB8AC3E}">
        <p14:creationId xmlns:p14="http://schemas.microsoft.com/office/powerpoint/2010/main" val="77072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solidFill>
                  <a:schemeClr val="bg1"/>
                </a:solidFill>
              </a:rPr>
              <a:t>Carnival of the Animals</a:t>
            </a:r>
            <a:br>
              <a:rPr lang="en-GB" dirty="0">
                <a:solidFill>
                  <a:schemeClr val="bg1"/>
                </a:solidFill>
              </a:rPr>
            </a:br>
            <a:r>
              <a:rPr lang="en-GB" sz="2700" i="1" dirty="0">
                <a:solidFill>
                  <a:schemeClr val="bg1"/>
                </a:solidFill>
              </a:rPr>
              <a:t>An Art festival</a:t>
            </a:r>
            <a:r>
              <a:rPr lang="en-GB" sz="2700" i="1" dirty="0"/>
              <a:t>  </a:t>
            </a:r>
          </a:p>
        </p:txBody>
      </p:sp>
      <p:sp>
        <p:nvSpPr>
          <p:cNvPr id="7" name="Content Placeholder 6"/>
          <p:cNvSpPr>
            <a:spLocks noGrp="1"/>
          </p:cNvSpPr>
          <p:nvPr>
            <p:ph idx="1"/>
          </p:nvPr>
        </p:nvSpPr>
        <p:spPr>
          <a:xfrm>
            <a:off x="1981200" y="1600200"/>
            <a:ext cx="4186808" cy="4781128"/>
          </a:xfrm>
        </p:spPr>
        <p:txBody>
          <a:bodyPr>
            <a:normAutofit fontScale="92500" lnSpcReduction="10000"/>
          </a:bodyPr>
          <a:lstStyle/>
          <a:p>
            <a:pPr marL="0" indent="0">
              <a:buNone/>
            </a:pPr>
            <a:endParaRPr lang="en-GB" sz="2200" dirty="0">
              <a:solidFill>
                <a:schemeClr val="bg1"/>
              </a:solidFill>
            </a:endParaRPr>
          </a:p>
          <a:p>
            <a:pPr marL="0" indent="0">
              <a:buNone/>
            </a:pPr>
            <a:endParaRPr lang="en-GB" sz="2200" dirty="0">
              <a:solidFill>
                <a:schemeClr val="bg1"/>
              </a:solidFill>
            </a:endParaRPr>
          </a:p>
          <a:p>
            <a:pPr marL="0" indent="0">
              <a:buNone/>
            </a:pPr>
            <a:r>
              <a:rPr lang="en-GB" sz="2400" dirty="0">
                <a:solidFill>
                  <a:schemeClr val="bg1"/>
                </a:solidFill>
              </a:rPr>
              <a:t>For the next few weeks we are going to run a series of art lessons based around animals.</a:t>
            </a:r>
          </a:p>
          <a:p>
            <a:pPr marL="0" indent="0">
              <a:buNone/>
            </a:pPr>
            <a:r>
              <a:rPr lang="en-GB" sz="2400" dirty="0">
                <a:solidFill>
                  <a:schemeClr val="bg1"/>
                </a:solidFill>
              </a:rPr>
              <a:t> So whether you are working at home or in school you can create some great pictures. We would like to fill the Farnborough Art Gallery  with your work to create a “Carnival of the Animals.” </a:t>
            </a:r>
          </a:p>
          <a:p>
            <a:pPr marL="0" indent="0">
              <a:buNone/>
            </a:pPr>
            <a:r>
              <a:rPr lang="en-GB" sz="2400" dirty="0">
                <a:solidFill>
                  <a:schemeClr val="bg1"/>
                </a:solidFill>
              </a:rPr>
              <a:t>If you are home learning,  you can scan your work and send it in to your teacher</a:t>
            </a:r>
            <a:r>
              <a:rPr lang="en-GB" sz="2200" dirty="0">
                <a:solidFill>
                  <a:schemeClr val="bg1"/>
                </a:solidFill>
              </a:rPr>
              <a:t>. </a:t>
            </a:r>
          </a:p>
        </p:txBody>
      </p:sp>
      <p:sp>
        <p:nvSpPr>
          <p:cNvPr id="2" name="Oval 1"/>
          <p:cNvSpPr/>
          <p:nvPr/>
        </p:nvSpPr>
        <p:spPr>
          <a:xfrm>
            <a:off x="6168008" y="1556792"/>
            <a:ext cx="3168352" cy="2808312"/>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3" name="TextBox 2"/>
          <p:cNvSpPr txBox="1"/>
          <p:nvPr/>
        </p:nvSpPr>
        <p:spPr>
          <a:xfrm>
            <a:off x="6384032" y="2348881"/>
            <a:ext cx="2808312" cy="1538883"/>
          </a:xfrm>
          <a:prstGeom prst="rect">
            <a:avLst/>
          </a:prstGeom>
          <a:noFill/>
        </p:spPr>
        <p:txBody>
          <a:bodyPr wrap="square" rtlCol="0">
            <a:spAutoFit/>
          </a:bodyPr>
          <a:lstStyle/>
          <a:p>
            <a:pPr algn="ctr"/>
            <a:r>
              <a:rPr lang="en-GB" b="1" i="1" dirty="0">
                <a:solidFill>
                  <a:prstClr val="white"/>
                </a:solidFill>
                <a:latin typeface="Calibri"/>
              </a:rPr>
              <a:t>Good luck, have fun and   we want you to be creative, so if you have your own ideas we would love to see your artwork</a:t>
            </a:r>
            <a:r>
              <a:rPr lang="en-GB" sz="2200" b="1" i="1" dirty="0">
                <a:solidFill>
                  <a:prstClr val="white"/>
                </a:solidFill>
                <a:latin typeface="Calibri"/>
              </a:rPr>
              <a:t>!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477" y="1"/>
            <a:ext cx="2152650" cy="212407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1340" y="4689329"/>
            <a:ext cx="2544031" cy="190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8289" y="4339925"/>
            <a:ext cx="1917784" cy="248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797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GB" sz="3600" dirty="0">
                <a:solidFill>
                  <a:schemeClr val="bg1"/>
                </a:solidFill>
              </a:rPr>
              <a:t>Cats on the Fence</a:t>
            </a:r>
          </a:p>
        </p:txBody>
      </p:sp>
      <p:pic>
        <p:nvPicPr>
          <p:cNvPr id="2050"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9010" r="19010"/>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7"/>
          <p:cNvSpPr>
            <a:spLocks noGrp="1"/>
          </p:cNvSpPr>
          <p:nvPr>
            <p:ph type="body" sz="half" idx="2"/>
          </p:nvPr>
        </p:nvSpPr>
        <p:spPr>
          <a:xfrm>
            <a:off x="1703512" y="5367338"/>
            <a:ext cx="8964488" cy="804862"/>
          </a:xfrm>
        </p:spPr>
        <p:txBody>
          <a:bodyPr>
            <a:normAutofit fontScale="25000" lnSpcReduction="20000"/>
          </a:bodyPr>
          <a:lstStyle/>
          <a:p>
            <a:r>
              <a:rPr lang="en-GB" dirty="0">
                <a:solidFill>
                  <a:schemeClr val="bg1"/>
                </a:solidFill>
              </a:rPr>
              <a:t> </a:t>
            </a:r>
            <a:r>
              <a:rPr lang="en-GB" sz="11200" dirty="0">
                <a:solidFill>
                  <a:schemeClr val="bg1"/>
                </a:solidFill>
              </a:rPr>
              <a:t>Can you see that in these pictures primary colours and secondary colours are used for the fence and the neutral colours  for the cats? For this activity you can use paint, felt tips or coloured pencils. It’s up to you! </a:t>
            </a:r>
          </a:p>
        </p:txBody>
      </p:sp>
    </p:spTree>
    <p:extLst>
      <p:ext uri="{BB962C8B-B14F-4D97-AF65-F5344CB8AC3E}">
        <p14:creationId xmlns:p14="http://schemas.microsoft.com/office/powerpoint/2010/main" val="58734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847528" y="274638"/>
            <a:ext cx="8568952" cy="1143000"/>
          </a:xfrm>
        </p:spPr>
        <p:txBody>
          <a:bodyPr>
            <a:normAutofit fontScale="90000"/>
          </a:bodyPr>
          <a:lstStyle/>
          <a:p>
            <a:pPr algn="l"/>
            <a:br>
              <a:rPr lang="en-GB" sz="2700" dirty="0"/>
            </a:br>
            <a:br>
              <a:rPr lang="en-GB" sz="2700" dirty="0"/>
            </a:br>
            <a:br>
              <a:rPr lang="en-GB" sz="2700" dirty="0"/>
            </a:br>
            <a:r>
              <a:rPr lang="en-GB" sz="3100" dirty="0">
                <a:solidFill>
                  <a:schemeClr val="bg1"/>
                </a:solidFill>
                <a:latin typeface="+mn-lt"/>
              </a:rPr>
              <a:t>First  draw the fence made from  around 12 planks, each one about  2 cm wide with a pencil. Then  draw three or more cats, with simple lines and stylised shapes.</a:t>
            </a:r>
            <a:br>
              <a:rPr lang="en-GB" sz="3100" dirty="0">
                <a:solidFill>
                  <a:schemeClr val="bg1"/>
                </a:solidFill>
                <a:latin typeface="+mn-lt"/>
              </a:rPr>
            </a:br>
            <a:endParaRPr lang="en-GB" sz="3100" dirty="0">
              <a:solidFill>
                <a:schemeClr val="bg1"/>
              </a:solidFill>
              <a:latin typeface="+mn-lt"/>
            </a:endParaRPr>
          </a:p>
        </p:txBody>
      </p:sp>
      <p:pic>
        <p:nvPicPr>
          <p:cNvPr id="3074" name="Picture 2"/>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919537" y="2348881"/>
            <a:ext cx="4176465" cy="2684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312025" y="3573016"/>
            <a:ext cx="4125971"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7826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847528" y="-171400"/>
            <a:ext cx="8604572" cy="1152128"/>
          </a:xfrm>
        </p:spPr>
        <p:txBody>
          <a:bodyPr>
            <a:noAutofit/>
          </a:bodyPr>
          <a:lstStyle/>
          <a:p>
            <a:pPr algn="l"/>
            <a:br>
              <a:rPr lang="en-GB" sz="2400" dirty="0"/>
            </a:br>
            <a:br>
              <a:rPr lang="en-GB" sz="2400" dirty="0"/>
            </a:br>
            <a:r>
              <a:rPr lang="en-GB" sz="2400" dirty="0">
                <a:solidFill>
                  <a:schemeClr val="bg1"/>
                </a:solidFill>
                <a:latin typeface="+mn-lt"/>
              </a:rPr>
              <a:t>Next  retrace the lines so they stand out. If you plan to use paint you will need to use a black permanent marker such as a sharpie or if using  pencil you can use a felt tip</a:t>
            </a:r>
            <a:r>
              <a:rPr lang="en-GB" sz="2400" dirty="0">
                <a:solidFill>
                  <a:schemeClr val="bg1"/>
                </a:solidFill>
              </a:rPr>
              <a:t>. </a:t>
            </a:r>
          </a:p>
        </p:txBody>
      </p:sp>
      <p:pic>
        <p:nvPicPr>
          <p:cNvPr id="4098"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1919537" y="1340768"/>
            <a:ext cx="4790083"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271" y="4293096"/>
            <a:ext cx="6978335"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6968438" y="1052736"/>
            <a:ext cx="3489169" cy="2808312"/>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sp>
        <p:nvSpPr>
          <p:cNvPr id="13" name="TextBox 12"/>
          <p:cNvSpPr txBox="1"/>
          <p:nvPr/>
        </p:nvSpPr>
        <p:spPr>
          <a:xfrm>
            <a:off x="7392144" y="1772816"/>
            <a:ext cx="2736304" cy="1938992"/>
          </a:xfrm>
          <a:prstGeom prst="rect">
            <a:avLst/>
          </a:prstGeom>
          <a:noFill/>
        </p:spPr>
        <p:txBody>
          <a:bodyPr wrap="square" rtlCol="0">
            <a:spAutoFit/>
          </a:bodyPr>
          <a:lstStyle/>
          <a:p>
            <a:pPr algn="ctr"/>
            <a:r>
              <a:rPr lang="en-GB" sz="2000" dirty="0">
                <a:solidFill>
                  <a:prstClr val="white"/>
                </a:solidFill>
                <a:latin typeface="Calibri"/>
              </a:rPr>
              <a:t>Top Tip: If outlining in black felt pen  leave outlining to the end, so you don’t get black felt tip pen on the other colours.</a:t>
            </a:r>
          </a:p>
        </p:txBody>
      </p:sp>
    </p:spTree>
    <p:extLst>
      <p:ext uri="{BB962C8B-B14F-4D97-AF65-F5344CB8AC3E}">
        <p14:creationId xmlns:p14="http://schemas.microsoft.com/office/powerpoint/2010/main" val="2266660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703512" y="-171400"/>
            <a:ext cx="8748588" cy="1589038"/>
          </a:xfrm>
        </p:spPr>
        <p:txBody>
          <a:bodyPr>
            <a:noAutofit/>
          </a:bodyPr>
          <a:lstStyle/>
          <a:p>
            <a:pPr algn="l"/>
            <a:br>
              <a:rPr lang="en-GB" sz="2400" dirty="0">
                <a:solidFill>
                  <a:schemeClr val="bg1"/>
                </a:solidFill>
              </a:rPr>
            </a:br>
            <a:br>
              <a:rPr lang="en-GB" sz="2400" dirty="0">
                <a:solidFill>
                  <a:schemeClr val="bg1"/>
                </a:solidFill>
              </a:rPr>
            </a:br>
            <a:br>
              <a:rPr lang="en-GB" sz="2400" dirty="0">
                <a:solidFill>
                  <a:schemeClr val="bg1"/>
                </a:solidFill>
              </a:rPr>
            </a:br>
            <a:r>
              <a:rPr lang="en-GB" sz="2200" dirty="0">
                <a:solidFill>
                  <a:schemeClr val="bg1"/>
                </a:solidFill>
                <a:latin typeface="+mn-lt"/>
              </a:rPr>
              <a:t>An idea for you to try….</a:t>
            </a:r>
            <a:br>
              <a:rPr lang="en-GB" sz="2200" dirty="0">
                <a:solidFill>
                  <a:schemeClr val="bg1"/>
                </a:solidFill>
                <a:latin typeface="+mn-lt"/>
              </a:rPr>
            </a:br>
            <a:r>
              <a:rPr lang="en-GB" sz="2200" dirty="0">
                <a:solidFill>
                  <a:schemeClr val="bg1"/>
                </a:solidFill>
                <a:latin typeface="+mn-lt"/>
              </a:rPr>
              <a:t>Use the 12 planks as if they were the 12 wedges of the colour wheel: Start by painting the primary colours, and then  mix the paints  two by two creating secondary colours. The tertiary colours are created mixing a primary with a secondary colour. Use the colour wheel to help you</a:t>
            </a:r>
            <a:r>
              <a:rPr lang="en-GB" sz="2400" dirty="0">
                <a:solidFill>
                  <a:schemeClr val="bg1"/>
                </a:solidFill>
                <a:latin typeface="+mn-lt"/>
              </a:rPr>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120" y="2053978"/>
            <a:ext cx="3100933" cy="3100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2852936"/>
            <a:ext cx="5348726" cy="3756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7392144" y="5157192"/>
            <a:ext cx="3168352" cy="1584176"/>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sp>
        <p:nvSpPr>
          <p:cNvPr id="3" name="TextBox 2"/>
          <p:cNvSpPr txBox="1"/>
          <p:nvPr/>
        </p:nvSpPr>
        <p:spPr>
          <a:xfrm>
            <a:off x="7752184" y="5373217"/>
            <a:ext cx="2520280" cy="1323439"/>
          </a:xfrm>
          <a:prstGeom prst="rect">
            <a:avLst/>
          </a:prstGeom>
          <a:noFill/>
        </p:spPr>
        <p:txBody>
          <a:bodyPr wrap="square" rtlCol="0">
            <a:spAutoFit/>
          </a:bodyPr>
          <a:lstStyle/>
          <a:p>
            <a:pPr algn="ctr"/>
            <a:r>
              <a:rPr lang="en-GB" sz="2000" dirty="0">
                <a:solidFill>
                  <a:prstClr val="white"/>
                </a:solidFill>
                <a:latin typeface="Calibri"/>
              </a:rPr>
              <a:t>Or just colour as a rainbow, it’s your picture, so your choice!</a:t>
            </a:r>
          </a:p>
        </p:txBody>
      </p:sp>
    </p:spTree>
    <p:extLst>
      <p:ext uri="{BB962C8B-B14F-4D97-AF65-F5344CB8AC3E}">
        <p14:creationId xmlns:p14="http://schemas.microsoft.com/office/powerpoint/2010/main" val="1679000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l"/>
            <a:r>
              <a:rPr lang="en-GB" sz="2400" dirty="0">
                <a:solidFill>
                  <a:schemeClr val="bg1"/>
                </a:solidFill>
                <a:latin typeface="+mn-lt"/>
              </a:rPr>
              <a:t>The cats are painted with a neutral colour. If using paint , create a scale of 5 or 6 different greys just mixing black and white. The background is painted with a solid colour.</a:t>
            </a:r>
            <a:br>
              <a:rPr lang="en-GB" sz="2400" dirty="0"/>
            </a:br>
            <a:endParaRPr lang="en-GB" sz="2400" dirty="0"/>
          </a:p>
        </p:txBody>
      </p:sp>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279577" y="1340768"/>
            <a:ext cx="2303253" cy="2570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74192" y="1052736"/>
            <a:ext cx="3825206"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593" y="4005065"/>
            <a:ext cx="7038975"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3233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919536" y="274638"/>
            <a:ext cx="7834064" cy="1354162"/>
          </a:xfrm>
        </p:spPr>
        <p:txBody>
          <a:bodyPr>
            <a:normAutofit fontScale="90000"/>
          </a:bodyPr>
          <a:lstStyle/>
          <a:p>
            <a:pPr algn="l"/>
            <a:br>
              <a:rPr lang="en-GB" sz="2400" dirty="0">
                <a:solidFill>
                  <a:schemeClr val="bg1"/>
                </a:solidFill>
                <a:latin typeface="+mn-lt"/>
              </a:rPr>
            </a:br>
            <a:br>
              <a:rPr lang="en-GB" sz="2400" dirty="0">
                <a:solidFill>
                  <a:schemeClr val="bg1"/>
                </a:solidFill>
                <a:latin typeface="+mn-lt"/>
              </a:rPr>
            </a:br>
            <a:r>
              <a:rPr lang="en-GB" sz="2700" dirty="0">
                <a:solidFill>
                  <a:schemeClr val="bg1"/>
                </a:solidFill>
                <a:latin typeface="+mn-lt"/>
              </a:rPr>
              <a:t>At the end, if you have time, you could  retrace the lines with a black permanent marker, covering possible flaws on the edges, and  draw the wood grain of the planks with a pencil</a:t>
            </a:r>
            <a:r>
              <a:rPr lang="en-GB" sz="2700" dirty="0">
                <a:solidFill>
                  <a:schemeClr val="bg1"/>
                </a:solidFill>
              </a:rPr>
              <a:t>. It’s up to you!</a:t>
            </a:r>
            <a:br>
              <a:rPr lang="en-GB" sz="2700" dirty="0">
                <a:solidFill>
                  <a:schemeClr val="bg1"/>
                </a:solidFill>
              </a:rPr>
            </a:br>
            <a:endParaRPr lang="en-GB" sz="2700" dirty="0">
              <a:solidFill>
                <a:schemeClr val="bg1"/>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2322" y="2252664"/>
            <a:ext cx="8076400" cy="2688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02322" y="5301209"/>
            <a:ext cx="7350062" cy="461665"/>
          </a:xfrm>
          <a:prstGeom prst="rect">
            <a:avLst/>
          </a:prstGeom>
          <a:noFill/>
        </p:spPr>
        <p:txBody>
          <a:bodyPr wrap="square" rtlCol="0">
            <a:spAutoFit/>
          </a:bodyPr>
          <a:lstStyle/>
          <a:p>
            <a:pPr algn="r"/>
            <a:r>
              <a:rPr lang="en-GB" sz="2400" dirty="0">
                <a:solidFill>
                  <a:prstClr val="white"/>
                </a:solidFill>
                <a:latin typeface="Calibri"/>
              </a:rPr>
              <a:t>Good Luck and enjoy!</a:t>
            </a:r>
          </a:p>
        </p:txBody>
      </p:sp>
    </p:spTree>
    <p:extLst>
      <p:ext uri="{BB962C8B-B14F-4D97-AF65-F5344CB8AC3E}">
        <p14:creationId xmlns:p14="http://schemas.microsoft.com/office/powerpoint/2010/main" val="4076086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527" y="559649"/>
            <a:ext cx="3960000" cy="266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271" y="3501008"/>
            <a:ext cx="3960000" cy="2717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3992" y="580734"/>
            <a:ext cx="2117196" cy="2940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8248" y="601008"/>
            <a:ext cx="2088000" cy="2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240016" y="4293096"/>
            <a:ext cx="3888432" cy="2308324"/>
          </a:xfrm>
          <a:prstGeom prst="rect">
            <a:avLst/>
          </a:prstGeom>
          <a:noFill/>
        </p:spPr>
        <p:txBody>
          <a:bodyPr wrap="square" rtlCol="0">
            <a:spAutoFit/>
          </a:bodyPr>
          <a:lstStyle/>
          <a:p>
            <a:r>
              <a:rPr lang="en-GB" sz="2400" dirty="0">
                <a:solidFill>
                  <a:prstClr val="white"/>
                </a:solidFill>
                <a:latin typeface="Calibri"/>
              </a:rPr>
              <a:t>Want to listen to </a:t>
            </a:r>
            <a:r>
              <a:rPr lang="en-GB" sz="2400" i="1" dirty="0">
                <a:solidFill>
                  <a:prstClr val="white"/>
                </a:solidFill>
                <a:latin typeface="Calibri"/>
              </a:rPr>
              <a:t>The Carnival of the Animals</a:t>
            </a:r>
            <a:r>
              <a:rPr lang="en-GB" sz="2400" dirty="0">
                <a:solidFill>
                  <a:prstClr val="white"/>
                </a:solidFill>
                <a:latin typeface="Calibri"/>
              </a:rPr>
              <a:t> by Camille Saint-Saëns?</a:t>
            </a:r>
          </a:p>
          <a:p>
            <a:r>
              <a:rPr lang="en-GB" sz="2400" dirty="0">
                <a:solidFill>
                  <a:prstClr val="white"/>
                </a:solidFill>
                <a:latin typeface="Calibri"/>
              </a:rPr>
              <a:t>Click below: </a:t>
            </a:r>
            <a:r>
              <a:rPr lang="en-GB" sz="2400" dirty="0">
                <a:solidFill>
                  <a:prstClr val="white"/>
                </a:solidFill>
                <a:latin typeface="Calibri"/>
                <a:hlinkClick r:id="rId6"/>
              </a:rPr>
              <a:t>https://www.youtube.com/watch?v=1L993HNAa8M</a:t>
            </a:r>
            <a:endParaRPr lang="en-GB" sz="2400" dirty="0">
              <a:solidFill>
                <a:prstClr val="white"/>
              </a:solidFill>
              <a:latin typeface="Calibri"/>
            </a:endParaRPr>
          </a:p>
        </p:txBody>
      </p:sp>
    </p:spTree>
    <p:extLst>
      <p:ext uri="{BB962C8B-B14F-4D97-AF65-F5344CB8AC3E}">
        <p14:creationId xmlns:p14="http://schemas.microsoft.com/office/powerpoint/2010/main" val="3147949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93BFA-38E7-6947-8005-9B6AEB3B4ABF}"/>
              </a:ext>
            </a:extLst>
          </p:cNvPr>
          <p:cNvSpPr txBox="1"/>
          <p:nvPr/>
        </p:nvSpPr>
        <p:spPr>
          <a:xfrm>
            <a:off x="172995" y="172995"/>
            <a:ext cx="6722075" cy="923330"/>
          </a:xfrm>
          <a:prstGeom prst="rect">
            <a:avLst/>
          </a:prstGeom>
          <a:noFill/>
        </p:spPr>
        <p:txBody>
          <a:bodyPr wrap="square" rtlCol="0">
            <a:spAutoFit/>
          </a:bodyPr>
          <a:lstStyle/>
          <a:p>
            <a:r>
              <a:rPr lang="en-GB" dirty="0">
                <a:solidFill>
                  <a:srgbClr val="002060"/>
                </a:solidFill>
                <a:latin typeface="Comic Sans MS" panose="030F0902030302020204" pitchFamily="66" charset="0"/>
              </a:rPr>
              <a:t>English</a:t>
            </a:r>
          </a:p>
          <a:p>
            <a:endParaRPr lang="en-GB" dirty="0">
              <a:solidFill>
                <a:srgbClr val="002060"/>
              </a:solidFill>
              <a:latin typeface="Comic Sans MS" panose="030F0902030302020204" pitchFamily="66" charset="0"/>
            </a:endParaRPr>
          </a:p>
          <a:p>
            <a:endParaRPr lang="en-GB" dirty="0">
              <a:solidFill>
                <a:srgbClr val="002060"/>
              </a:solidFill>
              <a:latin typeface="Comic Sans MS" panose="030F0902030302020204" pitchFamily="66" charset="0"/>
            </a:endParaRPr>
          </a:p>
        </p:txBody>
      </p:sp>
      <p:pic>
        <p:nvPicPr>
          <p:cNvPr id="5" name="Picture 4">
            <a:extLst>
              <a:ext uri="{FF2B5EF4-FFF2-40B4-BE49-F238E27FC236}">
                <a16:creationId xmlns:a16="http://schemas.microsoft.com/office/drawing/2014/main" id="{57E810DC-2939-B04F-89B9-1ECD245F3BA1}"/>
              </a:ext>
            </a:extLst>
          </p:cNvPr>
          <p:cNvPicPr>
            <a:picLocks noChangeAspect="1"/>
          </p:cNvPicPr>
          <p:nvPr/>
        </p:nvPicPr>
        <p:blipFill>
          <a:blip r:embed="rId2"/>
          <a:stretch>
            <a:fillRect/>
          </a:stretch>
        </p:blipFill>
        <p:spPr>
          <a:xfrm>
            <a:off x="1248032" y="0"/>
            <a:ext cx="10943967" cy="6858000"/>
          </a:xfrm>
          <a:prstGeom prst="rect">
            <a:avLst/>
          </a:prstGeom>
        </p:spPr>
      </p:pic>
    </p:spTree>
    <p:extLst>
      <p:ext uri="{BB962C8B-B14F-4D97-AF65-F5344CB8AC3E}">
        <p14:creationId xmlns:p14="http://schemas.microsoft.com/office/powerpoint/2010/main" val="1486609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93BFA-38E7-6947-8005-9B6AEB3B4ABF}"/>
              </a:ext>
            </a:extLst>
          </p:cNvPr>
          <p:cNvSpPr txBox="1"/>
          <p:nvPr/>
        </p:nvSpPr>
        <p:spPr>
          <a:xfrm>
            <a:off x="172995" y="172995"/>
            <a:ext cx="11889017" cy="7417415"/>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Why does the Night Zookeeper have a pair of binoculars?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GB" sz="2800" dirty="0">
              <a:solidFill>
                <a:srgbClr val="002060"/>
              </a:solidFill>
              <a:latin typeface="Comic Sans MS" panose="030F0902030302020204" pitchFamily="66" charset="0"/>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What happened to the tree when the Night Zookeeper rested against it?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GB" sz="2800" dirty="0">
              <a:solidFill>
                <a:srgbClr val="002060"/>
              </a:solidFill>
              <a:latin typeface="Comic Sans MS" panose="030F0902030302020204" pitchFamily="66" charset="0"/>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How would you feel if a tree spoke to you? Explain your answer.</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GB" sz="2800" dirty="0">
              <a:solidFill>
                <a:srgbClr val="002060"/>
              </a:solidFill>
              <a:latin typeface="Comic Sans MS" panose="030F0902030302020204" pitchFamily="66" charset="0"/>
            </a:endParaRPr>
          </a:p>
          <a:p>
            <a:pPr marR="0" lvl="0" algn="l"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Have a look at home for an object that might come to life –what do you think it might say to you?</a:t>
            </a:r>
          </a:p>
          <a:p>
            <a:pPr marR="0" lvl="0" algn="l" defTabSz="914400" rtl="0" eaLnBrk="1" fontAlgn="auto" latinLnBrk="0" hangingPunct="1">
              <a:lnSpc>
                <a:spcPct val="100000"/>
              </a:lnSpc>
              <a:spcBef>
                <a:spcPts val="0"/>
              </a:spcBef>
              <a:spcAft>
                <a:spcPts val="0"/>
              </a:spcAft>
              <a:buClrTx/>
              <a:buSzTx/>
              <a:tabLst/>
              <a:defRPr/>
            </a:pPr>
            <a:endParaRPr lang="en-GB" sz="2800" dirty="0">
              <a:solidFill>
                <a:srgbClr val="002060"/>
              </a:solidFill>
              <a:latin typeface="Comic Sans MS" panose="030F0902030302020204" pitchFamily="66" charset="0"/>
            </a:endParaRPr>
          </a:p>
          <a:p>
            <a:pPr marR="0" lvl="0" algn="l"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Write a short dialogue between you and the object – don’t forget to use speech marks. </a:t>
            </a:r>
          </a:p>
          <a:p>
            <a:pPr marR="0" lvl="0" algn="l" defTabSz="914400" rtl="0" eaLnBrk="1" fontAlgn="auto" latinLnBrk="0" hangingPunct="1">
              <a:lnSpc>
                <a:spcPct val="100000"/>
              </a:lnSpc>
              <a:spcBef>
                <a:spcPts val="0"/>
              </a:spcBef>
              <a:spcAft>
                <a:spcPts val="0"/>
              </a:spcAft>
              <a:buClrTx/>
              <a:buSzTx/>
              <a:tabLst/>
              <a:defRPr/>
            </a:pPr>
            <a:endParaRPr lang="en-GB" sz="2800" dirty="0">
              <a:solidFill>
                <a:srgbClr val="002060"/>
              </a:solidFill>
              <a:latin typeface="Comic Sans MS" panose="030F0902030302020204" pitchFamily="66" charset="0"/>
            </a:endParaRPr>
          </a:p>
          <a:p>
            <a:pPr marR="0" lvl="0" algn="l"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E.g. “Hello Night Zookeeper” said the giraffe.</a:t>
            </a:r>
          </a:p>
          <a:p>
            <a:pPr marR="0" lvl="0" algn="l" defTabSz="914400" rtl="0" eaLnBrk="1" fontAlgn="auto" latinLnBrk="0" hangingPunct="1">
              <a:lnSpc>
                <a:spcPct val="100000"/>
              </a:lnSpc>
              <a:spcBef>
                <a:spcPts val="0"/>
              </a:spcBef>
              <a:spcAft>
                <a:spcPts val="0"/>
              </a:spcAft>
              <a:buClrTx/>
              <a:buSzTx/>
              <a:tabLst/>
              <a:defRPr/>
            </a:pPr>
            <a:endPar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2454016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B2E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5238750" cy="1325563"/>
          </a:xfrm>
        </p:spPr>
        <p:txBody>
          <a:bodyPr>
            <a:normAutofit fontScale="90000"/>
          </a:bodyPr>
          <a:lstStyle/>
          <a:p>
            <a:pPr algn="ctr"/>
            <a:br>
              <a:rPr lang="en-GB" u="sng" dirty="0">
                <a:latin typeface="Comic Sans MS" panose="030F0702030302020204" pitchFamily="66" charset="0"/>
              </a:rPr>
            </a:br>
            <a:br>
              <a:rPr lang="en-GB" u="sng" dirty="0">
                <a:latin typeface="Comic Sans MS" panose="030F0702030302020204" pitchFamily="66" charset="0"/>
              </a:rPr>
            </a:br>
            <a:endParaRPr lang="en-GB" u="sng" dirty="0">
              <a:latin typeface="Comic Sans MS" panose="030F0702030302020204" pitchFamily="66" charset="0"/>
            </a:endParaRPr>
          </a:p>
        </p:txBody>
      </p:sp>
      <p:sp>
        <p:nvSpPr>
          <p:cNvPr id="4" name="Content Placeholder 3">
            <a:extLst>
              <a:ext uri="{FF2B5EF4-FFF2-40B4-BE49-F238E27FC236}">
                <a16:creationId xmlns:a16="http://schemas.microsoft.com/office/drawing/2014/main" id="{BCF98DD8-950A-ED49-8F45-BA37121589B1}"/>
              </a:ext>
            </a:extLst>
          </p:cNvPr>
          <p:cNvSpPr>
            <a:spLocks noGrp="1"/>
          </p:cNvSpPr>
          <p:nvPr>
            <p:ph idx="1"/>
          </p:nvPr>
        </p:nvSpPr>
        <p:spPr>
          <a:xfrm>
            <a:off x="115613" y="152400"/>
            <a:ext cx="8686800" cy="6477000"/>
          </a:xfrm>
        </p:spPr>
        <p:txBody>
          <a:bodyPr/>
          <a:lstStyle/>
          <a:p>
            <a:pPr marL="0" indent="0">
              <a:buNone/>
            </a:pPr>
            <a:r>
              <a:rPr lang="en-GB" dirty="0">
                <a:solidFill>
                  <a:srgbClr val="002060"/>
                </a:solidFill>
                <a:latin typeface="Comic Sans MS" panose="030F0902030302020204" pitchFamily="66" charset="0"/>
              </a:rPr>
              <a:t>Guided Reading </a:t>
            </a:r>
          </a:p>
        </p:txBody>
      </p:sp>
      <p:pic>
        <p:nvPicPr>
          <p:cNvPr id="8" name="Picture 7">
            <a:extLst>
              <a:ext uri="{FF2B5EF4-FFF2-40B4-BE49-F238E27FC236}">
                <a16:creationId xmlns:a16="http://schemas.microsoft.com/office/drawing/2014/main" id="{B9E280F8-C1DE-BF47-BDD4-582E7A3894F9}"/>
              </a:ext>
            </a:extLst>
          </p:cNvPr>
          <p:cNvPicPr>
            <a:picLocks noChangeAspect="1"/>
          </p:cNvPicPr>
          <p:nvPr/>
        </p:nvPicPr>
        <p:blipFill>
          <a:blip r:embed="rId2"/>
          <a:stretch>
            <a:fillRect/>
          </a:stretch>
        </p:blipFill>
        <p:spPr>
          <a:xfrm>
            <a:off x="8232775" y="152400"/>
            <a:ext cx="3613150" cy="2540000"/>
          </a:xfrm>
          <a:prstGeom prst="rect">
            <a:avLst/>
          </a:prstGeom>
        </p:spPr>
      </p:pic>
      <p:sp>
        <p:nvSpPr>
          <p:cNvPr id="3" name="Rectangle 2">
            <a:extLst>
              <a:ext uri="{FF2B5EF4-FFF2-40B4-BE49-F238E27FC236}">
                <a16:creationId xmlns:a16="http://schemas.microsoft.com/office/drawing/2014/main" id="{29FB1C05-C582-9542-AC25-BE585BB94BEE}"/>
              </a:ext>
            </a:extLst>
          </p:cNvPr>
          <p:cNvSpPr/>
          <p:nvPr/>
        </p:nvSpPr>
        <p:spPr>
          <a:xfrm>
            <a:off x="325821" y="1945967"/>
            <a:ext cx="7336220"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Sick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These sentences are ‘sick’ and need help to get better. Can you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George drew a picture. It was a ship.</a:t>
            </a:r>
          </a:p>
        </p:txBody>
      </p:sp>
    </p:spTree>
    <p:extLst>
      <p:ext uri="{BB962C8B-B14F-4D97-AF65-F5344CB8AC3E}">
        <p14:creationId xmlns:p14="http://schemas.microsoft.com/office/powerpoint/2010/main" val="2497969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1B2E8"/>
        </a:solidFill>
        <a:effectLst/>
      </p:bgPr>
    </p:bg>
    <p:spTree>
      <p:nvGrpSpPr>
        <p:cNvPr id="1" name=""/>
        <p:cNvGrpSpPr/>
        <p:nvPr/>
      </p:nvGrpSpPr>
      <p:grpSpPr>
        <a:xfrm>
          <a:off x="0" y="0"/>
          <a:ext cx="0" cy="0"/>
          <a:chOff x="0" y="0"/>
          <a:chExt cx="0" cy="0"/>
        </a:xfrm>
      </p:grpSpPr>
      <p:sp>
        <p:nvSpPr>
          <p:cNvPr id="8" name="Rectangle 7"/>
          <p:cNvSpPr/>
          <p:nvPr/>
        </p:nvSpPr>
        <p:spPr>
          <a:xfrm>
            <a:off x="2238652" y="2236900"/>
            <a:ext cx="7632845" cy="43163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rgbClr val="FF66CC"/>
              </a:solidFill>
              <a:latin typeface="Comic Sans MS" panose="030F0702030302020204" pitchFamily="66" charset="0"/>
            </a:endParaRPr>
          </a:p>
        </p:txBody>
      </p:sp>
      <p:sp>
        <p:nvSpPr>
          <p:cNvPr id="2" name="Title 1"/>
          <p:cNvSpPr>
            <a:spLocks noGrp="1"/>
          </p:cNvSpPr>
          <p:nvPr>
            <p:ph type="title"/>
          </p:nvPr>
        </p:nvSpPr>
        <p:spPr/>
        <p:txBody>
          <a:bodyPr>
            <a:normAutofit fontScale="90000"/>
          </a:bodyPr>
          <a:lstStyle/>
          <a:p>
            <a:pPr algn="ctr"/>
            <a:br>
              <a:rPr lang="en-GB" u="sng" dirty="0">
                <a:latin typeface="Comic Sans MS" panose="030F0702030302020204" pitchFamily="66" charset="0"/>
              </a:rPr>
            </a:br>
            <a:br>
              <a:rPr lang="en-GB" u="sng" dirty="0">
                <a:latin typeface="Comic Sans MS" panose="030F0702030302020204" pitchFamily="66" charset="0"/>
              </a:rPr>
            </a:br>
            <a:r>
              <a:rPr lang="en-GB" u="sng" dirty="0">
                <a:latin typeface="Comic Sans MS" panose="030F0702030302020204" pitchFamily="66" charset="0"/>
              </a:rPr>
              <a:t>Active Learning</a:t>
            </a:r>
          </a:p>
        </p:txBody>
      </p:sp>
      <p:sp>
        <p:nvSpPr>
          <p:cNvPr id="3" name="Content Placeholder 2"/>
          <p:cNvSpPr>
            <a:spLocks noGrp="1"/>
          </p:cNvSpPr>
          <p:nvPr>
            <p:ph idx="1"/>
          </p:nvPr>
        </p:nvSpPr>
        <p:spPr>
          <a:xfrm>
            <a:off x="2019432" y="4724400"/>
            <a:ext cx="7886700" cy="1828800"/>
          </a:xfrm>
        </p:spPr>
        <p:txBody>
          <a:bodyPr>
            <a:normAutofit/>
          </a:bodyPr>
          <a:lstStyle/>
          <a:p>
            <a:pPr marL="0" indent="0" eaLnBrk="0" fontAlgn="base" hangingPunct="0">
              <a:lnSpc>
                <a:spcPct val="100000"/>
              </a:lnSpc>
              <a:spcBef>
                <a:spcPct val="0"/>
              </a:spcBef>
              <a:spcAft>
                <a:spcPct val="0"/>
              </a:spcAft>
              <a:buNone/>
            </a:pPr>
            <a:endParaRPr lang="en-GB" dirty="0">
              <a:latin typeface="Comic Sans MS" panose="030F0702030302020204" pitchFamily="66" charset="0"/>
            </a:endParaRPr>
          </a:p>
          <a:p>
            <a:pPr marL="0" indent="0" eaLnBrk="0" fontAlgn="base" hangingPunct="0">
              <a:lnSpc>
                <a:spcPct val="100000"/>
              </a:lnSpc>
              <a:spcBef>
                <a:spcPct val="0"/>
              </a:spcBef>
              <a:spcAft>
                <a:spcPct val="0"/>
              </a:spcAft>
              <a:buNone/>
            </a:pPr>
            <a:r>
              <a:rPr lang="en-GB" b="1" dirty="0">
                <a:solidFill>
                  <a:srgbClr val="000000"/>
                </a:solidFill>
                <a:latin typeface="Comic Sans MS"/>
              </a:rPr>
              <a:t> </a:t>
            </a:r>
            <a:endParaRPr lang="en-GB" sz="1900" dirty="0">
              <a:latin typeface="Comic Sans MS" panose="030F0702030302020204" pitchFamily="66" charset="0"/>
            </a:endParaRPr>
          </a:p>
        </p:txBody>
      </p:sp>
      <p:pic>
        <p:nvPicPr>
          <p:cNvPr id="4" name="Picture 3" descr="Image result for active learning clip art"/>
          <p:cNvPicPr/>
          <p:nvPr/>
        </p:nvPicPr>
        <p:blipFill>
          <a:blip r:embed="rId2">
            <a:extLst>
              <a:ext uri="{28A0092B-C50C-407E-A947-70E740481C1C}">
                <a14:useLocalDpi xmlns:a14="http://schemas.microsoft.com/office/drawing/2010/main" val="0"/>
              </a:ext>
            </a:extLst>
          </a:blip>
          <a:srcRect/>
          <a:stretch>
            <a:fillRect/>
          </a:stretch>
        </p:blipFill>
        <p:spPr bwMode="auto">
          <a:xfrm>
            <a:off x="8447809" y="236269"/>
            <a:ext cx="1905000" cy="1642764"/>
          </a:xfrm>
          <a:prstGeom prst="rect">
            <a:avLst/>
          </a:prstGeom>
          <a:noFill/>
          <a:ln>
            <a:noFill/>
          </a:ln>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08364"/>
            <a:ext cx="167640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A62744CC-7BE2-4285-94E1-E5176778D47B}"/>
              </a:ext>
            </a:extLst>
          </p:cNvPr>
          <p:cNvPicPr>
            <a:picLocks noChangeAspect="1"/>
          </p:cNvPicPr>
          <p:nvPr/>
        </p:nvPicPr>
        <p:blipFill rotWithShape="1">
          <a:blip r:embed="rId4"/>
          <a:srcRect t="44021"/>
          <a:stretch/>
        </p:blipFill>
        <p:spPr>
          <a:xfrm>
            <a:off x="2863195" y="4107743"/>
            <a:ext cx="6383757" cy="2680154"/>
          </a:xfrm>
          <a:prstGeom prst="rect">
            <a:avLst/>
          </a:prstGeom>
        </p:spPr>
      </p:pic>
      <p:sp>
        <p:nvSpPr>
          <p:cNvPr id="9" name="Rectangle 1">
            <a:extLst>
              <a:ext uri="{FF2B5EF4-FFF2-40B4-BE49-F238E27FC236}">
                <a16:creationId xmlns:a16="http://schemas.microsoft.com/office/drawing/2014/main" id="{91B90492-396B-4A72-8F93-EDE205B36DC4}"/>
              </a:ext>
            </a:extLst>
          </p:cNvPr>
          <p:cNvSpPr>
            <a:spLocks noChangeArrowheads="1"/>
          </p:cNvSpPr>
          <p:nvPr/>
        </p:nvSpPr>
        <p:spPr bwMode="auto">
          <a:xfrm>
            <a:off x="2059383" y="2018247"/>
            <a:ext cx="8208963" cy="2339102"/>
          </a:xfrm>
          <a:prstGeom prst="rect">
            <a:avLst/>
          </a:prstGeom>
          <a:solidFill>
            <a:srgbClr val="D4F5F8"/>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GB" altLang="en-US" sz="2000" b="1" u="sng" dirty="0">
                <a:solidFill>
                  <a:srgbClr val="FF0000"/>
                </a:solidFill>
                <a:latin typeface="Comic Sans MS" panose="030F0702030302020204" pitchFamily="66" charset="0"/>
              </a:rPr>
              <a:t>Farnborough Dance Routine</a:t>
            </a:r>
          </a:p>
          <a:p>
            <a:pPr eaLnBrk="0" fontAlgn="base" hangingPunct="0">
              <a:spcBef>
                <a:spcPct val="0"/>
              </a:spcBef>
              <a:spcAft>
                <a:spcPct val="0"/>
              </a:spcAft>
              <a:defRPr/>
            </a:pPr>
            <a:r>
              <a:rPr lang="en-GB" altLang="en-US" b="1" dirty="0">
                <a:solidFill>
                  <a:srgbClr val="00B0F0"/>
                </a:solidFill>
                <a:latin typeface="Comic Sans MS" panose="030F0702030302020204" pitchFamily="66" charset="0"/>
              </a:rPr>
              <a:t>Mrs Humphries has created our very own Farnborough Dance Routine!</a:t>
            </a:r>
          </a:p>
          <a:p>
            <a:pPr eaLnBrk="0" fontAlgn="base" hangingPunct="0">
              <a:spcBef>
                <a:spcPct val="0"/>
              </a:spcBef>
              <a:spcAft>
                <a:spcPct val="0"/>
              </a:spcAft>
              <a:defRPr/>
            </a:pPr>
            <a:endParaRPr lang="en-GB" altLang="en-US" b="1" dirty="0">
              <a:solidFill>
                <a:srgbClr val="00B0F0"/>
              </a:solidFill>
              <a:latin typeface="Comic Sans MS" panose="030F0702030302020204" pitchFamily="66" charset="0"/>
            </a:endParaRPr>
          </a:p>
          <a:p>
            <a:pPr eaLnBrk="0" fontAlgn="base" hangingPunct="0">
              <a:spcBef>
                <a:spcPct val="0"/>
              </a:spcBef>
              <a:spcAft>
                <a:spcPct val="0"/>
              </a:spcAft>
              <a:defRPr/>
            </a:pPr>
            <a:r>
              <a:rPr lang="en-GB" altLang="en-US" b="1" dirty="0">
                <a:solidFill>
                  <a:srgbClr val="00B0F0"/>
                </a:solidFill>
                <a:latin typeface="Comic Sans MS" panose="030F0702030302020204" pitchFamily="66" charset="0"/>
              </a:rPr>
              <a:t>It has five parts and every day this week we are doing this as our active learning.</a:t>
            </a:r>
          </a:p>
          <a:p>
            <a:pPr eaLnBrk="0" fontAlgn="base" hangingPunct="0">
              <a:spcBef>
                <a:spcPct val="0"/>
              </a:spcBef>
              <a:spcAft>
                <a:spcPct val="0"/>
              </a:spcAft>
              <a:defRPr/>
            </a:pPr>
            <a:endParaRPr lang="en-GB" altLang="en-US" b="1" dirty="0">
              <a:solidFill>
                <a:srgbClr val="00B0F0"/>
              </a:solidFill>
              <a:latin typeface="Comic Sans MS" panose="030F0702030302020204" pitchFamily="66" charset="0"/>
            </a:endParaRPr>
          </a:p>
          <a:p>
            <a:pPr eaLnBrk="0" fontAlgn="base" hangingPunct="0">
              <a:spcBef>
                <a:spcPct val="0"/>
              </a:spcBef>
              <a:spcAft>
                <a:spcPct val="0"/>
              </a:spcAft>
              <a:defRPr/>
            </a:pPr>
            <a:r>
              <a:rPr lang="en-GB" altLang="en-US" b="1" dirty="0">
                <a:solidFill>
                  <a:srgbClr val="00B0F0"/>
                </a:solidFill>
                <a:latin typeface="Comic Sans MS" panose="030F0702030302020204" pitchFamily="66" charset="0"/>
              </a:rPr>
              <a:t>Click on the link below:</a:t>
            </a:r>
          </a:p>
          <a:p>
            <a:pPr eaLnBrk="0" fontAlgn="base" hangingPunct="0">
              <a:spcBef>
                <a:spcPct val="0"/>
              </a:spcBef>
              <a:spcAft>
                <a:spcPct val="0"/>
              </a:spcAft>
              <a:defRPr/>
            </a:pPr>
            <a:r>
              <a:rPr lang="en-GB" altLang="en-US" dirty="0">
                <a:solidFill>
                  <a:srgbClr val="00B0F0"/>
                </a:solidFill>
                <a:latin typeface="Comic Sans MS" panose="030F0702030302020204" pitchFamily="66" charset="0"/>
                <a:hlinkClick r:id="rId5"/>
              </a:rPr>
              <a:t>http://farnboroughprimary.co.uk/farnborough-dance</a:t>
            </a:r>
            <a:endParaRPr lang="en-GB" altLang="en-US" dirty="0">
              <a:solidFill>
                <a:srgbClr val="00B0F0"/>
              </a:solidFill>
              <a:latin typeface="Comic Sans MS" panose="030F0702030302020204" pitchFamily="66" charset="0"/>
            </a:endParaRPr>
          </a:p>
        </p:txBody>
      </p:sp>
    </p:spTree>
    <p:extLst>
      <p:ext uri="{BB962C8B-B14F-4D97-AF65-F5344CB8AC3E}">
        <p14:creationId xmlns:p14="http://schemas.microsoft.com/office/powerpoint/2010/main" val="3563358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5674"/>
            <a:ext cx="9144000" cy="1132514"/>
          </a:xfrm>
        </p:spPr>
        <p:txBody>
          <a:bodyPr/>
          <a:lstStyle/>
          <a:p>
            <a:r>
              <a:rPr lang="en-GB" b="1" dirty="0">
                <a:latin typeface="Comic Sans MS" panose="030F0702030302020204" pitchFamily="66" charset="0"/>
              </a:rPr>
              <a:t>Maths</a:t>
            </a:r>
          </a:p>
        </p:txBody>
      </p:sp>
      <p:sp>
        <p:nvSpPr>
          <p:cNvPr id="3" name="Subtitle 2"/>
          <p:cNvSpPr>
            <a:spLocks noGrp="1"/>
          </p:cNvSpPr>
          <p:nvPr>
            <p:ph type="subTitle" idx="1"/>
          </p:nvPr>
        </p:nvSpPr>
        <p:spPr>
          <a:xfrm>
            <a:off x="251670" y="1085575"/>
            <a:ext cx="11509695" cy="5434366"/>
          </a:xfrm>
        </p:spPr>
        <p:txBody>
          <a:bodyPr>
            <a:normAutofit fontScale="92500" lnSpcReduction="10000"/>
          </a:bodyPr>
          <a:lstStyle/>
          <a:p>
            <a:endParaRPr lang="en-GB" dirty="0">
              <a:latin typeface="Comic Sans MS" panose="030F0702030302020204" pitchFamily="66" charset="0"/>
            </a:endParaRPr>
          </a:p>
          <a:p>
            <a:r>
              <a:rPr lang="en-GB" dirty="0">
                <a:latin typeface="Comic Sans MS" panose="030F0702030302020204" pitchFamily="66" charset="0"/>
              </a:rPr>
              <a:t>Complete the coloured work you would normally do in class.  If you want to try the other challenges, please feel free </a:t>
            </a:r>
            <a:r>
              <a:rPr lang="en-GB" dirty="0">
                <a:latin typeface="Comic Sans MS" panose="030F0702030302020204" pitchFamily="66" charset="0"/>
                <a:sym typeface="Wingdings" panose="05000000000000000000" pitchFamily="2" charset="2"/>
              </a:rPr>
              <a:t></a:t>
            </a:r>
            <a:endParaRPr lang="en-GB" dirty="0">
              <a:latin typeface="Comic Sans MS" panose="030F0702030302020204" pitchFamily="66" charset="0"/>
            </a:endParaRPr>
          </a:p>
          <a:p>
            <a:endParaRPr lang="en-GB" dirty="0">
              <a:latin typeface="Comic Sans MS" panose="030F0702030302020204" pitchFamily="66" charset="0"/>
            </a:endParaRPr>
          </a:p>
          <a:p>
            <a:r>
              <a:rPr lang="en-GB" sz="4400" dirty="0">
                <a:solidFill>
                  <a:srgbClr val="7030A0"/>
                </a:solidFill>
                <a:latin typeface="Comic Sans MS" panose="030F0702030302020204" pitchFamily="66" charset="0"/>
              </a:rPr>
              <a:t>Purple group: challenge one</a:t>
            </a:r>
          </a:p>
          <a:p>
            <a:endParaRPr lang="en-GB" sz="4400" dirty="0">
              <a:solidFill>
                <a:srgbClr val="00B050"/>
              </a:solidFill>
              <a:latin typeface="Comic Sans MS" panose="030F0702030302020204" pitchFamily="66" charset="0"/>
            </a:endParaRPr>
          </a:p>
          <a:p>
            <a:r>
              <a:rPr lang="en-GB" sz="4400" dirty="0">
                <a:solidFill>
                  <a:srgbClr val="0070C0"/>
                </a:solidFill>
                <a:latin typeface="Comic Sans MS" panose="030F0702030302020204" pitchFamily="66" charset="0"/>
              </a:rPr>
              <a:t>Blue group </a:t>
            </a:r>
            <a:r>
              <a:rPr lang="en-GB" sz="4400" dirty="0">
                <a:latin typeface="Comic Sans MS" panose="030F0702030302020204" pitchFamily="66" charset="0"/>
              </a:rPr>
              <a:t>and </a:t>
            </a:r>
            <a:r>
              <a:rPr lang="en-GB" sz="4400" dirty="0">
                <a:solidFill>
                  <a:srgbClr val="00B050"/>
                </a:solidFill>
                <a:latin typeface="Comic Sans MS" panose="030F0702030302020204" pitchFamily="66" charset="0"/>
              </a:rPr>
              <a:t>green group</a:t>
            </a:r>
            <a:r>
              <a:rPr lang="en-GB" sz="4400" dirty="0">
                <a:latin typeface="Comic Sans MS" panose="030F0702030302020204" pitchFamily="66" charset="0"/>
              </a:rPr>
              <a:t>: challenge two</a:t>
            </a:r>
          </a:p>
          <a:p>
            <a:r>
              <a:rPr lang="en-GB" sz="1600" dirty="0">
                <a:solidFill>
                  <a:srgbClr val="0070C0"/>
                </a:solidFill>
                <a:latin typeface="Comic Sans MS" panose="030F0702030302020204" pitchFamily="66" charset="0"/>
                <a:sym typeface="Wingdings" panose="05000000000000000000" pitchFamily="2" charset="2"/>
              </a:rPr>
              <a:t>(blue group, you can also finish off your maths workbook if you haven’t already, one page for each maths lesson instead of or as well as the challenge)</a:t>
            </a:r>
          </a:p>
          <a:p>
            <a:endParaRPr lang="en-GB" sz="4400" dirty="0">
              <a:solidFill>
                <a:srgbClr val="FF9933"/>
              </a:solidFill>
              <a:latin typeface="Comic Sans MS" panose="030F0702030302020204" pitchFamily="66" charset="0"/>
            </a:endParaRPr>
          </a:p>
          <a:p>
            <a:r>
              <a:rPr lang="en-GB" sz="4400" dirty="0">
                <a:solidFill>
                  <a:srgbClr val="FF9933"/>
                </a:solidFill>
                <a:latin typeface="Comic Sans MS" panose="030F0702030302020204" pitchFamily="66" charset="0"/>
              </a:rPr>
              <a:t>Orange group </a:t>
            </a:r>
            <a:r>
              <a:rPr lang="en-GB" sz="4400" dirty="0">
                <a:latin typeface="Comic Sans MS" panose="030F0702030302020204" pitchFamily="66" charset="0"/>
              </a:rPr>
              <a:t>and</a:t>
            </a:r>
            <a:r>
              <a:rPr lang="en-GB" sz="4400" dirty="0">
                <a:solidFill>
                  <a:srgbClr val="FF9933"/>
                </a:solidFill>
                <a:latin typeface="Comic Sans MS" panose="030F0702030302020204" pitchFamily="66" charset="0"/>
              </a:rPr>
              <a:t> </a:t>
            </a:r>
            <a:r>
              <a:rPr lang="en-GB" sz="4400" dirty="0">
                <a:solidFill>
                  <a:srgbClr val="FF0000"/>
                </a:solidFill>
                <a:latin typeface="Comic Sans MS" panose="030F0702030302020204" pitchFamily="66" charset="0"/>
              </a:rPr>
              <a:t>red group</a:t>
            </a:r>
            <a:r>
              <a:rPr lang="en-GB" sz="4400" dirty="0">
                <a:latin typeface="Comic Sans MS" panose="030F0702030302020204" pitchFamily="66" charset="0"/>
              </a:rPr>
              <a:t>: </a:t>
            </a:r>
            <a:r>
              <a:rPr lang="en-GB" sz="3000" dirty="0">
                <a:latin typeface="Comic Sans MS" panose="030F0702030302020204" pitchFamily="66" charset="0"/>
              </a:rPr>
              <a:t>challenges two and three</a:t>
            </a:r>
            <a:endParaRPr lang="en-GB" sz="4400" dirty="0">
              <a:latin typeface="Comic Sans MS" panose="030F0702030302020204" pitchFamily="66" charset="0"/>
              <a:sym typeface="Wingdings" panose="05000000000000000000" pitchFamily="2" charset="2"/>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p:txBody>
      </p:sp>
    </p:spTree>
    <p:extLst>
      <p:ext uri="{BB962C8B-B14F-4D97-AF65-F5344CB8AC3E}">
        <p14:creationId xmlns:p14="http://schemas.microsoft.com/office/powerpoint/2010/main" val="4238007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1C0FF"/>
        </a:solidFill>
        <a:effectLst/>
      </p:bgPr>
    </p:bg>
    <p:spTree>
      <p:nvGrpSpPr>
        <p:cNvPr id="1" name=""/>
        <p:cNvGrpSpPr/>
        <p:nvPr/>
      </p:nvGrpSpPr>
      <p:grpSpPr>
        <a:xfrm>
          <a:off x="0" y="0"/>
          <a:ext cx="0" cy="0"/>
          <a:chOff x="0" y="0"/>
          <a:chExt cx="0" cy="0"/>
        </a:xfrm>
      </p:grpSpPr>
      <p:sp>
        <p:nvSpPr>
          <p:cNvPr id="4" name="Subtitle 2"/>
          <p:cNvSpPr txBox="1">
            <a:spLocks/>
          </p:cNvSpPr>
          <p:nvPr/>
        </p:nvSpPr>
        <p:spPr>
          <a:xfrm>
            <a:off x="54429" y="167681"/>
            <a:ext cx="12083142" cy="12313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Challenge One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We are building our maths knowledge.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p:txBody>
      </p:sp>
      <p:pic>
        <p:nvPicPr>
          <p:cNvPr id="2" name="Picture 1">
            <a:extLst>
              <a:ext uri="{FF2B5EF4-FFF2-40B4-BE49-F238E27FC236}">
                <a16:creationId xmlns:a16="http://schemas.microsoft.com/office/drawing/2014/main" id="{2A29C62E-6920-49C9-BD3B-EE78C589C636}"/>
              </a:ext>
            </a:extLst>
          </p:cNvPr>
          <p:cNvPicPr>
            <a:picLocks noChangeAspect="1"/>
          </p:cNvPicPr>
          <p:nvPr/>
        </p:nvPicPr>
        <p:blipFill>
          <a:blip r:embed="rId2"/>
          <a:stretch>
            <a:fillRect/>
          </a:stretch>
        </p:blipFill>
        <p:spPr>
          <a:xfrm>
            <a:off x="255075" y="1606960"/>
            <a:ext cx="5609524" cy="3857143"/>
          </a:xfrm>
          <a:prstGeom prst="rect">
            <a:avLst/>
          </a:prstGeom>
        </p:spPr>
      </p:pic>
      <p:pic>
        <p:nvPicPr>
          <p:cNvPr id="3" name="Picture 2">
            <a:extLst>
              <a:ext uri="{FF2B5EF4-FFF2-40B4-BE49-F238E27FC236}">
                <a16:creationId xmlns:a16="http://schemas.microsoft.com/office/drawing/2014/main" id="{FF8D2B91-1AED-4862-A82F-D821CEC22AD5}"/>
              </a:ext>
            </a:extLst>
          </p:cNvPr>
          <p:cNvPicPr>
            <a:picLocks noChangeAspect="1"/>
          </p:cNvPicPr>
          <p:nvPr/>
        </p:nvPicPr>
        <p:blipFill>
          <a:blip r:embed="rId3"/>
          <a:stretch>
            <a:fillRect/>
          </a:stretch>
        </p:blipFill>
        <p:spPr>
          <a:xfrm>
            <a:off x="6233692" y="1606960"/>
            <a:ext cx="5576593" cy="3857143"/>
          </a:xfrm>
          <a:prstGeom prst="rect">
            <a:avLst/>
          </a:prstGeom>
        </p:spPr>
      </p:pic>
    </p:spTree>
    <p:extLst>
      <p:ext uri="{BB962C8B-B14F-4D97-AF65-F5344CB8AC3E}">
        <p14:creationId xmlns:p14="http://schemas.microsoft.com/office/powerpoint/2010/main" val="3145713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Subtitle 2"/>
          <p:cNvSpPr txBox="1">
            <a:spLocks/>
          </p:cNvSpPr>
          <p:nvPr/>
        </p:nvSpPr>
        <p:spPr>
          <a:xfrm>
            <a:off x="54429" y="167680"/>
            <a:ext cx="12083142" cy="46699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Challenge Two</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p:txBody>
      </p:sp>
      <p:pic>
        <p:nvPicPr>
          <p:cNvPr id="2" name="Picture 1">
            <a:extLst>
              <a:ext uri="{FF2B5EF4-FFF2-40B4-BE49-F238E27FC236}">
                <a16:creationId xmlns:a16="http://schemas.microsoft.com/office/drawing/2014/main" id="{71465C87-11CE-4445-8604-FFA13D8B6B96}"/>
              </a:ext>
            </a:extLst>
          </p:cNvPr>
          <p:cNvPicPr>
            <a:picLocks noChangeAspect="1"/>
          </p:cNvPicPr>
          <p:nvPr/>
        </p:nvPicPr>
        <p:blipFill>
          <a:blip r:embed="rId2"/>
          <a:stretch>
            <a:fillRect/>
          </a:stretch>
        </p:blipFill>
        <p:spPr>
          <a:xfrm>
            <a:off x="3529147" y="905522"/>
            <a:ext cx="5133706" cy="5952478"/>
          </a:xfrm>
          <a:prstGeom prst="rect">
            <a:avLst/>
          </a:prstGeom>
        </p:spPr>
      </p:pic>
    </p:spTree>
    <p:extLst>
      <p:ext uri="{BB962C8B-B14F-4D97-AF65-F5344CB8AC3E}">
        <p14:creationId xmlns:p14="http://schemas.microsoft.com/office/powerpoint/2010/main" val="1407086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EF3C3C-7630-4239-A5BB-6F53E2DB0377}"/>
              </a:ext>
            </a:extLst>
          </p:cNvPr>
          <p:cNvSpPr/>
          <p:nvPr/>
        </p:nvSpPr>
        <p:spPr>
          <a:xfrm>
            <a:off x="521208" y="420624"/>
            <a:ext cx="11256264" cy="6016752"/>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2BC9EA2-821C-4632-A296-7B4DBB62354C}"/>
              </a:ext>
            </a:extLst>
          </p:cNvPr>
          <p:cNvSpPr/>
          <p:nvPr/>
        </p:nvSpPr>
        <p:spPr>
          <a:xfrm>
            <a:off x="4059667" y="551560"/>
            <a:ext cx="4179349" cy="646331"/>
          </a:xfrm>
          <a:prstGeom prst="rect">
            <a:avLst/>
          </a:prstGeom>
        </p:spPr>
        <p:txBody>
          <a:bodyPr wrap="non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4000" b="1" i="0" u="none" strike="noStrike" kern="1200" cap="none" spc="0" normalizeH="0" baseline="0" noProof="0" dirty="0">
                <a:ln>
                  <a:noFill/>
                </a:ln>
                <a:solidFill>
                  <a:srgbClr val="FF9933"/>
                </a:solidFill>
                <a:effectLst/>
                <a:uLnTx/>
                <a:uFillTx/>
                <a:latin typeface="Comic Sans MS" panose="030F0702030302020204" pitchFamily="66" charset="0"/>
                <a:ea typeface="+mn-ea"/>
                <a:cs typeface="+mn-cs"/>
              </a:rPr>
              <a:t>Challenge Three</a:t>
            </a:r>
          </a:p>
        </p:txBody>
      </p:sp>
      <p:pic>
        <p:nvPicPr>
          <p:cNvPr id="2" name="Picture 1">
            <a:extLst>
              <a:ext uri="{FF2B5EF4-FFF2-40B4-BE49-F238E27FC236}">
                <a16:creationId xmlns:a16="http://schemas.microsoft.com/office/drawing/2014/main" id="{1B40C4DA-C6A9-421E-B9FC-9858802AF0E6}"/>
              </a:ext>
            </a:extLst>
          </p:cNvPr>
          <p:cNvPicPr>
            <a:picLocks noChangeAspect="1"/>
          </p:cNvPicPr>
          <p:nvPr/>
        </p:nvPicPr>
        <p:blipFill>
          <a:blip r:embed="rId2"/>
          <a:stretch>
            <a:fillRect/>
          </a:stretch>
        </p:blipFill>
        <p:spPr>
          <a:xfrm>
            <a:off x="2736290" y="1308303"/>
            <a:ext cx="6826100" cy="4998137"/>
          </a:xfrm>
          <a:prstGeom prst="rect">
            <a:avLst/>
          </a:prstGeom>
        </p:spPr>
      </p:pic>
    </p:spTree>
    <p:extLst>
      <p:ext uri="{BB962C8B-B14F-4D97-AF65-F5344CB8AC3E}">
        <p14:creationId xmlns:p14="http://schemas.microsoft.com/office/powerpoint/2010/main" val="1552144766"/>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791</Words>
  <Application>Microsoft Office PowerPoint</Application>
  <PresentationFormat>Widescreen</PresentationFormat>
  <Paragraphs>74</Paragraphs>
  <Slides>18</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18</vt:i4>
      </vt:variant>
    </vt:vector>
  </HeadingPairs>
  <TitlesOfParts>
    <vt:vector size="27" baseType="lpstr">
      <vt:lpstr>Arial</vt:lpstr>
      <vt:lpstr>Calibri</vt:lpstr>
      <vt:lpstr>Calibri Light</vt:lpstr>
      <vt:lpstr>Comic Sans MS</vt:lpstr>
      <vt:lpstr>3_Office Theme</vt:lpstr>
      <vt:lpstr>4_Office Theme</vt:lpstr>
      <vt:lpstr>5_Office Theme</vt:lpstr>
      <vt:lpstr>Office Theme</vt:lpstr>
      <vt:lpstr>2_Office Theme</vt:lpstr>
      <vt:lpstr>PowerPoint Presentation</vt:lpstr>
      <vt:lpstr>PowerPoint Presentation</vt:lpstr>
      <vt:lpstr>PowerPoint Presentation</vt:lpstr>
      <vt:lpstr>  </vt:lpstr>
      <vt:lpstr>  Active Learning</vt:lpstr>
      <vt:lpstr>Maths</vt:lpstr>
      <vt:lpstr>PowerPoint Presentation</vt:lpstr>
      <vt:lpstr>PowerPoint Presentation</vt:lpstr>
      <vt:lpstr>PowerPoint Presentation</vt:lpstr>
      <vt:lpstr>Reading Independently</vt:lpstr>
      <vt:lpstr>Carnival of the Animals An Art festival  </vt:lpstr>
      <vt:lpstr>Cats on the Fence</vt:lpstr>
      <vt:lpstr>   First  draw the fence made from  around 12 planks, each one about  2 cm wide with a pencil. Then  draw three or more cats, with simple lines and stylised shapes. </vt:lpstr>
      <vt:lpstr>  Next  retrace the lines so they stand out. If you plan to use paint you will need to use a black permanent marker such as a sharpie or if using  pencil you can use a felt tip. </vt:lpstr>
      <vt:lpstr>   An idea for you to try…. Use the 12 planks as if they were the 12 wedges of the colour wheel: Start by painting the primary colours, and then  mix the paints  two by two creating secondary colours. The tertiary colours are created mixing a primary with a secondary colour. Use the colour wheel to help you.</vt:lpstr>
      <vt:lpstr>The cats are painted with a neutral colour. If using paint , create a scale of 5 or 6 different greys just mixing black and white. The background is painted with a solid colour. </vt:lpstr>
      <vt:lpstr>  At the end, if you have time, you could  retrace the lines with a black permanent marker, covering possible flaws on the edges, and  draw the wood grain of the planks with a pencil. It’s up to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Roberts</dc:creator>
  <cp:lastModifiedBy>Caroline Roberts</cp:lastModifiedBy>
  <cp:revision>24</cp:revision>
  <dcterms:created xsi:type="dcterms:W3CDTF">2020-05-22T08:08:09Z</dcterms:created>
  <dcterms:modified xsi:type="dcterms:W3CDTF">2020-06-05T16:26:29Z</dcterms:modified>
</cp:coreProperties>
</file>