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Lst>
  <p:notesMasterIdLst>
    <p:notesMasterId r:id="rId69"/>
  </p:notesMasterIdLst>
  <p:sldIdLst>
    <p:sldId id="335" r:id="rId7"/>
    <p:sldId id="259" r:id="rId8"/>
    <p:sldId id="322" r:id="rId9"/>
    <p:sldId id="323" r:id="rId10"/>
    <p:sldId id="324" r:id="rId11"/>
    <p:sldId id="325" r:id="rId12"/>
    <p:sldId id="332" r:id="rId13"/>
    <p:sldId id="333" r:id="rId14"/>
    <p:sldId id="321" r:id="rId15"/>
    <p:sldId id="382" r:id="rId16"/>
    <p:sldId id="331" r:id="rId17"/>
    <p:sldId id="378" r:id="rId18"/>
    <p:sldId id="314" r:id="rId19"/>
    <p:sldId id="370" r:id="rId20"/>
    <p:sldId id="371" r:id="rId21"/>
    <p:sldId id="291" r:id="rId22"/>
    <p:sldId id="372" r:id="rId23"/>
    <p:sldId id="343" r:id="rId24"/>
    <p:sldId id="364" r:id="rId25"/>
    <p:sldId id="363" r:id="rId26"/>
    <p:sldId id="373" r:id="rId27"/>
    <p:sldId id="365" r:id="rId28"/>
    <p:sldId id="342" r:id="rId29"/>
    <p:sldId id="379" r:id="rId30"/>
    <p:sldId id="369" r:id="rId31"/>
    <p:sldId id="380" r:id="rId32"/>
    <p:sldId id="381" r:id="rId33"/>
    <p:sldId id="337" r:id="rId34"/>
    <p:sldId id="327" r:id="rId35"/>
    <p:sldId id="330" r:id="rId36"/>
    <p:sldId id="328" r:id="rId37"/>
    <p:sldId id="329" r:id="rId38"/>
    <p:sldId id="274" r:id="rId39"/>
    <p:sldId id="383" r:id="rId40"/>
    <p:sldId id="384" r:id="rId41"/>
    <p:sldId id="375" r:id="rId42"/>
    <p:sldId id="376" r:id="rId43"/>
    <p:sldId id="374" r:id="rId44"/>
    <p:sldId id="385" r:id="rId45"/>
    <p:sldId id="360" r:id="rId46"/>
    <p:sldId id="368" r:id="rId47"/>
    <p:sldId id="386" r:id="rId48"/>
    <p:sldId id="361" r:id="rId49"/>
    <p:sldId id="387" r:id="rId50"/>
    <p:sldId id="388" r:id="rId51"/>
    <p:sldId id="389" r:id="rId52"/>
    <p:sldId id="390" r:id="rId53"/>
    <p:sldId id="256" r:id="rId54"/>
    <p:sldId id="281" r:id="rId55"/>
    <p:sldId id="294" r:id="rId56"/>
    <p:sldId id="310" r:id="rId57"/>
    <p:sldId id="304" r:id="rId58"/>
    <p:sldId id="305" r:id="rId59"/>
    <p:sldId id="279" r:id="rId60"/>
    <p:sldId id="377" r:id="rId61"/>
    <p:sldId id="298" r:id="rId62"/>
    <p:sldId id="307" r:id="rId63"/>
    <p:sldId id="308" r:id="rId64"/>
    <p:sldId id="312" r:id="rId65"/>
    <p:sldId id="315" r:id="rId66"/>
    <p:sldId id="391" r:id="rId67"/>
    <p:sldId id="31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Roberts" initials="CR" lastIdx="1" clrIdx="0">
    <p:extLst>
      <p:ext uri="{19B8F6BF-5375-455C-9EA6-DF929625EA0E}">
        <p15:presenceInfo xmlns:p15="http://schemas.microsoft.com/office/powerpoint/2012/main" userId="21b1c02cd5fe15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C19D8-C4BA-431B-B35A-46DCB84A2DE8}" type="datetimeFigureOut">
              <a:rPr lang="en-GB" smtClean="0"/>
              <a:t>18/05/2020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58AD1-2E26-459F-BF29-F76D0A3EB640}" type="slidenum">
              <a:rPr lang="en-GB" smtClean="0"/>
              <a:t>‹#›</a:t>
            </a:fld>
            <a:endParaRPr lang="en-GB"/>
          </a:p>
        </p:txBody>
      </p:sp>
    </p:spTree>
    <p:extLst>
      <p:ext uri="{BB962C8B-B14F-4D97-AF65-F5344CB8AC3E}">
        <p14:creationId xmlns:p14="http://schemas.microsoft.com/office/powerpoint/2010/main" val="26832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064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5515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0443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3932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6906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0253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14888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95909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7843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57365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06613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24907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78D885-34D2-424E-9DBC-577B5B1D2706}"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567689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78D885-34D2-424E-9DBC-577B5B1D2706}"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20248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78D885-34D2-424E-9DBC-577B5B1D2706}"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9792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78D885-34D2-424E-9DBC-577B5B1D2706}"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698300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8D885-34D2-424E-9DBC-577B5B1D2706}"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249648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27422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801606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964124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63295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88740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0419525-FF93-4990-8CE3-74B2673120CF}"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8808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1700CB8-6E51-4A34-8617-8678EB064F5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11454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3AC8824-E0CE-4721-8884-570D7CF9133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92509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2E604D1-3DAB-4996-AC29-C8020C67C9A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7484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CAEF76-BAF2-48F8-9A54-5FA8E5708FC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67473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AA58DE0-984B-4D99-A4F2-1E3CBF3C4951}"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5701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07C3F31-5E40-41F1-B13E-35CCBB74214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7809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580037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6CD239D-CDC7-4551-A7C0-DFE691B73CE3}"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26672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F7E4699-BE47-4527-86B3-36320492C7F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1492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7FA01C-632B-4711-B89F-155500D4FDD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873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1017BAA-10CE-4D5F-9CF8-FE5795A30EBC}"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65481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107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872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540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84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61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765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628673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099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38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38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139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32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269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37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81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04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4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65661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757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7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01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387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25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2302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533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3024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5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163103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072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157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03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87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03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9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63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1754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17509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407629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328157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8D885-34D2-424E-9DBC-577B5B1D2706}"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C549-3A3D-44C7-9613-F9E9053B13E4}" type="slidenum">
              <a:rPr lang="en-GB" smtClean="0"/>
              <a:t>‹#›</a:t>
            </a:fld>
            <a:endParaRPr lang="en-GB"/>
          </a:p>
        </p:txBody>
      </p:sp>
    </p:spTree>
    <p:extLst>
      <p:ext uri="{BB962C8B-B14F-4D97-AF65-F5344CB8AC3E}">
        <p14:creationId xmlns:p14="http://schemas.microsoft.com/office/powerpoint/2010/main" val="1837774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7E3014F-B9F3-480B-9950-D49EF6640414}"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932154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967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A39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950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C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405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hyperlink" Target="https://www.bbc.co.uk/bitesize/topics/zjv39j6/articles/zcsjqty"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hyperlink" Target="https://www.visnos.com/demos/clock" TargetMode="Externa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hyperlink" Target="https://whiterosemaths.com/homelearning/year-3/"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visnos.com/demos/fraction-wall" TargetMode="Externa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hyperlink" Target="https://whiterosemaths.com/homelearning/year-3/"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bbc.co.uk/bitesize/topics/zwwp8mn/articles/zsrt4qt" TargetMode="External"/><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tiff"/><Relationship Id="rId7" Type="http://schemas.openxmlformats.org/officeDocument/2006/relationships/image" Target="../media/image55.jpeg"/><Relationship Id="rId2" Type="http://schemas.openxmlformats.org/officeDocument/2006/relationships/image" Target="../media/image50.tiff"/><Relationship Id="rId1" Type="http://schemas.openxmlformats.org/officeDocument/2006/relationships/slideLayout" Target="../slideLayouts/slideLayout57.xml"/><Relationship Id="rId6" Type="http://schemas.openxmlformats.org/officeDocument/2006/relationships/image" Target="../media/image54.tiff"/><Relationship Id="rId5" Type="http://schemas.openxmlformats.org/officeDocument/2006/relationships/image" Target="../media/image53.jpeg"/><Relationship Id="rId4" Type="http://schemas.openxmlformats.org/officeDocument/2006/relationships/image" Target="../media/image52.tiff"/><Relationship Id="rId9" Type="http://schemas.openxmlformats.org/officeDocument/2006/relationships/image" Target="../media/image57.jpeg"/></Relationships>
</file>

<file path=ppt/slides/_rels/slide57.xml.rels><?xml version="1.0" encoding="UTF-8" standalone="yes"?>
<Relationships xmlns="http://schemas.openxmlformats.org/package/2006/relationships"><Relationship Id="rId2" Type="http://schemas.openxmlformats.org/officeDocument/2006/relationships/hyperlink" Target="https://www.bbc.co.uk/bitesize/clips/zcfygk7" TargetMode="Externa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hyperlink" Target="https://www.bbc.co.uk/bitesize/topics/zqtf34j/articles/z9j4kqt#zwmdjxs" TargetMode="External"/><Relationship Id="rId2" Type="http://schemas.openxmlformats.org/officeDocument/2006/relationships/image" Target="../media/image60.pn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hyperlink" Target="https://player.5-a-day.tv/" TargetMode="External"/><Relationship Id="rId1" Type="http://schemas.openxmlformats.org/officeDocument/2006/relationships/slideLayout" Target="../slideLayouts/slideLayout13.xml"/><Relationship Id="rId6" Type="http://schemas.openxmlformats.org/officeDocument/2006/relationships/hyperlink" Target="https://www.gonoodle.com/good-energy-at-home-kids-games-and-videos/" TargetMode="External"/><Relationship Id="rId5" Type="http://schemas.openxmlformats.org/officeDocument/2006/relationships/hyperlink" Target="https://pehubportal.co.uk/" TargetMode="External"/><Relationship Id="rId4" Type="http://schemas.openxmlformats.org/officeDocument/2006/relationships/hyperlink" Target="https://www.youtube.com/user/CosmicKidsYog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3124AF-F64B-4159-BC43-AE2D482C281A}"/>
              </a:ext>
            </a:extLst>
          </p:cNvPr>
          <p:cNvPicPr>
            <a:picLocks noChangeAspect="1"/>
          </p:cNvPicPr>
          <p:nvPr/>
        </p:nvPicPr>
        <p:blipFill rotWithShape="1">
          <a:blip r:embed="rId3"/>
          <a:srcRect l="23601" t="22997" r="22592" b="14006"/>
          <a:stretch/>
        </p:blipFill>
        <p:spPr>
          <a:xfrm>
            <a:off x="1318469" y="165225"/>
            <a:ext cx="9989891" cy="6579021"/>
          </a:xfrm>
          <a:prstGeom prst="rect">
            <a:avLst/>
          </a:prstGeom>
        </p:spPr>
      </p:pic>
    </p:spTree>
    <p:extLst>
      <p:ext uri="{BB962C8B-B14F-4D97-AF65-F5344CB8AC3E}">
        <p14:creationId xmlns:p14="http://schemas.microsoft.com/office/powerpoint/2010/main" val="413793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674"/>
            <a:ext cx="9144000" cy="1132514"/>
          </a:xfrm>
        </p:spPr>
        <p:txBody>
          <a:bodyPr/>
          <a:lstStyle/>
          <a:p>
            <a:r>
              <a:rPr lang="en-GB" b="1" dirty="0">
                <a:latin typeface="Comic Sans MS" panose="030F0702030302020204" pitchFamily="66" charset="0"/>
              </a:rPr>
              <a:t>Maths</a:t>
            </a:r>
          </a:p>
        </p:txBody>
      </p:sp>
      <p:sp>
        <p:nvSpPr>
          <p:cNvPr id="3" name="Subtitle 2"/>
          <p:cNvSpPr>
            <a:spLocks noGrp="1"/>
          </p:cNvSpPr>
          <p:nvPr>
            <p:ph type="subTitle" idx="1"/>
          </p:nvPr>
        </p:nvSpPr>
        <p:spPr>
          <a:xfrm>
            <a:off x="1390624" y="1228188"/>
            <a:ext cx="9410751" cy="5434366"/>
          </a:xfrm>
        </p:spPr>
        <p:txBody>
          <a:bodyPr>
            <a:normAutofit lnSpcReduction="10000"/>
          </a:bodyPr>
          <a:lstStyle/>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a:t>
            </a:r>
          </a:p>
          <a:p>
            <a:endParaRPr lang="en-GB" dirty="0">
              <a:latin typeface="Comic Sans MS" panose="030F0702030302020204" pitchFamily="66" charset="0"/>
            </a:endParaRPr>
          </a:p>
          <a:p>
            <a:r>
              <a:rPr lang="en-GB" dirty="0">
                <a:solidFill>
                  <a:srgbClr val="7030A0"/>
                </a:solidFill>
                <a:latin typeface="Comic Sans MS" panose="030F0702030302020204" pitchFamily="66" charset="0"/>
              </a:rPr>
              <a:t>Purple group: continue using the purple slide to help complete your work </a:t>
            </a:r>
            <a:r>
              <a:rPr lang="en-GB" dirty="0">
                <a:solidFill>
                  <a:srgbClr val="7030A0"/>
                </a:solidFill>
                <a:latin typeface="Comic Sans MS" panose="030F0702030302020204" pitchFamily="66" charset="0"/>
                <a:sym typeface="Wingdings" panose="05000000000000000000" pitchFamily="2" charset="2"/>
              </a:rPr>
              <a:t></a:t>
            </a:r>
          </a:p>
          <a:p>
            <a:r>
              <a:rPr lang="en-GB" dirty="0">
                <a:solidFill>
                  <a:schemeClr val="accent1"/>
                </a:solidFill>
                <a:latin typeface="Comic Sans MS" panose="030F0702030302020204" pitchFamily="66" charset="0"/>
                <a:sym typeface="Wingdings" panose="05000000000000000000" pitchFamily="2" charset="2"/>
              </a:rPr>
              <a:t>Blue group: continue using the blue slide to help complete your work </a:t>
            </a:r>
          </a:p>
          <a:p>
            <a:r>
              <a:rPr lang="en-GB" dirty="0">
                <a:solidFill>
                  <a:srgbClr val="00B050"/>
                </a:solidFill>
                <a:latin typeface="Comic Sans MS" panose="030F0702030302020204" pitchFamily="66" charset="0"/>
              </a:rPr>
              <a:t>Green group: continue using the yellow slides to help with your learning and then complete the work which is on the green background </a:t>
            </a:r>
            <a:r>
              <a:rPr lang="en-GB" dirty="0">
                <a:solidFill>
                  <a:srgbClr val="00B050"/>
                </a:solidFill>
                <a:latin typeface="Comic Sans MS" panose="030F0702030302020204" pitchFamily="66" charset="0"/>
                <a:sym typeface="Wingdings" panose="05000000000000000000" pitchFamily="2" charset="2"/>
              </a:rPr>
              <a:t></a:t>
            </a:r>
            <a:endParaRPr lang="en-GB" dirty="0">
              <a:solidFill>
                <a:srgbClr val="00B050"/>
              </a:solidFill>
              <a:latin typeface="Comic Sans MS" panose="030F0702030302020204" pitchFamily="66" charset="0"/>
            </a:endParaRPr>
          </a:p>
          <a:p>
            <a:r>
              <a:rPr lang="en-GB" dirty="0">
                <a:solidFill>
                  <a:srgbClr val="FF9933"/>
                </a:solidFill>
                <a:latin typeface="Comic Sans MS" panose="030F0702030302020204" pitchFamily="66" charset="0"/>
              </a:rPr>
              <a:t>Orange group: continue using the yellow slides to help with your learning and then complete the work which is on the orange background </a:t>
            </a:r>
            <a:r>
              <a:rPr lang="en-GB" dirty="0">
                <a:solidFill>
                  <a:srgbClr val="FF9933"/>
                </a:solidFill>
                <a:latin typeface="Comic Sans MS" panose="030F0702030302020204" pitchFamily="66" charset="0"/>
                <a:sym typeface="Wingdings" panose="05000000000000000000" pitchFamily="2" charset="2"/>
              </a:rPr>
              <a:t></a:t>
            </a:r>
            <a:endParaRPr lang="en-GB" dirty="0">
              <a:solidFill>
                <a:srgbClr val="FF9933"/>
              </a:solidFill>
              <a:latin typeface="Comic Sans MS" panose="030F0702030302020204" pitchFamily="66" charset="0"/>
            </a:endParaRPr>
          </a:p>
          <a:p>
            <a:r>
              <a:rPr lang="en-GB" dirty="0">
                <a:solidFill>
                  <a:srgbClr val="FF0000"/>
                </a:solidFill>
                <a:latin typeface="Comic Sans MS" panose="030F0702030302020204" pitchFamily="66" charset="0"/>
              </a:rPr>
              <a:t>Red group: use the red slides further on in this PowerPoint to help with your learning </a:t>
            </a:r>
            <a:r>
              <a:rPr lang="en-GB" dirty="0">
                <a:solidFill>
                  <a:srgbClr val="FF0000"/>
                </a:solidFill>
                <a:latin typeface="Comic Sans MS" panose="030F0702030302020204" pitchFamily="66" charset="0"/>
                <a:sym typeface="Wingdings" panose="05000000000000000000" pitchFamily="2" charset="2"/>
              </a:rPr>
              <a:t></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9953395" y="95674"/>
            <a:ext cx="2165453" cy="2126318"/>
          </a:xfrm>
          <a:prstGeom prst="rect">
            <a:avLst/>
          </a:prstGeom>
        </p:spPr>
      </p:pic>
    </p:spTree>
    <p:extLst>
      <p:ext uri="{BB962C8B-B14F-4D97-AF65-F5344CB8AC3E}">
        <p14:creationId xmlns:p14="http://schemas.microsoft.com/office/powerpoint/2010/main" val="41605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54429" y="167680"/>
            <a:ext cx="12083142" cy="46699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Purple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We are recapping our knowledge of shape.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What is a 3D shape?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hlinkClick r:id="rId2"/>
              </a:rPr>
              <a:t>Recap 3D shapes</a:t>
            </a: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Can you describe the difference between a cuboid and a cube?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Now complete page 34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36200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54429" y="185177"/>
            <a:ext cx="12083142" cy="5279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Blue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Today we are recapping our knowledge of time.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If you want to practise telling the time, there is an analogue clock you can move if you follow </a:t>
            </a: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hlinkClick r:id="rId2"/>
              </a:rPr>
              <a:t>this link</a:t>
            </a: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Complete page 38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174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44386" y="438378"/>
            <a:ext cx="96012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WALT: find equivalent fractions.</a:t>
            </a:r>
          </a:p>
        </p:txBody>
      </p:sp>
      <p:sp>
        <p:nvSpPr>
          <p:cNvPr id="5" name="Subtitle 2"/>
          <p:cNvSpPr txBox="1">
            <a:spLocks/>
          </p:cNvSpPr>
          <p:nvPr/>
        </p:nvSpPr>
        <p:spPr>
          <a:xfrm>
            <a:off x="1572986" y="2825978"/>
            <a:ext cx="9144000" cy="264273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are going to learn about fractions over the next few weeks.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Look at the yellow pages to help you, then complete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for your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Green group – green background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Orange group – orange background</a:t>
            </a:r>
          </a:p>
        </p:txBody>
      </p:sp>
    </p:spTree>
    <p:extLst>
      <p:ext uri="{BB962C8B-B14F-4D97-AF65-F5344CB8AC3E}">
        <p14:creationId xmlns:p14="http://schemas.microsoft.com/office/powerpoint/2010/main" val="126134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FFF9062-028D-4B8F-850A-3E8A0BAA0E5E}"/>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Monday’s answers:</a:t>
            </a:r>
          </a:p>
        </p:txBody>
      </p:sp>
      <p:pic>
        <p:nvPicPr>
          <p:cNvPr id="6" name="Picture 5">
            <a:extLst>
              <a:ext uri="{FF2B5EF4-FFF2-40B4-BE49-F238E27FC236}">
                <a16:creationId xmlns:a16="http://schemas.microsoft.com/office/drawing/2014/main" id="{A0CF243B-2743-40DA-9043-59639F10EE19}"/>
              </a:ext>
            </a:extLst>
          </p:cNvPr>
          <p:cNvPicPr>
            <a:picLocks noChangeAspect="1"/>
          </p:cNvPicPr>
          <p:nvPr/>
        </p:nvPicPr>
        <p:blipFill>
          <a:blip r:embed="rId2"/>
          <a:stretch>
            <a:fillRect/>
          </a:stretch>
        </p:blipFill>
        <p:spPr>
          <a:xfrm>
            <a:off x="125834" y="673769"/>
            <a:ext cx="4645542" cy="3319392"/>
          </a:xfrm>
          <a:prstGeom prst="rect">
            <a:avLst/>
          </a:prstGeom>
        </p:spPr>
      </p:pic>
      <p:sp>
        <p:nvSpPr>
          <p:cNvPr id="8" name="TextBox 7">
            <a:extLst>
              <a:ext uri="{FF2B5EF4-FFF2-40B4-BE49-F238E27FC236}">
                <a16:creationId xmlns:a16="http://schemas.microsoft.com/office/drawing/2014/main" id="{05DCA4E6-E9D8-4E38-800D-DAFF1B4EABD4}"/>
              </a:ext>
            </a:extLst>
          </p:cNvPr>
          <p:cNvSpPr txBox="1"/>
          <p:nvPr/>
        </p:nvSpPr>
        <p:spPr>
          <a:xfrm>
            <a:off x="1238774" y="4054209"/>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80g of bird food</a:t>
            </a:r>
          </a:p>
        </p:txBody>
      </p:sp>
      <p:pic>
        <p:nvPicPr>
          <p:cNvPr id="7" name="Picture 6">
            <a:extLst>
              <a:ext uri="{FF2B5EF4-FFF2-40B4-BE49-F238E27FC236}">
                <a16:creationId xmlns:a16="http://schemas.microsoft.com/office/drawing/2014/main" id="{4752EF8D-F432-4D7D-9F7D-4B54FD3F1BE3}"/>
              </a:ext>
            </a:extLst>
          </p:cNvPr>
          <p:cNvPicPr>
            <a:picLocks noChangeAspect="1"/>
          </p:cNvPicPr>
          <p:nvPr/>
        </p:nvPicPr>
        <p:blipFill>
          <a:blip r:embed="rId3"/>
          <a:stretch>
            <a:fillRect/>
          </a:stretch>
        </p:blipFill>
        <p:spPr>
          <a:xfrm>
            <a:off x="125834" y="4484589"/>
            <a:ext cx="4114286" cy="1761905"/>
          </a:xfrm>
          <a:prstGeom prst="rect">
            <a:avLst/>
          </a:prstGeom>
        </p:spPr>
      </p:pic>
      <p:sp>
        <p:nvSpPr>
          <p:cNvPr id="10" name="TextBox 9">
            <a:extLst>
              <a:ext uri="{FF2B5EF4-FFF2-40B4-BE49-F238E27FC236}">
                <a16:creationId xmlns:a16="http://schemas.microsoft.com/office/drawing/2014/main" id="{15426F32-8F59-46AF-985C-34D7008A8981}"/>
              </a:ext>
            </a:extLst>
          </p:cNvPr>
          <p:cNvSpPr txBox="1"/>
          <p:nvPr/>
        </p:nvSpPr>
        <p:spPr>
          <a:xfrm>
            <a:off x="902700" y="6307542"/>
            <a:ext cx="3091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30 cherries in the bag.</a:t>
            </a:r>
          </a:p>
        </p:txBody>
      </p:sp>
      <p:pic>
        <p:nvPicPr>
          <p:cNvPr id="11" name="Picture 10">
            <a:extLst>
              <a:ext uri="{FF2B5EF4-FFF2-40B4-BE49-F238E27FC236}">
                <a16:creationId xmlns:a16="http://schemas.microsoft.com/office/drawing/2014/main" id="{9FBAC623-87A2-4413-A2F4-B9A398D1F461}"/>
              </a:ext>
            </a:extLst>
          </p:cNvPr>
          <p:cNvPicPr>
            <a:picLocks noChangeAspect="1"/>
          </p:cNvPicPr>
          <p:nvPr/>
        </p:nvPicPr>
        <p:blipFill>
          <a:blip r:embed="rId4"/>
          <a:stretch>
            <a:fillRect/>
          </a:stretch>
        </p:blipFill>
        <p:spPr>
          <a:xfrm>
            <a:off x="5340601" y="192146"/>
            <a:ext cx="6342857" cy="4638095"/>
          </a:xfrm>
          <a:prstGeom prst="rect">
            <a:avLst/>
          </a:prstGeom>
        </p:spPr>
      </p:pic>
      <p:sp>
        <p:nvSpPr>
          <p:cNvPr id="12" name="TextBox 11">
            <a:extLst>
              <a:ext uri="{FF2B5EF4-FFF2-40B4-BE49-F238E27FC236}">
                <a16:creationId xmlns:a16="http://schemas.microsoft.com/office/drawing/2014/main" id="{4681C578-757C-454E-8772-CEF4C9DC3B29}"/>
              </a:ext>
            </a:extLst>
          </p:cNvPr>
          <p:cNvSpPr txBox="1"/>
          <p:nvPr/>
        </p:nvSpPr>
        <p:spPr>
          <a:xfrm>
            <a:off x="7179063" y="4916367"/>
            <a:ext cx="3091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race is 80 metres.</a:t>
            </a:r>
          </a:p>
        </p:txBody>
      </p:sp>
    </p:spTree>
    <p:extLst>
      <p:ext uri="{BB962C8B-B14F-4D97-AF65-F5344CB8AC3E}">
        <p14:creationId xmlns:p14="http://schemas.microsoft.com/office/powerpoint/2010/main" val="3042752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894CDD-C86E-49AF-B951-949ABCBEC221}"/>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Monday’s answers:</a:t>
            </a:r>
          </a:p>
        </p:txBody>
      </p:sp>
      <p:pic>
        <p:nvPicPr>
          <p:cNvPr id="7" name="Picture 6">
            <a:extLst>
              <a:ext uri="{FF2B5EF4-FFF2-40B4-BE49-F238E27FC236}">
                <a16:creationId xmlns:a16="http://schemas.microsoft.com/office/drawing/2014/main" id="{4C204F65-3AAE-43DC-BE72-0CAE2079143E}"/>
              </a:ext>
            </a:extLst>
          </p:cNvPr>
          <p:cNvPicPr>
            <a:picLocks noChangeAspect="1"/>
          </p:cNvPicPr>
          <p:nvPr/>
        </p:nvPicPr>
        <p:blipFill>
          <a:blip r:embed="rId2"/>
          <a:stretch>
            <a:fillRect/>
          </a:stretch>
        </p:blipFill>
        <p:spPr>
          <a:xfrm>
            <a:off x="210240" y="590633"/>
            <a:ext cx="4420483" cy="875525"/>
          </a:xfrm>
          <a:prstGeom prst="rect">
            <a:avLst/>
          </a:prstGeom>
        </p:spPr>
      </p:pic>
      <p:sp>
        <p:nvSpPr>
          <p:cNvPr id="8" name="TextBox 7">
            <a:extLst>
              <a:ext uri="{FF2B5EF4-FFF2-40B4-BE49-F238E27FC236}">
                <a16:creationId xmlns:a16="http://schemas.microsoft.com/office/drawing/2014/main" id="{9AD43B48-6F49-4759-8183-E2858AE66168}"/>
              </a:ext>
            </a:extLst>
          </p:cNvPr>
          <p:cNvSpPr txBox="1"/>
          <p:nvPr/>
        </p:nvSpPr>
        <p:spPr>
          <a:xfrm>
            <a:off x="4630723" y="843729"/>
            <a:ext cx="30368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24cm of ribbon was used.</a:t>
            </a:r>
          </a:p>
        </p:txBody>
      </p:sp>
      <p:pic>
        <p:nvPicPr>
          <p:cNvPr id="4" name="Picture 3">
            <a:extLst>
              <a:ext uri="{FF2B5EF4-FFF2-40B4-BE49-F238E27FC236}">
                <a16:creationId xmlns:a16="http://schemas.microsoft.com/office/drawing/2014/main" id="{9EE9A19A-EAB9-48DC-B024-53C0E77AA168}"/>
              </a:ext>
            </a:extLst>
          </p:cNvPr>
          <p:cNvPicPr>
            <a:picLocks noChangeAspect="1"/>
          </p:cNvPicPr>
          <p:nvPr/>
        </p:nvPicPr>
        <p:blipFill>
          <a:blip r:embed="rId3"/>
          <a:stretch>
            <a:fillRect/>
          </a:stretch>
        </p:blipFill>
        <p:spPr>
          <a:xfrm>
            <a:off x="125834" y="4788375"/>
            <a:ext cx="4504889" cy="929671"/>
          </a:xfrm>
          <a:prstGeom prst="rect">
            <a:avLst/>
          </a:prstGeom>
        </p:spPr>
      </p:pic>
      <p:pic>
        <p:nvPicPr>
          <p:cNvPr id="9" name="Picture 8">
            <a:extLst>
              <a:ext uri="{FF2B5EF4-FFF2-40B4-BE49-F238E27FC236}">
                <a16:creationId xmlns:a16="http://schemas.microsoft.com/office/drawing/2014/main" id="{7E38B8EB-CF04-4FB1-80CF-D2A787E663C8}"/>
              </a:ext>
            </a:extLst>
          </p:cNvPr>
          <p:cNvPicPr>
            <a:picLocks noChangeAspect="1"/>
          </p:cNvPicPr>
          <p:nvPr/>
        </p:nvPicPr>
        <p:blipFill>
          <a:blip r:embed="rId4"/>
          <a:stretch>
            <a:fillRect/>
          </a:stretch>
        </p:blipFill>
        <p:spPr>
          <a:xfrm>
            <a:off x="4924822" y="4449389"/>
            <a:ext cx="5647619" cy="1952381"/>
          </a:xfrm>
          <a:prstGeom prst="rect">
            <a:avLst/>
          </a:prstGeom>
        </p:spPr>
      </p:pic>
      <p:pic>
        <p:nvPicPr>
          <p:cNvPr id="11" name="Picture 10">
            <a:extLst>
              <a:ext uri="{FF2B5EF4-FFF2-40B4-BE49-F238E27FC236}">
                <a16:creationId xmlns:a16="http://schemas.microsoft.com/office/drawing/2014/main" id="{C7AB7CF8-2854-4159-811B-8EF26D53188B}"/>
              </a:ext>
            </a:extLst>
          </p:cNvPr>
          <p:cNvPicPr>
            <a:picLocks noChangeAspect="1"/>
          </p:cNvPicPr>
          <p:nvPr/>
        </p:nvPicPr>
        <p:blipFill rotWithShape="1">
          <a:blip r:embed="rId5"/>
          <a:srcRect t="68472"/>
          <a:stretch/>
        </p:blipFill>
        <p:spPr>
          <a:xfrm>
            <a:off x="210240" y="2228988"/>
            <a:ext cx="4420483" cy="1521284"/>
          </a:xfrm>
          <a:prstGeom prst="rect">
            <a:avLst/>
          </a:prstGeom>
        </p:spPr>
      </p:pic>
      <p:pic>
        <p:nvPicPr>
          <p:cNvPr id="10" name="Picture 9">
            <a:extLst>
              <a:ext uri="{FF2B5EF4-FFF2-40B4-BE49-F238E27FC236}">
                <a16:creationId xmlns:a16="http://schemas.microsoft.com/office/drawing/2014/main" id="{238F0975-F9B3-42BD-9DD6-EC29FB51F97D}"/>
              </a:ext>
            </a:extLst>
          </p:cNvPr>
          <p:cNvPicPr>
            <a:picLocks noChangeAspect="1"/>
          </p:cNvPicPr>
          <p:nvPr/>
        </p:nvPicPr>
        <p:blipFill>
          <a:blip r:embed="rId6"/>
          <a:stretch>
            <a:fillRect/>
          </a:stretch>
        </p:blipFill>
        <p:spPr>
          <a:xfrm>
            <a:off x="4823839" y="1926420"/>
            <a:ext cx="3942656" cy="2142508"/>
          </a:xfrm>
          <a:prstGeom prst="rect">
            <a:avLst/>
          </a:prstGeom>
        </p:spPr>
      </p:pic>
      <p:sp>
        <p:nvSpPr>
          <p:cNvPr id="14" name="TextBox 13">
            <a:extLst>
              <a:ext uri="{FF2B5EF4-FFF2-40B4-BE49-F238E27FC236}">
                <a16:creationId xmlns:a16="http://schemas.microsoft.com/office/drawing/2014/main" id="{CEF45E6A-11EA-4492-88CA-AEB0D4C54058}"/>
              </a:ext>
            </a:extLst>
          </p:cNvPr>
          <p:cNvSpPr txBox="1"/>
          <p:nvPr/>
        </p:nvSpPr>
        <p:spPr>
          <a:xfrm>
            <a:off x="8749801" y="2804964"/>
            <a:ext cx="30368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There were 16 raisins in the box.</a:t>
            </a:r>
          </a:p>
        </p:txBody>
      </p:sp>
    </p:spTree>
    <p:extLst>
      <p:ext uri="{BB962C8B-B14F-4D97-AF65-F5344CB8AC3E}">
        <p14:creationId xmlns:p14="http://schemas.microsoft.com/office/powerpoint/2010/main" val="149678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10550" y="0"/>
            <a:ext cx="9601200" cy="119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Green and orange warm-up</a:t>
            </a:r>
          </a:p>
        </p:txBody>
      </p:sp>
      <p:pic>
        <p:nvPicPr>
          <p:cNvPr id="2" name="Picture 1">
            <a:extLst>
              <a:ext uri="{FF2B5EF4-FFF2-40B4-BE49-F238E27FC236}">
                <a16:creationId xmlns:a16="http://schemas.microsoft.com/office/drawing/2014/main" id="{9873B16D-5511-4223-8BDC-FA7A7DD77EFC}"/>
              </a:ext>
            </a:extLst>
          </p:cNvPr>
          <p:cNvPicPr>
            <a:picLocks noChangeAspect="1"/>
          </p:cNvPicPr>
          <p:nvPr/>
        </p:nvPicPr>
        <p:blipFill>
          <a:blip r:embed="rId2"/>
          <a:stretch>
            <a:fillRect/>
          </a:stretch>
        </p:blipFill>
        <p:spPr>
          <a:xfrm>
            <a:off x="693551" y="1048047"/>
            <a:ext cx="10066667" cy="4761905"/>
          </a:xfrm>
          <a:prstGeom prst="rect">
            <a:avLst/>
          </a:prstGeom>
        </p:spPr>
      </p:pic>
      <p:sp>
        <p:nvSpPr>
          <p:cNvPr id="5" name="Rectangle 4">
            <a:extLst>
              <a:ext uri="{FF2B5EF4-FFF2-40B4-BE49-F238E27FC236}">
                <a16:creationId xmlns:a16="http://schemas.microsoft.com/office/drawing/2014/main" id="{8638E709-D71E-4EEF-9618-535A7AF70803}"/>
              </a:ext>
            </a:extLst>
          </p:cNvPr>
          <p:cNvSpPr/>
          <p:nvPr/>
        </p:nvSpPr>
        <p:spPr>
          <a:xfrm>
            <a:off x="693551" y="5899369"/>
            <a:ext cx="1006666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Can you see any patterns?</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5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11518DA0-10DD-460C-86BF-045346A48759}"/>
              </a:ext>
            </a:extLst>
          </p:cNvPr>
          <p:cNvSpPr/>
          <p:nvPr/>
        </p:nvSpPr>
        <p:spPr>
          <a:xfrm>
            <a:off x="1096162" y="746620"/>
            <a:ext cx="7248088" cy="3917658"/>
          </a:xfrm>
          <a:prstGeom prst="wedgeEllipseCallout">
            <a:avLst>
              <a:gd name="adj1" fmla="val -51389"/>
              <a:gd name="adj2" fmla="val 74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What does </a:t>
            </a:r>
            <a:r>
              <a:rPr kumimoji="0" lang="en-GB" sz="4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equivalent</a:t>
            </a:r>
            <a:r>
              <a:rPr kumimoji="0" lang="en-GB"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mean?</a:t>
            </a:r>
          </a:p>
        </p:txBody>
      </p:sp>
      <p:sp>
        <p:nvSpPr>
          <p:cNvPr id="5" name="Speech Bubble: Oval 4">
            <a:extLst>
              <a:ext uri="{FF2B5EF4-FFF2-40B4-BE49-F238E27FC236}">
                <a16:creationId xmlns:a16="http://schemas.microsoft.com/office/drawing/2014/main" id="{A56A6E01-C7FF-4221-9A3F-66696EC729E3}"/>
              </a:ext>
            </a:extLst>
          </p:cNvPr>
          <p:cNvSpPr/>
          <p:nvPr/>
        </p:nvSpPr>
        <p:spPr>
          <a:xfrm>
            <a:off x="7617204" y="4051883"/>
            <a:ext cx="4351090" cy="2299980"/>
          </a:xfrm>
          <a:prstGeom prst="wedgeEllipseCallout">
            <a:avLst>
              <a:gd name="adj1" fmla="val 35880"/>
              <a:gd name="adj2" fmla="val 597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It means they are the same.</a:t>
            </a:r>
          </a:p>
        </p:txBody>
      </p:sp>
    </p:spTree>
    <p:extLst>
      <p:ext uri="{BB962C8B-B14F-4D97-AF65-F5344CB8AC3E}">
        <p14:creationId xmlns:p14="http://schemas.microsoft.com/office/powerpoint/2010/main" val="890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81C45-60C0-4D05-A6F2-24CFE59F24AD}"/>
              </a:ext>
            </a:extLst>
          </p:cNvPr>
          <p:cNvSpPr/>
          <p:nvPr/>
        </p:nvSpPr>
        <p:spPr>
          <a:xfrm>
            <a:off x="137733" y="6079814"/>
            <a:ext cx="1191653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If video does not play, follow this link and click Week 2 – equivalent fractions (1)</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the video continues on the next few slides.</a:t>
            </a:r>
            <a:endParaRPr kumimoji="0" lang="en-GB"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pic>
        <p:nvPicPr>
          <p:cNvPr id="4" name="day 2 video 1">
            <a:hlinkClick r:id="" action="ppaction://media"/>
            <a:extLst>
              <a:ext uri="{FF2B5EF4-FFF2-40B4-BE49-F238E27FC236}">
                <a16:creationId xmlns:a16="http://schemas.microsoft.com/office/drawing/2014/main" id="{8ECA1000-4FCE-4077-9552-2724FF6841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445" r="16468"/>
          <a:stretch/>
        </p:blipFill>
        <p:spPr>
          <a:xfrm>
            <a:off x="2006366" y="0"/>
            <a:ext cx="8090131" cy="6079814"/>
          </a:xfrm>
          <a:prstGeom prst="rect">
            <a:avLst/>
          </a:prstGeom>
        </p:spPr>
      </p:pic>
    </p:spTree>
    <p:extLst>
      <p:ext uri="{BB962C8B-B14F-4D97-AF65-F5344CB8AC3E}">
        <p14:creationId xmlns:p14="http://schemas.microsoft.com/office/powerpoint/2010/main" val="20178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y 2 video 2">
            <a:hlinkClick r:id="" action="ppaction://media"/>
            <a:extLst>
              <a:ext uri="{FF2B5EF4-FFF2-40B4-BE49-F238E27FC236}">
                <a16:creationId xmlns:a16="http://schemas.microsoft.com/office/drawing/2014/main" id="{E0C0FAA8-1CA5-4954-A35C-AD1E6AFC91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651" r="16537"/>
          <a:stretch/>
        </p:blipFill>
        <p:spPr>
          <a:xfrm>
            <a:off x="2023145" y="196209"/>
            <a:ext cx="8145710" cy="6146800"/>
          </a:xfrm>
          <a:prstGeom prst="rect">
            <a:avLst/>
          </a:prstGeom>
        </p:spPr>
      </p:pic>
    </p:spTree>
    <p:extLst>
      <p:ext uri="{BB962C8B-B14F-4D97-AF65-F5344CB8AC3E}">
        <p14:creationId xmlns:p14="http://schemas.microsoft.com/office/powerpoint/2010/main" val="44621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7"/>
          <p:cNvSpPr>
            <a:spLocks noGrp="1" noChangeArrowheads="1"/>
          </p:cNvSpPr>
          <p:nvPr>
            <p:ph type="body" idx="1"/>
          </p:nvPr>
        </p:nvSpPr>
        <p:spPr>
          <a:xfrm>
            <a:off x="2135188" y="1773238"/>
            <a:ext cx="7772400" cy="4114800"/>
          </a:xfrm>
        </p:spPr>
        <p:txBody>
          <a:bodyPr/>
          <a:lstStyle/>
          <a:p>
            <a:pPr algn="ctr" eaLnBrk="1" hangingPunct="1">
              <a:buFontTx/>
              <a:buNone/>
            </a:pPr>
            <a:r>
              <a:rPr lang="en-US" altLang="en-US" sz="4000" u="sng" dirty="0">
                <a:latin typeface="Comic Sans MS" panose="030F0702030302020204" pitchFamily="66" charset="0"/>
              </a:rPr>
              <a:t>English</a:t>
            </a:r>
          </a:p>
          <a:p>
            <a:pPr algn="ctr" eaLnBrk="1" hangingPunct="1">
              <a:buFontTx/>
              <a:buNone/>
            </a:pPr>
            <a:endParaRPr lang="en-US" altLang="en-US" sz="4000" u="sng" dirty="0">
              <a:latin typeface="Comic Sans MS" panose="030F0702030302020204" pitchFamily="66" charset="0"/>
            </a:endParaRPr>
          </a:p>
          <a:p>
            <a:pPr algn="ctr" eaLnBrk="1" hangingPunct="1">
              <a:buFontTx/>
              <a:buNone/>
            </a:pPr>
            <a:r>
              <a:rPr lang="en-US" altLang="en-US" sz="4000" u="sng" dirty="0">
                <a:latin typeface="Comic Sans MS" panose="030F0702030302020204" pitchFamily="66" charset="0"/>
              </a:rPr>
              <a:t>This week we are going to continue revisiting information texts.</a:t>
            </a:r>
            <a:endParaRPr lang="en-US" altLang="en-US" sz="2400" dirty="0">
              <a:latin typeface="Comic Sans MS" panose="030F0702030302020204" pitchFamily="66" charset="0"/>
            </a:endParaRPr>
          </a:p>
        </p:txBody>
      </p:sp>
    </p:spTree>
    <p:extLst>
      <p:ext uri="{BB962C8B-B14F-4D97-AF65-F5344CB8AC3E}">
        <p14:creationId xmlns:p14="http://schemas.microsoft.com/office/powerpoint/2010/main" val="128167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y 2 video 3">
            <a:hlinkClick r:id="" action="ppaction://media"/>
            <a:extLst>
              <a:ext uri="{FF2B5EF4-FFF2-40B4-BE49-F238E27FC236}">
                <a16:creationId xmlns:a16="http://schemas.microsoft.com/office/drawing/2014/main" id="{3B8AF70D-7CDF-45DA-B575-AAAFF74CEE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303" r="18051"/>
          <a:stretch/>
        </p:blipFill>
        <p:spPr>
          <a:xfrm>
            <a:off x="2216092" y="298275"/>
            <a:ext cx="7759816" cy="5842000"/>
          </a:xfrm>
          <a:prstGeom prst="rect">
            <a:avLst/>
          </a:prstGeom>
        </p:spPr>
      </p:pic>
    </p:spTree>
    <p:extLst>
      <p:ext uri="{BB962C8B-B14F-4D97-AF65-F5344CB8AC3E}">
        <p14:creationId xmlns:p14="http://schemas.microsoft.com/office/powerpoint/2010/main" val="308426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y 4 video 4">
            <a:hlinkClick r:id="" action="ppaction://media"/>
            <a:extLst>
              <a:ext uri="{FF2B5EF4-FFF2-40B4-BE49-F238E27FC236}">
                <a16:creationId xmlns:a16="http://schemas.microsoft.com/office/drawing/2014/main" id="{61FEC94A-3545-4B3E-931E-F837238498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514" r="16606"/>
          <a:stretch/>
        </p:blipFill>
        <p:spPr>
          <a:xfrm>
            <a:off x="2013358" y="355600"/>
            <a:ext cx="8154099" cy="6146800"/>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6569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79A02B-9B95-499C-8762-168215AC3294}"/>
              </a:ext>
            </a:extLst>
          </p:cNvPr>
          <p:cNvSpPr/>
          <p:nvPr/>
        </p:nvSpPr>
        <p:spPr>
          <a:xfrm>
            <a:off x="740804" y="117338"/>
            <a:ext cx="1074372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fraction wall is really useful for this lesson.  Use the one below or follow the link for an interactive fraction wall: </a:t>
            </a:r>
            <a:r>
              <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2"/>
              </a:rPr>
              <a:t>Interactive Fraction Wall</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4" name="Picture 3">
            <a:extLst>
              <a:ext uri="{FF2B5EF4-FFF2-40B4-BE49-F238E27FC236}">
                <a16:creationId xmlns:a16="http://schemas.microsoft.com/office/drawing/2014/main" id="{80C8F781-7ADB-4522-8605-DECA363B687F}"/>
              </a:ext>
            </a:extLst>
          </p:cNvPr>
          <p:cNvPicPr>
            <a:picLocks noChangeAspect="1"/>
          </p:cNvPicPr>
          <p:nvPr/>
        </p:nvPicPr>
        <p:blipFill rotWithShape="1">
          <a:blip r:embed="rId3"/>
          <a:srcRect l="20092" t="22019" r="28784" b="6943"/>
          <a:stretch/>
        </p:blipFill>
        <p:spPr>
          <a:xfrm>
            <a:off x="2228674" y="1040668"/>
            <a:ext cx="7331979" cy="5730757"/>
          </a:xfrm>
          <a:prstGeom prst="rect">
            <a:avLst/>
          </a:prstGeom>
        </p:spPr>
      </p:pic>
    </p:spTree>
    <p:extLst>
      <p:ext uri="{BB962C8B-B14F-4D97-AF65-F5344CB8AC3E}">
        <p14:creationId xmlns:p14="http://schemas.microsoft.com/office/powerpoint/2010/main" val="4052701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DB3338-D93F-4F1B-AEF1-35CB101C32E5}"/>
              </a:ext>
            </a:extLst>
          </p:cNvPr>
          <p:cNvSpPr txBox="1">
            <a:spLocks/>
          </p:cNvSpPr>
          <p:nvPr/>
        </p:nvSpPr>
        <p:spPr>
          <a:xfrm>
            <a:off x="2920469" y="5214866"/>
            <a:ext cx="11301667" cy="193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Who is correct, Mr Lopez or Lee?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5" name="Picture 4">
            <a:extLst>
              <a:ext uri="{FF2B5EF4-FFF2-40B4-BE49-F238E27FC236}">
                <a16:creationId xmlns:a16="http://schemas.microsoft.com/office/drawing/2014/main" id="{E0EA8A60-3D91-481F-90F6-9ABB758EEF9C}"/>
              </a:ext>
            </a:extLst>
          </p:cNvPr>
          <p:cNvPicPr>
            <a:picLocks noChangeAspect="1"/>
          </p:cNvPicPr>
          <p:nvPr/>
        </p:nvPicPr>
        <p:blipFill rotWithShape="1">
          <a:blip r:embed="rId2"/>
          <a:srcRect b="25131"/>
          <a:stretch/>
        </p:blipFill>
        <p:spPr>
          <a:xfrm>
            <a:off x="2140322" y="70844"/>
            <a:ext cx="7230180" cy="5014077"/>
          </a:xfrm>
          <a:prstGeom prst="rect">
            <a:avLst/>
          </a:prstGeom>
        </p:spPr>
      </p:pic>
    </p:spTree>
    <p:extLst>
      <p:ext uri="{BB962C8B-B14F-4D97-AF65-F5344CB8AC3E}">
        <p14:creationId xmlns:p14="http://schemas.microsoft.com/office/powerpoint/2010/main" val="2580772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70696BB-5584-436F-ADB3-021DB8CE3151}"/>
              </a:ext>
            </a:extLst>
          </p:cNvPr>
          <p:cNvPicPr>
            <a:picLocks noChangeAspect="1"/>
          </p:cNvPicPr>
          <p:nvPr/>
        </p:nvPicPr>
        <p:blipFill>
          <a:blip r:embed="rId2"/>
          <a:stretch>
            <a:fillRect/>
          </a:stretch>
        </p:blipFill>
        <p:spPr>
          <a:xfrm>
            <a:off x="2128934" y="754904"/>
            <a:ext cx="7934131" cy="5348192"/>
          </a:xfrm>
          <a:prstGeom prst="rect">
            <a:avLst/>
          </a:prstGeom>
        </p:spPr>
      </p:pic>
    </p:spTree>
    <p:extLst>
      <p:ext uri="{BB962C8B-B14F-4D97-AF65-F5344CB8AC3E}">
        <p14:creationId xmlns:p14="http://schemas.microsoft.com/office/powerpoint/2010/main" val="256068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DB3338-D93F-4F1B-AEF1-35CB101C32E5}"/>
              </a:ext>
            </a:extLst>
          </p:cNvPr>
          <p:cNvSpPr txBox="1">
            <a:spLocks/>
          </p:cNvSpPr>
          <p:nvPr/>
        </p:nvSpPr>
        <p:spPr>
          <a:xfrm>
            <a:off x="890333" y="5084921"/>
            <a:ext cx="11301667" cy="193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Look at the lines drawn on the track.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Write two or more fractions that are equal to ½.</a:t>
            </a:r>
          </a:p>
        </p:txBody>
      </p:sp>
      <p:pic>
        <p:nvPicPr>
          <p:cNvPr id="4" name="Picture 3">
            <a:extLst>
              <a:ext uri="{FF2B5EF4-FFF2-40B4-BE49-F238E27FC236}">
                <a16:creationId xmlns:a16="http://schemas.microsoft.com/office/drawing/2014/main" id="{378BF4EE-0605-4F22-9221-865C8E3A9DF2}"/>
              </a:ext>
            </a:extLst>
          </p:cNvPr>
          <p:cNvPicPr>
            <a:picLocks noChangeAspect="1"/>
          </p:cNvPicPr>
          <p:nvPr/>
        </p:nvPicPr>
        <p:blipFill rotWithShape="1">
          <a:blip r:embed="rId2"/>
          <a:srcRect b="25131"/>
          <a:stretch/>
        </p:blipFill>
        <p:spPr>
          <a:xfrm>
            <a:off x="2140322" y="70844"/>
            <a:ext cx="7230180" cy="5014077"/>
          </a:xfrm>
          <a:prstGeom prst="rect">
            <a:avLst/>
          </a:prstGeom>
        </p:spPr>
      </p:pic>
    </p:spTree>
    <p:extLst>
      <p:ext uri="{BB962C8B-B14F-4D97-AF65-F5344CB8AC3E}">
        <p14:creationId xmlns:p14="http://schemas.microsoft.com/office/powerpoint/2010/main" val="56713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38C39C1-D618-4927-B359-F2945CEFE9E8}"/>
              </a:ext>
            </a:extLst>
          </p:cNvPr>
          <p:cNvPicPr>
            <a:picLocks noChangeAspect="1"/>
          </p:cNvPicPr>
          <p:nvPr/>
        </p:nvPicPr>
        <p:blipFill>
          <a:blip r:embed="rId2"/>
          <a:stretch>
            <a:fillRect/>
          </a:stretch>
        </p:blipFill>
        <p:spPr>
          <a:xfrm>
            <a:off x="1900712" y="544105"/>
            <a:ext cx="7685900" cy="4412498"/>
          </a:xfrm>
          <a:prstGeom prst="rect">
            <a:avLst/>
          </a:prstGeom>
        </p:spPr>
      </p:pic>
      <p:sp>
        <p:nvSpPr>
          <p:cNvPr id="4" name="Speech Bubble: Oval 3">
            <a:extLst>
              <a:ext uri="{FF2B5EF4-FFF2-40B4-BE49-F238E27FC236}">
                <a16:creationId xmlns:a16="http://schemas.microsoft.com/office/drawing/2014/main" id="{68313B2B-6E62-4D9D-B6FC-75EACF281831}"/>
              </a:ext>
            </a:extLst>
          </p:cNvPr>
          <p:cNvSpPr/>
          <p:nvPr/>
        </p:nvSpPr>
        <p:spPr>
          <a:xfrm>
            <a:off x="8447714" y="3951215"/>
            <a:ext cx="3246539" cy="2114025"/>
          </a:xfrm>
          <a:prstGeom prst="wedgeEllipseCallout">
            <a:avLst>
              <a:gd name="adj1" fmla="val -89379"/>
              <a:gd name="adj2" fmla="val 71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Can you see a link between the numerator and denominator to help you find more equivalent fractions for ½ ?</a:t>
            </a:r>
          </a:p>
        </p:txBody>
      </p:sp>
    </p:spTree>
    <p:extLst>
      <p:ext uri="{BB962C8B-B14F-4D97-AF65-F5344CB8AC3E}">
        <p14:creationId xmlns:p14="http://schemas.microsoft.com/office/powerpoint/2010/main" val="3276049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AA192-31E9-45BD-AB99-10EE0BBF3C6E}"/>
              </a:ext>
            </a:extLst>
          </p:cNvPr>
          <p:cNvPicPr>
            <a:picLocks noChangeAspect="1"/>
          </p:cNvPicPr>
          <p:nvPr/>
        </p:nvPicPr>
        <p:blipFill>
          <a:blip r:embed="rId2"/>
          <a:stretch>
            <a:fillRect/>
          </a:stretch>
        </p:blipFill>
        <p:spPr>
          <a:xfrm>
            <a:off x="3481036" y="134223"/>
            <a:ext cx="5327404" cy="6665089"/>
          </a:xfrm>
          <a:prstGeom prst="rect">
            <a:avLst/>
          </a:prstGeom>
        </p:spPr>
      </p:pic>
    </p:spTree>
    <p:extLst>
      <p:ext uri="{BB962C8B-B14F-4D97-AF65-F5344CB8AC3E}">
        <p14:creationId xmlns:p14="http://schemas.microsoft.com/office/powerpoint/2010/main" val="3198604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DCA6A-42CD-4C7C-B662-24D8B96F2A73}"/>
              </a:ext>
            </a:extLst>
          </p:cNvPr>
          <p:cNvPicPr>
            <a:picLocks noChangeAspect="1"/>
          </p:cNvPicPr>
          <p:nvPr/>
        </p:nvPicPr>
        <p:blipFill>
          <a:blip r:embed="rId2"/>
          <a:stretch>
            <a:fillRect/>
          </a:stretch>
        </p:blipFill>
        <p:spPr>
          <a:xfrm>
            <a:off x="1992568" y="1354254"/>
            <a:ext cx="8206864" cy="3981144"/>
          </a:xfrm>
          <a:prstGeom prst="rect">
            <a:avLst/>
          </a:prstGeom>
        </p:spPr>
      </p:pic>
    </p:spTree>
    <p:extLst>
      <p:ext uri="{BB962C8B-B14F-4D97-AF65-F5344CB8AC3E}">
        <p14:creationId xmlns:p14="http://schemas.microsoft.com/office/powerpoint/2010/main" val="2974724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89AAC7-C32F-4E73-A78D-A29C87D490FC}"/>
              </a:ext>
            </a:extLst>
          </p:cNvPr>
          <p:cNvPicPr>
            <a:picLocks noChangeAspect="1"/>
          </p:cNvPicPr>
          <p:nvPr/>
        </p:nvPicPr>
        <p:blipFill>
          <a:blip r:embed="rId2"/>
          <a:stretch>
            <a:fillRect/>
          </a:stretch>
        </p:blipFill>
        <p:spPr>
          <a:xfrm>
            <a:off x="3332267" y="131272"/>
            <a:ext cx="5527465" cy="6595456"/>
          </a:xfrm>
          <a:prstGeom prst="rect">
            <a:avLst/>
          </a:prstGeom>
        </p:spPr>
      </p:pic>
    </p:spTree>
    <p:extLst>
      <p:ext uri="{BB962C8B-B14F-4D97-AF65-F5344CB8AC3E}">
        <p14:creationId xmlns:p14="http://schemas.microsoft.com/office/powerpoint/2010/main" val="166782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94D27-9702-3E4F-A481-BB2EF4241884}"/>
              </a:ext>
            </a:extLst>
          </p:cNvPr>
          <p:cNvPicPr>
            <a:picLocks noChangeAspect="1"/>
          </p:cNvPicPr>
          <p:nvPr/>
        </p:nvPicPr>
        <p:blipFill>
          <a:blip r:embed="rId3"/>
          <a:stretch>
            <a:fillRect/>
          </a:stretch>
        </p:blipFill>
        <p:spPr>
          <a:xfrm>
            <a:off x="4005050" y="154609"/>
            <a:ext cx="3634828" cy="2635250"/>
          </a:xfrm>
          <a:prstGeom prst="rect">
            <a:avLst/>
          </a:prstGeom>
        </p:spPr>
      </p:pic>
      <p:sp>
        <p:nvSpPr>
          <p:cNvPr id="3" name="TextBox 2">
            <a:extLst>
              <a:ext uri="{FF2B5EF4-FFF2-40B4-BE49-F238E27FC236}">
                <a16:creationId xmlns:a16="http://schemas.microsoft.com/office/drawing/2014/main" id="{CC080C6C-2CA7-9143-8E3E-EE282B623ABF}"/>
              </a:ext>
            </a:extLst>
          </p:cNvPr>
          <p:cNvSpPr txBox="1"/>
          <p:nvPr/>
        </p:nvSpPr>
        <p:spPr>
          <a:xfrm>
            <a:off x="327571" y="2997752"/>
            <a:ext cx="1170871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Let’s recap our model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You can listen to it and draw pictures to help you remember it, just like we would in the classroom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Read it and draw pictures to help you remember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You can listen to a recording of the story of The Truth about Trolls text below here: https://</a:t>
            </a:r>
            <a:r>
              <a:rPr kumimoji="0" lang="en-GB" sz="2400" b="0" i="0" u="none" strike="noStrike" kern="1200" cap="none" spc="0" normalizeH="0" baseline="0" noProof="0" dirty="0" err="1">
                <a:ln>
                  <a:noFill/>
                </a:ln>
                <a:solidFill>
                  <a:srgbClr val="333399"/>
                </a:solidFill>
                <a:effectLst/>
                <a:uLnTx/>
                <a:uFillTx/>
                <a:latin typeface="Comic Sans MS" panose="030F0902030302020204" pitchFamily="66" charset="0"/>
                <a:ea typeface="ＭＳ Ｐゴシック"/>
                <a:cs typeface="+mn-cs"/>
              </a:rPr>
              <a:t>soundcloud.com</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a:t>
            </a:r>
            <a:r>
              <a:rPr kumimoji="0" lang="en-GB" sz="2400" b="0" i="0" u="none" strike="noStrike" kern="1200" cap="none" spc="0" normalizeH="0" baseline="0" noProof="0" dirty="0" err="1">
                <a:ln>
                  <a:noFill/>
                </a:ln>
                <a:solidFill>
                  <a:srgbClr val="333399"/>
                </a:solidFill>
                <a:effectLst/>
                <a:uLnTx/>
                <a:uFillTx/>
                <a:latin typeface="Comic Sans MS" panose="030F0902030302020204" pitchFamily="66" charset="0"/>
                <a:ea typeface="ＭＳ Ｐゴシック"/>
                <a:cs typeface="+mn-cs"/>
              </a:rPr>
              <a:t>talkforwriting</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/trolls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p:txBody>
      </p:sp>
    </p:spTree>
    <p:extLst>
      <p:ext uri="{BB962C8B-B14F-4D97-AF65-F5344CB8AC3E}">
        <p14:creationId xmlns:p14="http://schemas.microsoft.com/office/powerpoint/2010/main" val="1327727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A5534B-1006-4FF9-B2F0-ACADF23E13CC}"/>
              </a:ext>
            </a:extLst>
          </p:cNvPr>
          <p:cNvPicPr>
            <a:picLocks noChangeAspect="1"/>
          </p:cNvPicPr>
          <p:nvPr/>
        </p:nvPicPr>
        <p:blipFill>
          <a:blip r:embed="rId2"/>
          <a:stretch>
            <a:fillRect/>
          </a:stretch>
        </p:blipFill>
        <p:spPr>
          <a:xfrm>
            <a:off x="3457905" y="1752809"/>
            <a:ext cx="5276190" cy="3352381"/>
          </a:xfrm>
          <a:prstGeom prst="rect">
            <a:avLst/>
          </a:prstGeom>
        </p:spPr>
      </p:pic>
    </p:spTree>
    <p:extLst>
      <p:ext uri="{BB962C8B-B14F-4D97-AF65-F5344CB8AC3E}">
        <p14:creationId xmlns:p14="http://schemas.microsoft.com/office/powerpoint/2010/main" val="230821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3E760-5BA1-4C6C-940D-E77BA25CBBB4}"/>
              </a:ext>
            </a:extLst>
          </p:cNvPr>
          <p:cNvPicPr>
            <a:picLocks noChangeAspect="1"/>
          </p:cNvPicPr>
          <p:nvPr/>
        </p:nvPicPr>
        <p:blipFill>
          <a:blip r:embed="rId2"/>
          <a:stretch>
            <a:fillRect/>
          </a:stretch>
        </p:blipFill>
        <p:spPr>
          <a:xfrm>
            <a:off x="2186476" y="2329000"/>
            <a:ext cx="7819048" cy="2200000"/>
          </a:xfrm>
          <a:prstGeom prst="rect">
            <a:avLst/>
          </a:prstGeom>
        </p:spPr>
      </p:pic>
    </p:spTree>
    <p:extLst>
      <p:ext uri="{BB962C8B-B14F-4D97-AF65-F5344CB8AC3E}">
        <p14:creationId xmlns:p14="http://schemas.microsoft.com/office/powerpoint/2010/main" val="1976462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EB1BB-369A-43C8-A2BD-2875B8F87278}"/>
              </a:ext>
            </a:extLst>
          </p:cNvPr>
          <p:cNvPicPr>
            <a:picLocks noChangeAspect="1"/>
          </p:cNvPicPr>
          <p:nvPr/>
        </p:nvPicPr>
        <p:blipFill>
          <a:blip r:embed="rId2"/>
          <a:stretch>
            <a:fillRect/>
          </a:stretch>
        </p:blipFill>
        <p:spPr>
          <a:xfrm>
            <a:off x="2324571" y="1490905"/>
            <a:ext cx="7542857" cy="3876190"/>
          </a:xfrm>
          <a:prstGeom prst="rect">
            <a:avLst/>
          </a:prstGeom>
        </p:spPr>
      </p:pic>
    </p:spTree>
    <p:extLst>
      <p:ext uri="{BB962C8B-B14F-4D97-AF65-F5344CB8AC3E}">
        <p14:creationId xmlns:p14="http://schemas.microsoft.com/office/powerpoint/2010/main" val="3837891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954" y="713232"/>
            <a:ext cx="10226180" cy="5108728"/>
          </a:xfrm>
        </p:spPr>
        <p:txBody>
          <a:bodyPr>
            <a:normAutofit/>
          </a:bodyPr>
          <a:lstStyle/>
          <a:p>
            <a:endParaRPr lang="en-GB" dirty="0">
              <a:latin typeface="Comic Sans MS" panose="030F0702030302020204" pitchFamily="66" charset="0"/>
            </a:endParaRPr>
          </a:p>
          <a:p>
            <a:r>
              <a:rPr lang="en-GB" sz="13800" dirty="0">
                <a:solidFill>
                  <a:srgbClr val="FF0000"/>
                </a:solidFill>
                <a:latin typeface="Comic Sans MS" panose="030F0702030302020204" pitchFamily="66" charset="0"/>
              </a:rPr>
              <a:t>Red group</a:t>
            </a:r>
            <a:endParaRPr lang="en-GB" sz="13800" dirty="0">
              <a:solidFill>
                <a:srgbClr val="FF0000"/>
              </a:solidFill>
              <a:latin typeface="Comic Sans MS" panose="030F0702030302020204" pitchFamily="66" charset="0"/>
              <a:sym typeface="Wingdings" panose="05000000000000000000" pitchFamily="2" charset="2"/>
            </a:endParaRPr>
          </a:p>
          <a:p>
            <a:endParaRPr lang="en-GB" dirty="0">
              <a:solidFill>
                <a:srgbClr val="FF0000"/>
              </a:solidFill>
              <a:latin typeface="Comic Sans MS" panose="030F0702030302020204" pitchFamily="66" charset="0"/>
              <a:sym typeface="Wingdings" panose="05000000000000000000" pitchFamily="2" charset="2"/>
            </a:endParaRPr>
          </a:p>
          <a:p>
            <a:r>
              <a:rPr lang="en-GB" sz="3200" u="sng" dirty="0">
                <a:solidFill>
                  <a:srgbClr val="FF0000"/>
                </a:solidFill>
                <a:latin typeface="Comic Sans MS" panose="030F0702030302020204" pitchFamily="66" charset="0"/>
                <a:sym typeface="Wingdings" panose="05000000000000000000" pitchFamily="2" charset="2"/>
              </a:rPr>
              <a:t>WALT: find angles in special quadrilaterals</a:t>
            </a:r>
            <a:r>
              <a:rPr lang="en-GB" u="sng" dirty="0">
                <a:solidFill>
                  <a:srgbClr val="FF0000"/>
                </a:solidFill>
                <a:latin typeface="Comic Sans MS" panose="030F0702030302020204" pitchFamily="66" charset="0"/>
                <a:sym typeface="Wingdings" panose="05000000000000000000" pitchFamily="2" charset="2"/>
              </a:rPr>
              <a:t>.</a:t>
            </a:r>
          </a:p>
          <a:p>
            <a:endParaRPr lang="en-GB" dirty="0">
              <a:solidFill>
                <a:srgbClr val="FF0000"/>
              </a:solidFill>
              <a:latin typeface="Comic Sans MS" panose="030F0702030302020204" pitchFamily="66" charset="0"/>
              <a:sym typeface="Wingdings" panose="05000000000000000000" pitchFamily="2" charset="2"/>
            </a:endParaRPr>
          </a:p>
        </p:txBody>
      </p:sp>
    </p:spTree>
    <p:extLst>
      <p:ext uri="{BB962C8B-B14F-4D97-AF65-F5344CB8AC3E}">
        <p14:creationId xmlns:p14="http://schemas.microsoft.com/office/powerpoint/2010/main" val="354230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04084" y="0"/>
            <a:ext cx="3099681" cy="119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Warm-up</a:t>
            </a:r>
          </a:p>
        </p:txBody>
      </p:sp>
      <p:pic>
        <p:nvPicPr>
          <p:cNvPr id="2" name="Picture 1">
            <a:extLst>
              <a:ext uri="{FF2B5EF4-FFF2-40B4-BE49-F238E27FC236}">
                <a16:creationId xmlns:a16="http://schemas.microsoft.com/office/drawing/2014/main" id="{71C77F6F-1C25-444B-A3B2-07F4124D80CF}"/>
              </a:ext>
            </a:extLst>
          </p:cNvPr>
          <p:cNvPicPr>
            <a:picLocks noChangeAspect="1"/>
          </p:cNvPicPr>
          <p:nvPr/>
        </p:nvPicPr>
        <p:blipFill>
          <a:blip r:embed="rId2"/>
          <a:stretch>
            <a:fillRect/>
          </a:stretch>
        </p:blipFill>
        <p:spPr>
          <a:xfrm>
            <a:off x="1597167" y="1197475"/>
            <a:ext cx="8997665" cy="5496917"/>
          </a:xfrm>
          <a:prstGeom prst="rect">
            <a:avLst/>
          </a:prstGeom>
        </p:spPr>
      </p:pic>
    </p:spTree>
    <p:extLst>
      <p:ext uri="{BB962C8B-B14F-4D97-AF65-F5344CB8AC3E}">
        <p14:creationId xmlns:p14="http://schemas.microsoft.com/office/powerpoint/2010/main" val="2755011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AE548A-745A-412D-B456-666C1A5CCC55}"/>
              </a:ext>
            </a:extLst>
          </p:cNvPr>
          <p:cNvSpPr/>
          <p:nvPr/>
        </p:nvSpPr>
        <p:spPr>
          <a:xfrm>
            <a:off x="275467" y="6377623"/>
            <a:ext cx="1191653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If video does not play, follow this link and click Summer Term week 2 lesson 1 </a:t>
            </a:r>
            <a:r>
              <a:rPr kumimoji="0" lang="en-GB"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 angles in special quadrilaterals  </a:t>
            </a:r>
            <a:endParaRPr kumimoji="0" lang="en-GB"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pic>
        <p:nvPicPr>
          <p:cNvPr id="2" name="day 2 video 1">
            <a:hlinkClick r:id="" action="ppaction://media"/>
            <a:extLst>
              <a:ext uri="{FF2B5EF4-FFF2-40B4-BE49-F238E27FC236}">
                <a16:creationId xmlns:a16="http://schemas.microsoft.com/office/drawing/2014/main" id="{D6825B3D-60D7-40F4-85B6-4431B5EEC7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514" r="16743"/>
          <a:stretch/>
        </p:blipFill>
        <p:spPr>
          <a:xfrm>
            <a:off x="2027339" y="111045"/>
            <a:ext cx="8137321" cy="6146800"/>
          </a:xfrm>
          <a:prstGeom prst="rect">
            <a:avLst/>
          </a:prstGeom>
        </p:spPr>
      </p:pic>
    </p:spTree>
    <p:extLst>
      <p:ext uri="{BB962C8B-B14F-4D97-AF65-F5344CB8AC3E}">
        <p14:creationId xmlns:p14="http://schemas.microsoft.com/office/powerpoint/2010/main" val="207684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y 2 video 2">
            <a:hlinkClick r:id="" action="ppaction://media"/>
            <a:extLst>
              <a:ext uri="{FF2B5EF4-FFF2-40B4-BE49-F238E27FC236}">
                <a16:creationId xmlns:a16="http://schemas.microsoft.com/office/drawing/2014/main" id="{98CA2C61-04C4-451A-B6F6-8E74D55D9BCB}"/>
              </a:ext>
            </a:extLst>
          </p:cNvPr>
          <p:cNvPicPr>
            <a:picLocks noChangeAspect="1"/>
          </p:cNvPicPr>
          <p:nvPr>
            <a:videoFile r:link="rId1"/>
            <p:extLst>
              <p:ext uri="{DAA4B4D4-6D71-4841-9C94-3DE7FCFB9230}">
                <p14:media xmlns:p14="http://schemas.microsoft.com/office/powerpoint/2010/main" r:embed="rId2">
                  <p14:trim st="916"/>
                </p14:media>
              </p:ext>
            </p:extLst>
          </p:nvPr>
        </p:nvPicPr>
        <p:blipFill rotWithShape="1">
          <a:blip r:embed="rId4"/>
          <a:srcRect l="16445" r="16675"/>
          <a:stretch>
            <a:fillRect/>
          </a:stretch>
        </p:blipFill>
        <p:spPr>
          <a:xfrm>
            <a:off x="2004968" y="355600"/>
            <a:ext cx="8154099" cy="6146800"/>
          </a:xfrm>
          <a:prstGeom prst="rect">
            <a:avLst/>
          </a:prstGeom>
        </p:spPr>
      </p:pic>
    </p:spTree>
    <p:extLst>
      <p:ext uri="{BB962C8B-B14F-4D97-AF65-F5344CB8AC3E}">
        <p14:creationId xmlns:p14="http://schemas.microsoft.com/office/powerpoint/2010/main" val="41175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y 2 video 3">
            <a:hlinkClick r:id="" action="ppaction://media"/>
            <a:extLst>
              <a:ext uri="{FF2B5EF4-FFF2-40B4-BE49-F238E27FC236}">
                <a16:creationId xmlns:a16="http://schemas.microsoft.com/office/drawing/2014/main" id="{E239189B-CB9C-43F1-B1A2-1FA6BEC2DD3D}"/>
              </a:ext>
            </a:extLst>
          </p:cNvPr>
          <p:cNvPicPr>
            <a:picLocks noChangeAspect="1"/>
          </p:cNvPicPr>
          <p:nvPr>
            <a:videoFile r:link="rId1"/>
            <p:extLst>
              <p:ext uri="{DAA4B4D4-6D71-4841-9C94-3DE7FCFB9230}">
                <p14:media xmlns:p14="http://schemas.microsoft.com/office/powerpoint/2010/main" r:embed="rId2">
                  <p14:trim st="414"/>
                </p14:media>
              </p:ext>
            </p:extLst>
          </p:nvPr>
        </p:nvPicPr>
        <p:blipFill rotWithShape="1">
          <a:blip r:embed="rId4"/>
          <a:srcRect l="18303" r="18119"/>
          <a:stretch/>
        </p:blipFill>
        <p:spPr>
          <a:xfrm>
            <a:off x="2220286" y="340220"/>
            <a:ext cx="7751427" cy="5842000"/>
          </a:xfrm>
          <a:prstGeom prst="rect">
            <a:avLst/>
          </a:prstGeom>
        </p:spPr>
      </p:pic>
    </p:spTree>
    <p:extLst>
      <p:ext uri="{BB962C8B-B14F-4D97-AF65-F5344CB8AC3E}">
        <p14:creationId xmlns:p14="http://schemas.microsoft.com/office/powerpoint/2010/main" val="39940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CA12A-3109-4C80-819A-78FBCED40525}"/>
              </a:ext>
            </a:extLst>
          </p:cNvPr>
          <p:cNvPicPr>
            <a:picLocks noChangeAspect="1"/>
          </p:cNvPicPr>
          <p:nvPr/>
        </p:nvPicPr>
        <p:blipFill>
          <a:blip r:embed="rId2"/>
          <a:stretch>
            <a:fillRect/>
          </a:stretch>
        </p:blipFill>
        <p:spPr>
          <a:xfrm>
            <a:off x="3397907" y="0"/>
            <a:ext cx="5396185" cy="6858000"/>
          </a:xfrm>
          <a:prstGeom prst="rect">
            <a:avLst/>
          </a:prstGeom>
        </p:spPr>
      </p:pic>
    </p:spTree>
    <p:extLst>
      <p:ext uri="{BB962C8B-B14F-4D97-AF65-F5344CB8AC3E}">
        <p14:creationId xmlns:p14="http://schemas.microsoft.com/office/powerpoint/2010/main" val="91735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7E340-DA90-473C-A3A8-73C5DFEBB5E8}"/>
              </a:ext>
            </a:extLst>
          </p:cNvPr>
          <p:cNvPicPr>
            <a:picLocks noChangeAspect="1"/>
          </p:cNvPicPr>
          <p:nvPr/>
        </p:nvPicPr>
        <p:blipFill>
          <a:blip r:embed="rId2"/>
          <a:stretch>
            <a:fillRect/>
          </a:stretch>
        </p:blipFill>
        <p:spPr>
          <a:xfrm>
            <a:off x="3794014" y="0"/>
            <a:ext cx="4603972" cy="6858000"/>
          </a:xfrm>
          <a:prstGeom prst="rect">
            <a:avLst/>
          </a:prstGeom>
        </p:spPr>
      </p:pic>
    </p:spTree>
    <p:extLst>
      <p:ext uri="{BB962C8B-B14F-4D97-AF65-F5344CB8AC3E}">
        <p14:creationId xmlns:p14="http://schemas.microsoft.com/office/powerpoint/2010/main" val="110939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E4BAE-CB89-B749-8ED7-8D5E4F5E6B60}"/>
              </a:ext>
            </a:extLst>
          </p:cNvPr>
          <p:cNvPicPr>
            <a:picLocks noChangeAspect="1"/>
          </p:cNvPicPr>
          <p:nvPr/>
        </p:nvPicPr>
        <p:blipFill>
          <a:blip r:embed="rId3"/>
          <a:stretch>
            <a:fillRect/>
          </a:stretch>
        </p:blipFill>
        <p:spPr>
          <a:xfrm>
            <a:off x="9536649" y="88900"/>
            <a:ext cx="2499637" cy="2603500"/>
          </a:xfrm>
          <a:prstGeom prst="rect">
            <a:avLst/>
          </a:prstGeom>
        </p:spPr>
      </p:pic>
      <p:sp>
        <p:nvSpPr>
          <p:cNvPr id="5" name="TextBox 4">
            <a:extLst>
              <a:ext uri="{FF2B5EF4-FFF2-40B4-BE49-F238E27FC236}">
                <a16:creationId xmlns:a16="http://schemas.microsoft.com/office/drawing/2014/main" id="{11E635A4-5F11-3143-80ED-5053E9606E40}"/>
              </a:ext>
            </a:extLst>
          </p:cNvPr>
          <p:cNvSpPr txBox="1"/>
          <p:nvPr/>
        </p:nvSpPr>
        <p:spPr>
          <a:xfrm>
            <a:off x="288234" y="198783"/>
            <a:ext cx="9173817"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The Truth about Trolls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Many people believe trolls are angry,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mean </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beasts that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terrify </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goats and people. However, this is not true. Here is the truth about trolls.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do trolls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Like the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ogre</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trolls are huge. They look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fierce </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and ugly but to another troll they are kind and beautiful. The adult troll has small, beady eyes, a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bulbous</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warty </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nose and sharp, yellow teeth. Most trolls have long, curly horns on their heads similar to a goat. Interestingly, a few trolls do not have any horns at all. No one knows why.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187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EC030-D213-4722-83A6-DDEB1D253F0F}"/>
              </a:ext>
            </a:extLst>
          </p:cNvPr>
          <p:cNvPicPr>
            <a:picLocks noChangeAspect="1"/>
          </p:cNvPicPr>
          <p:nvPr/>
        </p:nvPicPr>
        <p:blipFill rotWithShape="1">
          <a:blip r:embed="rId2"/>
          <a:srcRect b="43853"/>
          <a:stretch/>
        </p:blipFill>
        <p:spPr>
          <a:xfrm>
            <a:off x="2967747" y="285226"/>
            <a:ext cx="6948040" cy="5821747"/>
          </a:xfrm>
          <a:prstGeom prst="rect">
            <a:avLst/>
          </a:prstGeom>
        </p:spPr>
      </p:pic>
    </p:spTree>
    <p:extLst>
      <p:ext uri="{BB962C8B-B14F-4D97-AF65-F5344CB8AC3E}">
        <p14:creationId xmlns:p14="http://schemas.microsoft.com/office/powerpoint/2010/main" val="3873728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BBA9D-B407-48D7-9727-E7F4931BC549}"/>
              </a:ext>
            </a:extLst>
          </p:cNvPr>
          <p:cNvPicPr>
            <a:picLocks noChangeAspect="1"/>
          </p:cNvPicPr>
          <p:nvPr/>
        </p:nvPicPr>
        <p:blipFill rotWithShape="1">
          <a:blip r:embed="rId2"/>
          <a:srcRect t="62630"/>
          <a:stretch/>
        </p:blipFill>
        <p:spPr>
          <a:xfrm>
            <a:off x="2748793" y="285224"/>
            <a:ext cx="5975758" cy="3332595"/>
          </a:xfrm>
          <a:prstGeom prst="rect">
            <a:avLst/>
          </a:prstGeom>
        </p:spPr>
      </p:pic>
      <p:pic>
        <p:nvPicPr>
          <p:cNvPr id="4" name="Picture 3">
            <a:extLst>
              <a:ext uri="{FF2B5EF4-FFF2-40B4-BE49-F238E27FC236}">
                <a16:creationId xmlns:a16="http://schemas.microsoft.com/office/drawing/2014/main" id="{7AEFCC0A-A64D-4CDE-A3C8-6ED0BE389F48}"/>
              </a:ext>
            </a:extLst>
          </p:cNvPr>
          <p:cNvPicPr>
            <a:picLocks noChangeAspect="1"/>
          </p:cNvPicPr>
          <p:nvPr/>
        </p:nvPicPr>
        <p:blipFill rotWithShape="1">
          <a:blip r:embed="rId3"/>
          <a:srcRect b="70765"/>
          <a:stretch/>
        </p:blipFill>
        <p:spPr>
          <a:xfrm>
            <a:off x="2748793" y="3617819"/>
            <a:ext cx="5984519" cy="2306972"/>
          </a:xfrm>
          <a:prstGeom prst="rect">
            <a:avLst/>
          </a:prstGeom>
        </p:spPr>
      </p:pic>
    </p:spTree>
    <p:extLst>
      <p:ext uri="{BB962C8B-B14F-4D97-AF65-F5344CB8AC3E}">
        <p14:creationId xmlns:p14="http://schemas.microsoft.com/office/powerpoint/2010/main" val="1233156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FCC0A-A64D-4CDE-A3C8-6ED0BE389F48}"/>
              </a:ext>
            </a:extLst>
          </p:cNvPr>
          <p:cNvPicPr>
            <a:picLocks noChangeAspect="1"/>
          </p:cNvPicPr>
          <p:nvPr/>
        </p:nvPicPr>
        <p:blipFill rotWithShape="1">
          <a:blip r:embed="rId2"/>
          <a:srcRect t="40979"/>
          <a:stretch/>
        </p:blipFill>
        <p:spPr>
          <a:xfrm>
            <a:off x="3621288" y="1241570"/>
            <a:ext cx="5201093" cy="4047688"/>
          </a:xfrm>
          <a:prstGeom prst="rect">
            <a:avLst/>
          </a:prstGeom>
        </p:spPr>
      </p:pic>
    </p:spTree>
    <p:extLst>
      <p:ext uri="{BB962C8B-B14F-4D97-AF65-F5344CB8AC3E}">
        <p14:creationId xmlns:p14="http://schemas.microsoft.com/office/powerpoint/2010/main" val="3661425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6B705-C3B1-4D2C-86BB-3AB649E3BBA2}"/>
              </a:ext>
            </a:extLst>
          </p:cNvPr>
          <p:cNvSpPr txBox="1"/>
          <p:nvPr/>
        </p:nvSpPr>
        <p:spPr>
          <a:xfrm>
            <a:off x="109057" y="92279"/>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Answers:</a:t>
            </a:r>
          </a:p>
        </p:txBody>
      </p:sp>
      <p:pic>
        <p:nvPicPr>
          <p:cNvPr id="4" name="Picture 3">
            <a:extLst>
              <a:ext uri="{FF2B5EF4-FFF2-40B4-BE49-F238E27FC236}">
                <a16:creationId xmlns:a16="http://schemas.microsoft.com/office/drawing/2014/main" id="{FCD0B350-0ECA-442E-8DBD-84E13729EAA5}"/>
              </a:ext>
            </a:extLst>
          </p:cNvPr>
          <p:cNvPicPr>
            <a:picLocks noChangeAspect="1"/>
          </p:cNvPicPr>
          <p:nvPr/>
        </p:nvPicPr>
        <p:blipFill>
          <a:blip r:embed="rId2"/>
          <a:stretch>
            <a:fillRect/>
          </a:stretch>
        </p:blipFill>
        <p:spPr>
          <a:xfrm>
            <a:off x="3239894" y="0"/>
            <a:ext cx="5712212" cy="6858000"/>
          </a:xfrm>
          <a:prstGeom prst="rect">
            <a:avLst/>
          </a:prstGeom>
        </p:spPr>
      </p:pic>
    </p:spTree>
    <p:extLst>
      <p:ext uri="{BB962C8B-B14F-4D97-AF65-F5344CB8AC3E}">
        <p14:creationId xmlns:p14="http://schemas.microsoft.com/office/powerpoint/2010/main" val="3111640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6B705-C3B1-4D2C-86BB-3AB649E3BBA2}"/>
              </a:ext>
            </a:extLst>
          </p:cNvPr>
          <p:cNvSpPr txBox="1"/>
          <p:nvPr/>
        </p:nvSpPr>
        <p:spPr>
          <a:xfrm>
            <a:off x="109057" y="92279"/>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Answers:</a:t>
            </a:r>
          </a:p>
        </p:txBody>
      </p:sp>
      <p:pic>
        <p:nvPicPr>
          <p:cNvPr id="4" name="Picture 3">
            <a:extLst>
              <a:ext uri="{FF2B5EF4-FFF2-40B4-BE49-F238E27FC236}">
                <a16:creationId xmlns:a16="http://schemas.microsoft.com/office/drawing/2014/main" id="{E0C2DFC4-E600-435D-BF1D-6E1F266C34D6}"/>
              </a:ext>
            </a:extLst>
          </p:cNvPr>
          <p:cNvPicPr>
            <a:picLocks noChangeAspect="1"/>
          </p:cNvPicPr>
          <p:nvPr/>
        </p:nvPicPr>
        <p:blipFill>
          <a:blip r:embed="rId2"/>
          <a:stretch>
            <a:fillRect/>
          </a:stretch>
        </p:blipFill>
        <p:spPr>
          <a:xfrm>
            <a:off x="3814297" y="0"/>
            <a:ext cx="4563406" cy="6858000"/>
          </a:xfrm>
          <a:prstGeom prst="rect">
            <a:avLst/>
          </a:prstGeom>
        </p:spPr>
      </p:pic>
    </p:spTree>
    <p:extLst>
      <p:ext uri="{BB962C8B-B14F-4D97-AF65-F5344CB8AC3E}">
        <p14:creationId xmlns:p14="http://schemas.microsoft.com/office/powerpoint/2010/main" val="1192191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6B705-C3B1-4D2C-86BB-3AB649E3BBA2}"/>
              </a:ext>
            </a:extLst>
          </p:cNvPr>
          <p:cNvSpPr txBox="1"/>
          <p:nvPr/>
        </p:nvSpPr>
        <p:spPr>
          <a:xfrm>
            <a:off x="109057" y="92279"/>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Answers:</a:t>
            </a:r>
          </a:p>
        </p:txBody>
      </p:sp>
      <p:pic>
        <p:nvPicPr>
          <p:cNvPr id="4" name="Picture 3">
            <a:extLst>
              <a:ext uri="{FF2B5EF4-FFF2-40B4-BE49-F238E27FC236}">
                <a16:creationId xmlns:a16="http://schemas.microsoft.com/office/drawing/2014/main" id="{94CE9A58-176E-4A87-BFAB-365736F1419C}"/>
              </a:ext>
            </a:extLst>
          </p:cNvPr>
          <p:cNvPicPr>
            <a:picLocks noChangeAspect="1"/>
          </p:cNvPicPr>
          <p:nvPr/>
        </p:nvPicPr>
        <p:blipFill>
          <a:blip r:embed="rId2"/>
          <a:stretch>
            <a:fillRect/>
          </a:stretch>
        </p:blipFill>
        <p:spPr>
          <a:xfrm>
            <a:off x="2093921" y="0"/>
            <a:ext cx="8004158" cy="6858000"/>
          </a:xfrm>
          <a:prstGeom prst="rect">
            <a:avLst/>
          </a:prstGeom>
        </p:spPr>
      </p:pic>
    </p:spTree>
    <p:extLst>
      <p:ext uri="{BB962C8B-B14F-4D97-AF65-F5344CB8AC3E}">
        <p14:creationId xmlns:p14="http://schemas.microsoft.com/office/powerpoint/2010/main" val="4141383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6B705-C3B1-4D2C-86BB-3AB649E3BBA2}"/>
              </a:ext>
            </a:extLst>
          </p:cNvPr>
          <p:cNvSpPr txBox="1"/>
          <p:nvPr/>
        </p:nvSpPr>
        <p:spPr>
          <a:xfrm>
            <a:off x="109057" y="92279"/>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Answers:</a:t>
            </a:r>
          </a:p>
        </p:txBody>
      </p:sp>
      <p:pic>
        <p:nvPicPr>
          <p:cNvPr id="3" name="Picture 2">
            <a:extLst>
              <a:ext uri="{FF2B5EF4-FFF2-40B4-BE49-F238E27FC236}">
                <a16:creationId xmlns:a16="http://schemas.microsoft.com/office/drawing/2014/main" id="{86B095A0-6078-4DA9-9B70-E12274CA6278}"/>
              </a:ext>
            </a:extLst>
          </p:cNvPr>
          <p:cNvPicPr>
            <a:picLocks noChangeAspect="1"/>
          </p:cNvPicPr>
          <p:nvPr/>
        </p:nvPicPr>
        <p:blipFill>
          <a:blip r:embed="rId2"/>
          <a:stretch>
            <a:fillRect/>
          </a:stretch>
        </p:blipFill>
        <p:spPr>
          <a:xfrm>
            <a:off x="2124327" y="0"/>
            <a:ext cx="7102478" cy="3682767"/>
          </a:xfrm>
          <a:prstGeom prst="rect">
            <a:avLst/>
          </a:prstGeom>
        </p:spPr>
      </p:pic>
      <p:pic>
        <p:nvPicPr>
          <p:cNvPr id="4" name="Picture 3">
            <a:extLst>
              <a:ext uri="{FF2B5EF4-FFF2-40B4-BE49-F238E27FC236}">
                <a16:creationId xmlns:a16="http://schemas.microsoft.com/office/drawing/2014/main" id="{EFB1D98C-1297-4D5E-8257-7BD99D18C834}"/>
              </a:ext>
            </a:extLst>
          </p:cNvPr>
          <p:cNvPicPr>
            <a:picLocks noChangeAspect="1"/>
          </p:cNvPicPr>
          <p:nvPr/>
        </p:nvPicPr>
        <p:blipFill>
          <a:blip r:embed="rId3"/>
          <a:stretch>
            <a:fillRect/>
          </a:stretch>
        </p:blipFill>
        <p:spPr>
          <a:xfrm>
            <a:off x="2124327" y="3672281"/>
            <a:ext cx="7102478" cy="3003181"/>
          </a:xfrm>
          <a:prstGeom prst="rect">
            <a:avLst/>
          </a:prstGeom>
        </p:spPr>
      </p:pic>
    </p:spTree>
    <p:extLst>
      <p:ext uri="{BB962C8B-B14F-4D97-AF65-F5344CB8AC3E}">
        <p14:creationId xmlns:p14="http://schemas.microsoft.com/office/powerpoint/2010/main" val="985427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6B705-C3B1-4D2C-86BB-3AB649E3BBA2}"/>
              </a:ext>
            </a:extLst>
          </p:cNvPr>
          <p:cNvSpPr txBox="1"/>
          <p:nvPr/>
        </p:nvSpPr>
        <p:spPr>
          <a:xfrm>
            <a:off x="109057" y="92279"/>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Answers:</a:t>
            </a:r>
          </a:p>
        </p:txBody>
      </p:sp>
      <p:pic>
        <p:nvPicPr>
          <p:cNvPr id="4" name="Picture 3">
            <a:extLst>
              <a:ext uri="{FF2B5EF4-FFF2-40B4-BE49-F238E27FC236}">
                <a16:creationId xmlns:a16="http://schemas.microsoft.com/office/drawing/2014/main" id="{792EA59C-0474-402B-9F8A-49AE3D39941D}"/>
              </a:ext>
            </a:extLst>
          </p:cNvPr>
          <p:cNvPicPr>
            <a:picLocks noChangeAspect="1"/>
          </p:cNvPicPr>
          <p:nvPr/>
        </p:nvPicPr>
        <p:blipFill>
          <a:blip r:embed="rId2"/>
          <a:stretch>
            <a:fillRect/>
          </a:stretch>
        </p:blipFill>
        <p:spPr>
          <a:xfrm>
            <a:off x="1976952" y="214714"/>
            <a:ext cx="8238095" cy="6428571"/>
          </a:xfrm>
          <a:prstGeom prst="rect">
            <a:avLst/>
          </a:prstGeom>
        </p:spPr>
      </p:pic>
    </p:spTree>
    <p:extLst>
      <p:ext uri="{BB962C8B-B14F-4D97-AF65-F5344CB8AC3E}">
        <p14:creationId xmlns:p14="http://schemas.microsoft.com/office/powerpoint/2010/main" val="1159618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437" y="-655637"/>
            <a:ext cx="9144000" cy="2387600"/>
          </a:xfrm>
        </p:spPr>
        <p:txBody>
          <a:bodyPr/>
          <a:lstStyle/>
          <a:p>
            <a:r>
              <a:rPr lang="en-GB" dirty="0">
                <a:latin typeface="Comic Sans MS" panose="030F0702030302020204" pitchFamily="66" charset="0"/>
              </a:rPr>
              <a:t>Guided Reading</a:t>
            </a:r>
          </a:p>
        </p:txBody>
      </p:sp>
      <p:pic>
        <p:nvPicPr>
          <p:cNvPr id="1026" name="Picture 2" descr="Image result for guided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174" y="2475970"/>
            <a:ext cx="49625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0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468437" y="821577"/>
            <a:ext cx="9144000" cy="5376023"/>
          </a:xfrm>
        </p:spPr>
        <p:txBody>
          <a:bodyPr>
            <a:normAutofit/>
          </a:bodyPr>
          <a:lstStyle/>
          <a:p>
            <a:r>
              <a:rPr lang="en-GB" dirty="0">
                <a:latin typeface="Comic Sans MS" panose="030F0702030302020204" pitchFamily="66" charset="0"/>
              </a:rPr>
              <a:t>Complete the coloured work labelled on your pack.</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please feel free to try another group’s work </a:t>
            </a:r>
            <a:r>
              <a:rPr lang="en-GB" dirty="0">
                <a:latin typeface="Comic Sans MS" panose="030F0702030302020204" pitchFamily="66" charset="0"/>
                <a:sym typeface="Wingdings" panose="05000000000000000000" pitchFamily="2" charset="2"/>
              </a:rPr>
              <a:t></a:t>
            </a: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37722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FDC46-491D-0D4B-9D5E-4D0F0EBE2647}"/>
              </a:ext>
            </a:extLst>
          </p:cNvPr>
          <p:cNvPicPr>
            <a:picLocks noChangeAspect="1"/>
          </p:cNvPicPr>
          <p:nvPr/>
        </p:nvPicPr>
        <p:blipFill>
          <a:blip r:embed="rId3"/>
          <a:stretch>
            <a:fillRect/>
          </a:stretch>
        </p:blipFill>
        <p:spPr>
          <a:xfrm>
            <a:off x="120650" y="129010"/>
            <a:ext cx="4269218" cy="2741190"/>
          </a:xfrm>
          <a:prstGeom prst="rect">
            <a:avLst/>
          </a:prstGeom>
        </p:spPr>
      </p:pic>
      <p:sp>
        <p:nvSpPr>
          <p:cNvPr id="7" name="TextBox 6">
            <a:extLst>
              <a:ext uri="{FF2B5EF4-FFF2-40B4-BE49-F238E27FC236}">
                <a16:creationId xmlns:a16="http://schemas.microsoft.com/office/drawing/2014/main" id="{7B783AE5-3730-A44F-BB13-C82C4F7CD9A1}"/>
              </a:ext>
            </a:extLst>
          </p:cNvPr>
          <p:cNvSpPr txBox="1"/>
          <p:nvPr/>
        </p:nvSpPr>
        <p:spPr>
          <a:xfrm>
            <a:off x="4635499" y="129010"/>
            <a:ext cx="7241761"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Where do trolls live? </a:t>
            </a:r>
            <a:endParaRPr kumimoji="0" lang="en-GB" sz="32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Trolls are usually found in very cold countries like Iceland</a:t>
            </a:r>
            <a:r>
              <a:rPr kumimoji="0" lang="en-GB" sz="28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a:t>
            </a: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They make their homes in caves near volcanoes which provide both warmth and </a:t>
            </a:r>
            <a:r>
              <a:rPr kumimoji="0" lang="en-GB" sz="28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shelter</a:t>
            </a: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They live </a:t>
            </a:r>
            <a:r>
              <a:rPr kumimoji="0" lang="en-GB" sz="28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peacefully </a:t>
            </a: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in small family groups, hidden away from people. One troll, who was very grumpy, lived alone under a wooden bridge. Because he </a:t>
            </a:r>
            <a:r>
              <a:rPr kumimoji="0" lang="en-GB" sz="28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bullied </a:t>
            </a: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the local goats, he gave all trolls a very bad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45352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DA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605670" y="304248"/>
            <a:ext cx="6586330"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Purple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Question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Where is the pup’s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What animal is she?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What might she have learnt already from her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 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id="{713C9085-4B30-0C4F-9EA3-4B782DA1D8B9}"/>
              </a:ext>
            </a:extLst>
          </p:cNvPr>
          <p:cNvPicPr>
            <a:picLocks noChangeAspect="1"/>
          </p:cNvPicPr>
          <p:nvPr/>
        </p:nvPicPr>
        <p:blipFill>
          <a:blip r:embed="rId2"/>
          <a:stretch>
            <a:fillRect/>
          </a:stretch>
        </p:blipFill>
        <p:spPr>
          <a:xfrm>
            <a:off x="279400" y="685800"/>
            <a:ext cx="5156200" cy="3348182"/>
          </a:xfrm>
          <a:prstGeom prst="rect">
            <a:avLst/>
          </a:prstGeom>
        </p:spPr>
      </p:pic>
    </p:spTree>
    <p:extLst>
      <p:ext uri="{BB962C8B-B14F-4D97-AF65-F5344CB8AC3E}">
        <p14:creationId xmlns:p14="http://schemas.microsoft.com/office/powerpoint/2010/main" val="3169375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605671" y="50248"/>
            <a:ext cx="6586330" cy="7602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Blue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Question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How old is the pup?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Do you remember learning to swim? What were the biggest challenged you had to overcome?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Will the pup be brave enough the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omic Sans MS" panose="030F0902030302020204" pitchFamily="66" charset="0"/>
                <a:ea typeface="+mn-ea"/>
                <a:cs typeface="+mn-cs"/>
              </a:rPr>
              <a:t> Remember to write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6" name="Picture 5">
            <a:extLst>
              <a:ext uri="{FF2B5EF4-FFF2-40B4-BE49-F238E27FC236}">
                <a16:creationId xmlns:a16="http://schemas.microsoft.com/office/drawing/2014/main" id="{D0FEF1D4-C7D1-8E4F-B43E-95A9CF570341}"/>
              </a:ext>
            </a:extLst>
          </p:cNvPr>
          <p:cNvPicPr>
            <a:picLocks noChangeAspect="1"/>
          </p:cNvPicPr>
          <p:nvPr/>
        </p:nvPicPr>
        <p:blipFill>
          <a:blip r:embed="rId2"/>
          <a:stretch>
            <a:fillRect/>
          </a:stretch>
        </p:blipFill>
        <p:spPr>
          <a:xfrm>
            <a:off x="306154" y="503106"/>
            <a:ext cx="5156200" cy="3348182"/>
          </a:xfrm>
          <a:prstGeom prst="rect">
            <a:avLst/>
          </a:prstGeom>
        </p:spPr>
      </p:pic>
    </p:spTree>
    <p:extLst>
      <p:ext uri="{BB962C8B-B14F-4D97-AF65-F5344CB8AC3E}">
        <p14:creationId xmlns:p14="http://schemas.microsoft.com/office/powerpoint/2010/main" val="851657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715854" y="355848"/>
            <a:ext cx="6279322"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Green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Question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Do you remember learning to swim? What were the biggest challenged you had to overcome?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Will the pup be brave enough the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How is it that some animals are better swimmers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 Remember to write in full sentences.</a:t>
            </a:r>
            <a:endPar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5" name="Picture 4">
            <a:extLst>
              <a:ext uri="{FF2B5EF4-FFF2-40B4-BE49-F238E27FC236}">
                <a16:creationId xmlns:a16="http://schemas.microsoft.com/office/drawing/2014/main" id="{94CEED62-63E7-BB4D-B954-5423B9248650}"/>
              </a:ext>
            </a:extLst>
          </p:cNvPr>
          <p:cNvPicPr>
            <a:picLocks noChangeAspect="1"/>
          </p:cNvPicPr>
          <p:nvPr/>
        </p:nvPicPr>
        <p:blipFill>
          <a:blip r:embed="rId2"/>
          <a:stretch>
            <a:fillRect/>
          </a:stretch>
        </p:blipFill>
        <p:spPr>
          <a:xfrm>
            <a:off x="196824" y="786554"/>
            <a:ext cx="4933976" cy="3203881"/>
          </a:xfrm>
          <a:prstGeom prst="rect">
            <a:avLst/>
          </a:prstGeom>
        </p:spPr>
      </p:pic>
    </p:spTree>
    <p:extLst>
      <p:ext uri="{BB962C8B-B14F-4D97-AF65-F5344CB8AC3E}">
        <p14:creationId xmlns:p14="http://schemas.microsoft.com/office/powerpoint/2010/main" val="236437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553965" y="0"/>
            <a:ext cx="66380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Orange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sp>
        <p:nvSpPr>
          <p:cNvPr id="3" name="TextBox 2">
            <a:extLst>
              <a:ext uri="{FF2B5EF4-FFF2-40B4-BE49-F238E27FC236}">
                <a16:creationId xmlns:a16="http://schemas.microsoft.com/office/drawing/2014/main" id="{9194EA2F-ABC0-2248-9163-7D30F3CB6EDE}"/>
              </a:ext>
            </a:extLst>
          </p:cNvPr>
          <p:cNvSpPr txBox="1"/>
          <p:nvPr/>
        </p:nvSpPr>
        <p:spPr>
          <a:xfrm>
            <a:off x="5428068" y="584200"/>
            <a:ext cx="6638036"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Sick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These sentences are ‘sick’ and need your help to get better. Can you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The pup lay on the snow.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She looked at the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It was a sunny 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It was cold.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 </a:t>
            </a:r>
          </a:p>
        </p:txBody>
      </p:sp>
      <p:pic>
        <p:nvPicPr>
          <p:cNvPr id="5" name="Picture 4">
            <a:extLst>
              <a:ext uri="{FF2B5EF4-FFF2-40B4-BE49-F238E27FC236}">
                <a16:creationId xmlns:a16="http://schemas.microsoft.com/office/drawing/2014/main" id="{4D0571A3-EECD-674E-BAA7-9A117E988330}"/>
              </a:ext>
            </a:extLst>
          </p:cNvPr>
          <p:cNvPicPr>
            <a:picLocks noChangeAspect="1"/>
          </p:cNvPicPr>
          <p:nvPr/>
        </p:nvPicPr>
        <p:blipFill>
          <a:blip r:embed="rId2"/>
          <a:stretch>
            <a:fillRect/>
          </a:stretch>
        </p:blipFill>
        <p:spPr>
          <a:xfrm>
            <a:off x="196824" y="786554"/>
            <a:ext cx="4933976" cy="3203881"/>
          </a:xfrm>
          <a:prstGeom prst="rect">
            <a:avLst/>
          </a:prstGeom>
        </p:spPr>
      </p:pic>
      <p:sp>
        <p:nvSpPr>
          <p:cNvPr id="7" name="Rounded Rectangular Callout 6">
            <a:extLst>
              <a:ext uri="{FF2B5EF4-FFF2-40B4-BE49-F238E27FC236}">
                <a16:creationId xmlns:a16="http://schemas.microsoft.com/office/drawing/2014/main" id="{B6235D0E-0500-E44E-AA7F-EBD6EEC876EA}"/>
              </a:ext>
            </a:extLst>
          </p:cNvPr>
          <p:cNvSpPr/>
          <p:nvPr/>
        </p:nvSpPr>
        <p:spPr>
          <a:xfrm>
            <a:off x="8382000" y="3149600"/>
            <a:ext cx="2641600" cy="2311400"/>
          </a:xfrm>
          <a:prstGeom prst="wedgeRoundRectCallout">
            <a:avLst>
              <a:gd name="adj1" fmla="val 57052"/>
              <a:gd name="adj2" fmla="val 93819"/>
              <a:gd name="adj3" fmla="val 16667"/>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Challenge: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Can you include a relative clause in your improved sentences?</a:t>
            </a:r>
          </a:p>
        </p:txBody>
      </p:sp>
      <p:sp>
        <p:nvSpPr>
          <p:cNvPr id="8" name="TextBox 7">
            <a:extLst>
              <a:ext uri="{FF2B5EF4-FFF2-40B4-BE49-F238E27FC236}">
                <a16:creationId xmlns:a16="http://schemas.microsoft.com/office/drawing/2014/main" id="{F59D91C8-E418-204A-9924-F930EDF64E72}"/>
              </a:ext>
            </a:extLst>
          </p:cNvPr>
          <p:cNvSpPr txBox="1"/>
          <p:nvPr/>
        </p:nvSpPr>
        <p:spPr>
          <a:xfrm>
            <a:off x="444500" y="4254500"/>
            <a:ext cx="59309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hlinkClick r:id="rId3"/>
              </a:rPr>
              <a:t>https://www.bbc.co.uk/bitesize/topics/zwwp8mn/articles/zsrt4qt</a:t>
            </a: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Here is the video to remind you what a relative clause is. </a:t>
            </a:r>
          </a:p>
        </p:txBody>
      </p:sp>
    </p:spTree>
    <p:extLst>
      <p:ext uri="{BB962C8B-B14F-4D97-AF65-F5344CB8AC3E}">
        <p14:creationId xmlns:p14="http://schemas.microsoft.com/office/powerpoint/2010/main" val="542877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7344" y="300505"/>
            <a:ext cx="10506456" cy="1197864"/>
          </a:xfrm>
        </p:spPr>
        <p:txBody>
          <a:bodyPr>
            <a:normAutofit/>
          </a:bodyPr>
          <a:lstStyle/>
          <a:p>
            <a:r>
              <a:rPr lang="en-GB" sz="5400">
                <a:latin typeface="Comic Sans MS" panose="030F0702030302020204" pitchFamily="66" charset="0"/>
              </a:rPr>
              <a:t>Handwriting</a:t>
            </a:r>
          </a:p>
        </p:txBody>
      </p:sp>
      <p:pic>
        <p:nvPicPr>
          <p:cNvPr id="3" name="Picture 2" descr="Image result for handwriting pictu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25797" y="181430"/>
            <a:ext cx="2333170" cy="2333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automatically generated">
            <a:extLst>
              <a:ext uri="{FF2B5EF4-FFF2-40B4-BE49-F238E27FC236}">
                <a16:creationId xmlns:a16="http://schemas.microsoft.com/office/drawing/2014/main" id="{583CEA7C-4E54-4D4C-BFE7-966B37B05C84}"/>
              </a:ext>
            </a:extLst>
          </p:cNvPr>
          <p:cNvPicPr>
            <a:picLocks noChangeAspect="1"/>
          </p:cNvPicPr>
          <p:nvPr/>
        </p:nvPicPr>
        <p:blipFill>
          <a:blip r:embed="rId3"/>
          <a:stretch>
            <a:fillRect/>
          </a:stretch>
        </p:blipFill>
        <p:spPr>
          <a:xfrm>
            <a:off x="292100" y="1498369"/>
            <a:ext cx="6908800" cy="5267960"/>
          </a:xfrm>
          <a:prstGeom prst="rect">
            <a:avLst/>
          </a:prstGeom>
        </p:spPr>
      </p:pic>
    </p:spTree>
    <p:extLst>
      <p:ext uri="{BB962C8B-B14F-4D97-AF65-F5344CB8AC3E}">
        <p14:creationId xmlns:p14="http://schemas.microsoft.com/office/powerpoint/2010/main" val="2534553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5968" y="655833"/>
            <a:ext cx="9144000" cy="2387600"/>
          </a:xfrm>
        </p:spPr>
        <p:txBody>
          <a:bodyPr>
            <a:normAutofit fontScale="90000"/>
          </a:bodyPr>
          <a:lstStyle/>
          <a:p>
            <a:r>
              <a:rPr lang="en-GB" dirty="0">
                <a:latin typeface="Comic Sans MS" panose="030F0702030302020204" pitchFamily="66" charset="0"/>
              </a:rPr>
              <a:t>Afternoon activity</a:t>
            </a: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Topic lesson (next slide)</a:t>
            </a:r>
          </a:p>
        </p:txBody>
      </p:sp>
    </p:spTree>
    <p:extLst>
      <p:ext uri="{BB962C8B-B14F-4D97-AF65-F5344CB8AC3E}">
        <p14:creationId xmlns:p14="http://schemas.microsoft.com/office/powerpoint/2010/main" val="185565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9CEF-3F49-C244-8401-73F07F70CA63}"/>
              </a:ext>
            </a:extLst>
          </p:cNvPr>
          <p:cNvSpPr>
            <a:spLocks noGrp="1"/>
          </p:cNvSpPr>
          <p:nvPr>
            <p:ph type="title"/>
          </p:nvPr>
        </p:nvSpPr>
        <p:spPr>
          <a:xfrm>
            <a:off x="3255963" y="70057"/>
            <a:ext cx="11500843" cy="1325563"/>
          </a:xfrm>
        </p:spPr>
        <p:txBody>
          <a:bodyPr vert="horz" lIns="91440" tIns="45720" rIns="91440" bIns="45720" rtlCol="0" anchor="ctr">
            <a:normAutofit/>
          </a:bodyPr>
          <a:lstStyle/>
          <a:p>
            <a:r>
              <a:rPr lang="en-US" dirty="0">
                <a:latin typeface="Comic Sans MS" panose="030F0902030302020204" pitchFamily="66" charset="0"/>
              </a:rPr>
              <a:t>Topic - The Romans</a:t>
            </a:r>
          </a:p>
        </p:txBody>
      </p:sp>
      <p:pic>
        <p:nvPicPr>
          <p:cNvPr id="4" name="Picture 3">
            <a:extLst>
              <a:ext uri="{FF2B5EF4-FFF2-40B4-BE49-F238E27FC236}">
                <a16:creationId xmlns:a16="http://schemas.microsoft.com/office/drawing/2014/main" id="{EC51F0FC-6213-FF45-8125-7E0DC7033775}"/>
              </a:ext>
            </a:extLst>
          </p:cNvPr>
          <p:cNvPicPr>
            <a:picLocks noChangeAspect="1"/>
          </p:cNvPicPr>
          <p:nvPr/>
        </p:nvPicPr>
        <p:blipFill>
          <a:blip r:embed="rId2"/>
          <a:stretch>
            <a:fillRect/>
          </a:stretch>
        </p:blipFill>
        <p:spPr>
          <a:xfrm>
            <a:off x="987425" y="3097213"/>
            <a:ext cx="2268538" cy="917575"/>
          </a:xfrm>
          <a:prstGeom prst="rect">
            <a:avLst/>
          </a:prstGeom>
        </p:spPr>
      </p:pic>
      <p:pic>
        <p:nvPicPr>
          <p:cNvPr id="5" name="Picture 4">
            <a:extLst>
              <a:ext uri="{FF2B5EF4-FFF2-40B4-BE49-F238E27FC236}">
                <a16:creationId xmlns:a16="http://schemas.microsoft.com/office/drawing/2014/main" id="{B6A9606F-87CA-4448-A271-435CEE040567}"/>
              </a:ext>
            </a:extLst>
          </p:cNvPr>
          <p:cNvPicPr>
            <a:picLocks noChangeAspect="1"/>
          </p:cNvPicPr>
          <p:nvPr/>
        </p:nvPicPr>
        <p:blipFill>
          <a:blip r:embed="rId3"/>
          <a:stretch>
            <a:fillRect/>
          </a:stretch>
        </p:blipFill>
        <p:spPr>
          <a:xfrm>
            <a:off x="6899275" y="4887913"/>
            <a:ext cx="4295775" cy="1247775"/>
          </a:xfrm>
          <a:prstGeom prst="rect">
            <a:avLst/>
          </a:prstGeom>
        </p:spPr>
      </p:pic>
      <p:pic>
        <p:nvPicPr>
          <p:cNvPr id="6" name="Picture 5">
            <a:extLst>
              <a:ext uri="{FF2B5EF4-FFF2-40B4-BE49-F238E27FC236}">
                <a16:creationId xmlns:a16="http://schemas.microsoft.com/office/drawing/2014/main" id="{0D313540-2447-EE46-A3E6-DEA8A3BB9402}"/>
              </a:ext>
            </a:extLst>
          </p:cNvPr>
          <p:cNvPicPr>
            <a:picLocks noChangeAspect="1"/>
          </p:cNvPicPr>
          <p:nvPr/>
        </p:nvPicPr>
        <p:blipFill>
          <a:blip r:embed="rId4"/>
          <a:stretch>
            <a:fillRect/>
          </a:stretch>
        </p:blipFill>
        <p:spPr>
          <a:xfrm>
            <a:off x="987425" y="1866900"/>
            <a:ext cx="2268538" cy="1147763"/>
          </a:xfrm>
          <a:prstGeom prst="rect">
            <a:avLst/>
          </a:prstGeom>
        </p:spPr>
      </p:pic>
      <p:pic>
        <p:nvPicPr>
          <p:cNvPr id="7" name="Picture 6">
            <a:extLst>
              <a:ext uri="{FF2B5EF4-FFF2-40B4-BE49-F238E27FC236}">
                <a16:creationId xmlns:a16="http://schemas.microsoft.com/office/drawing/2014/main" id="{872E597E-63F1-5E4D-A02B-51225D3616E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425" y="4095750"/>
            <a:ext cx="2268538" cy="2039938"/>
          </a:xfrm>
          <a:prstGeom prst="rect">
            <a:avLst/>
          </a:prstGeom>
        </p:spPr>
      </p:pic>
      <p:pic>
        <p:nvPicPr>
          <p:cNvPr id="8" name="Picture 7">
            <a:extLst>
              <a:ext uri="{FF2B5EF4-FFF2-40B4-BE49-F238E27FC236}">
                <a16:creationId xmlns:a16="http://schemas.microsoft.com/office/drawing/2014/main" id="{446DA273-8858-0B48-AD32-1157AE5CCEB2}"/>
              </a:ext>
            </a:extLst>
          </p:cNvPr>
          <p:cNvPicPr>
            <a:picLocks noChangeAspect="1"/>
          </p:cNvPicPr>
          <p:nvPr/>
        </p:nvPicPr>
        <p:blipFill>
          <a:blip r:embed="rId6"/>
          <a:stretch>
            <a:fillRect/>
          </a:stretch>
        </p:blipFill>
        <p:spPr>
          <a:xfrm>
            <a:off x="4978400" y="4887913"/>
            <a:ext cx="1838325" cy="1247775"/>
          </a:xfrm>
          <a:prstGeom prst="rect">
            <a:avLst/>
          </a:prstGeom>
        </p:spPr>
      </p:pic>
      <p:pic>
        <p:nvPicPr>
          <p:cNvPr id="9" name="Picture 8">
            <a:extLst>
              <a:ext uri="{FF2B5EF4-FFF2-40B4-BE49-F238E27FC236}">
                <a16:creationId xmlns:a16="http://schemas.microsoft.com/office/drawing/2014/main" id="{7F19061E-63DB-0745-98E2-FCA8D41DDAB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8513" y="4887913"/>
            <a:ext cx="1558925" cy="1247775"/>
          </a:xfrm>
          <a:prstGeom prst="rect">
            <a:avLst/>
          </a:prstGeom>
        </p:spPr>
      </p:pic>
      <p:pic>
        <p:nvPicPr>
          <p:cNvPr id="10" name="Picture 9">
            <a:extLst>
              <a:ext uri="{FF2B5EF4-FFF2-40B4-BE49-F238E27FC236}">
                <a16:creationId xmlns:a16="http://schemas.microsoft.com/office/drawing/2014/main" id="{A362A605-EBA1-B141-9BA1-C51F02F0CBC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775" y="1866900"/>
            <a:ext cx="3214688" cy="2938463"/>
          </a:xfrm>
          <a:prstGeom prst="rect">
            <a:avLst/>
          </a:prstGeom>
        </p:spPr>
      </p:pic>
      <p:pic>
        <p:nvPicPr>
          <p:cNvPr id="11" name="Picture 10">
            <a:extLst>
              <a:ext uri="{FF2B5EF4-FFF2-40B4-BE49-F238E27FC236}">
                <a16:creationId xmlns:a16="http://schemas.microsoft.com/office/drawing/2014/main" id="{341ECFF7-73BA-2C47-8AEC-DFA2244081E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8513" y="1866900"/>
            <a:ext cx="4559300" cy="2938463"/>
          </a:xfrm>
          <a:prstGeom prst="rect">
            <a:avLst/>
          </a:prstGeom>
        </p:spPr>
      </p:pic>
      <p:sp>
        <p:nvSpPr>
          <p:cNvPr id="13" name="Rounded Rectangular Callout 11">
            <a:extLst>
              <a:ext uri="{FF2B5EF4-FFF2-40B4-BE49-F238E27FC236}">
                <a16:creationId xmlns:a16="http://schemas.microsoft.com/office/drawing/2014/main" id="{527C767D-AE27-4E9D-ABA1-844A02CFA803}"/>
              </a:ext>
            </a:extLst>
          </p:cNvPr>
          <p:cNvSpPr/>
          <p:nvPr/>
        </p:nvSpPr>
        <p:spPr>
          <a:xfrm>
            <a:off x="1883295" y="1242002"/>
            <a:ext cx="7802217" cy="1242391"/>
          </a:xfrm>
          <a:prstGeom prst="wedgeRoundRectCallout">
            <a:avLst>
              <a:gd name="adj1" fmla="val -52624"/>
              <a:gd name="adj2" fmla="val 107644"/>
              <a:gd name="adj3" fmla="val 16667"/>
            </a:avLst>
          </a:prstGeom>
          <a:solidFill>
            <a:schemeClr val="bg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7406D"/>
                </a:solidFill>
                <a:effectLst/>
                <a:uLnTx/>
                <a:uFillTx/>
                <a:latin typeface="Comic Sans MS" panose="030F0902030302020204" pitchFamily="66" charset="0"/>
                <a:ea typeface="+mn-ea"/>
                <a:cs typeface="+mn-cs"/>
              </a:rPr>
              <a:t>How did Britain become part of the Roman Empire?</a:t>
            </a:r>
          </a:p>
        </p:txBody>
      </p:sp>
    </p:spTree>
    <p:extLst>
      <p:ext uri="{BB962C8B-B14F-4D97-AF65-F5344CB8AC3E}">
        <p14:creationId xmlns:p14="http://schemas.microsoft.com/office/powerpoint/2010/main" val="776456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8798-376A-4C79-85E0-617BCA58DEB1}"/>
              </a:ext>
            </a:extLst>
          </p:cNvPr>
          <p:cNvSpPr>
            <a:spLocks noGrp="1"/>
          </p:cNvSpPr>
          <p:nvPr>
            <p:ph type="title"/>
          </p:nvPr>
        </p:nvSpPr>
        <p:spPr>
          <a:xfrm>
            <a:off x="469232" y="583403"/>
            <a:ext cx="10515600" cy="5608849"/>
          </a:xfrm>
        </p:spPr>
        <p:txBody>
          <a:bodyPr>
            <a:normAutofit/>
          </a:bodyPr>
          <a:lstStyle/>
          <a:p>
            <a:r>
              <a:rPr lang="en-GB" dirty="0">
                <a:solidFill>
                  <a:srgbClr val="000000"/>
                </a:solidFill>
                <a:latin typeface="Comic Sans MS" panose="030F0702030302020204" pitchFamily="66" charset="0"/>
              </a:rPr>
              <a:t>Before the Romans invaded Britain, there were lots of tribes living in Britain during the Iron Age.</a:t>
            </a:r>
            <a:br>
              <a:rPr lang="en-GB" dirty="0">
                <a:solidFill>
                  <a:srgbClr val="000000"/>
                </a:solidFill>
                <a:latin typeface="Comic Sans MS" panose="030F0702030302020204" pitchFamily="66" charset="0"/>
              </a:rPr>
            </a:br>
            <a:br>
              <a:rPr lang="en-GB" dirty="0">
                <a:solidFill>
                  <a:srgbClr val="000000"/>
                </a:solidFill>
                <a:latin typeface="Comic Sans MS" panose="030F0702030302020204" pitchFamily="66" charset="0"/>
              </a:rPr>
            </a:br>
            <a:r>
              <a:rPr lang="en-GB" dirty="0">
                <a:solidFill>
                  <a:srgbClr val="000000"/>
                </a:solidFill>
                <a:latin typeface="Comic Sans MS" panose="030F0702030302020204" pitchFamily="66" charset="0"/>
              </a:rPr>
              <a:t>Watch the video to find out a little bit about what Celt life was like.</a:t>
            </a:r>
            <a:br>
              <a:rPr lang="en-GB" dirty="0">
                <a:solidFill>
                  <a:srgbClr val="000000"/>
                </a:solidFill>
                <a:latin typeface="Comic Sans MS" panose="030F0702030302020204" pitchFamily="66" charset="0"/>
              </a:rPr>
            </a:br>
            <a:endParaRPr lang="en-GB" dirty="0"/>
          </a:p>
        </p:txBody>
      </p:sp>
      <p:sp>
        <p:nvSpPr>
          <p:cNvPr id="7" name="Title 3">
            <a:extLst>
              <a:ext uri="{FF2B5EF4-FFF2-40B4-BE49-F238E27FC236}">
                <a16:creationId xmlns:a16="http://schemas.microsoft.com/office/drawing/2014/main" id="{1D800CBB-8343-4234-B247-017C1E605BE3}"/>
              </a:ext>
            </a:extLst>
          </p:cNvPr>
          <p:cNvSpPr txBox="1">
            <a:spLocks/>
          </p:cNvSpPr>
          <p:nvPr/>
        </p:nvSpPr>
        <p:spPr>
          <a:xfrm>
            <a:off x="1094874" y="572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omic Sans MS" panose="030F0702030302020204" pitchFamily="66" charset="0"/>
                <a:ea typeface="+mj-ea"/>
                <a:cs typeface="+mj-cs"/>
                <a:hlinkClick r:id="rId2"/>
              </a:rPr>
              <a:t>Click here </a:t>
            </a:r>
            <a:r>
              <a:rPr kumimoji="0" lang="en-GB" sz="4400" b="0" i="0" u="none" strike="noStrike" kern="1200" cap="none" spc="0" normalizeH="0" baseline="0" noProof="0">
                <a:ln>
                  <a:noFill/>
                </a:ln>
                <a:solidFill>
                  <a:prstClr val="black"/>
                </a:solidFill>
                <a:effectLst/>
                <a:uLnTx/>
                <a:uFillTx/>
                <a:latin typeface="Comic Sans MS" panose="030F0702030302020204" pitchFamily="66" charset="0"/>
                <a:ea typeface="+mj-ea"/>
                <a:cs typeface="+mj-cs"/>
              </a:rPr>
              <a:t>to find out about Celtic life.</a:t>
            </a:r>
            <a:endParaRPr kumimoji="0" lang="en-GB" sz="4400" b="0" i="0" u="none" strike="noStrike" kern="1200" cap="none" spc="0" normalizeH="0" baseline="0" noProof="0" dirty="0">
              <a:ln>
                <a:noFill/>
              </a:ln>
              <a:solidFill>
                <a:prstClr val="black"/>
              </a:solidFill>
              <a:effectLst/>
              <a:uLnTx/>
              <a:uFillTx/>
              <a:latin typeface="Comic Sans MS" panose="030F0702030302020204" pitchFamily="66" charset="0"/>
              <a:ea typeface="+mj-ea"/>
              <a:cs typeface="+mj-cs"/>
            </a:endParaRPr>
          </a:p>
        </p:txBody>
      </p:sp>
    </p:spTree>
    <p:extLst>
      <p:ext uri="{BB962C8B-B14F-4D97-AF65-F5344CB8AC3E}">
        <p14:creationId xmlns:p14="http://schemas.microsoft.com/office/powerpoint/2010/main" val="722944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246D-F20B-403F-ACC8-036F11CA8BD5}"/>
              </a:ext>
            </a:extLst>
          </p:cNvPr>
          <p:cNvSpPr>
            <a:spLocks noGrp="1"/>
          </p:cNvSpPr>
          <p:nvPr>
            <p:ph type="title"/>
          </p:nvPr>
        </p:nvSpPr>
        <p:spPr>
          <a:xfrm>
            <a:off x="838200" y="104774"/>
            <a:ext cx="10515600" cy="5983705"/>
          </a:xfrm>
        </p:spPr>
        <p:txBody>
          <a:bodyPr>
            <a:noAutofit/>
          </a:bodyPr>
          <a:lstStyle/>
          <a:p>
            <a:pPr algn="ctr"/>
            <a:r>
              <a:rPr lang="en-GB" sz="2800" dirty="0">
                <a:latin typeface="Comic Sans MS" panose="030F0702030302020204" pitchFamily="66" charset="0"/>
              </a:rPr>
              <a:t>While this was life in Britain, the Roman Empire had been expanding across Europe and its territory included Gaul (the Roman name for France), which was governed by Julius Caesar. The Romans had heard about Britain, which they called Britannia, and Caesar began to think about invading. </a:t>
            </a:r>
            <a:br>
              <a:rPr lang="en-GB" sz="2800" dirty="0">
                <a:latin typeface="Comic Sans MS" panose="030F0702030302020204" pitchFamily="66" charset="0"/>
              </a:rPr>
            </a:br>
            <a:br>
              <a:rPr lang="en-GB" sz="2800" dirty="0">
                <a:latin typeface="Comic Sans MS" panose="030F0702030302020204" pitchFamily="66" charset="0"/>
              </a:rPr>
            </a:br>
            <a:endParaRPr lang="en-GB" sz="2800" dirty="0">
              <a:latin typeface="Comic Sans MS" panose="030F0702030302020204" pitchFamily="66" charset="0"/>
            </a:endParaRPr>
          </a:p>
        </p:txBody>
      </p:sp>
      <p:pic>
        <p:nvPicPr>
          <p:cNvPr id="8" name="Picture 7">
            <a:extLst>
              <a:ext uri="{FF2B5EF4-FFF2-40B4-BE49-F238E27FC236}">
                <a16:creationId xmlns:a16="http://schemas.microsoft.com/office/drawing/2014/main" id="{B2678C4A-D912-4168-B6A4-E99B66730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003" y="3724358"/>
            <a:ext cx="4547548" cy="3133642"/>
          </a:xfrm>
          <a:prstGeom prst="rect">
            <a:avLst/>
          </a:prstGeom>
        </p:spPr>
      </p:pic>
    </p:spTree>
    <p:extLst>
      <p:ext uri="{BB962C8B-B14F-4D97-AF65-F5344CB8AC3E}">
        <p14:creationId xmlns:p14="http://schemas.microsoft.com/office/powerpoint/2010/main" val="520273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246D-F20B-403F-ACC8-036F11CA8BD5}"/>
              </a:ext>
            </a:extLst>
          </p:cNvPr>
          <p:cNvSpPr>
            <a:spLocks noGrp="1"/>
          </p:cNvSpPr>
          <p:nvPr>
            <p:ph type="title"/>
          </p:nvPr>
        </p:nvSpPr>
        <p:spPr>
          <a:xfrm>
            <a:off x="112295" y="248693"/>
            <a:ext cx="11353800" cy="2259933"/>
          </a:xfrm>
        </p:spPr>
        <p:txBody>
          <a:bodyPr>
            <a:noAutofit/>
          </a:bodyPr>
          <a:lstStyle/>
          <a:p>
            <a:pPr algn="ctr"/>
            <a:r>
              <a:rPr lang="en-GB" sz="2800" dirty="0">
                <a:latin typeface="Comic Sans MS" panose="030F0702030302020204" pitchFamily="66" charset="0"/>
              </a:rPr>
              <a:t>Imagine you are a Roman planning the invasion of Britain. Can you think about why you might want to conquer Britannia? Can you think of any obstacles? </a:t>
            </a:r>
            <a:br>
              <a:rPr lang="en-GB" sz="2800" dirty="0">
                <a:latin typeface="Comic Sans MS" panose="030F0702030302020204" pitchFamily="66" charset="0"/>
              </a:rPr>
            </a:br>
            <a:br>
              <a:rPr lang="en-GB" sz="2800" dirty="0">
                <a:latin typeface="Comic Sans MS" panose="030F0702030302020204" pitchFamily="66" charset="0"/>
              </a:rPr>
            </a:br>
            <a:r>
              <a:rPr lang="en-GB" sz="2800" dirty="0">
                <a:latin typeface="Comic Sans MS" panose="030F0702030302020204" pitchFamily="66" charset="0"/>
              </a:rPr>
              <a:t>Sort the statements into pros and cons about invading Britannia.</a:t>
            </a:r>
          </a:p>
        </p:txBody>
      </p:sp>
      <p:pic>
        <p:nvPicPr>
          <p:cNvPr id="3" name="Picture 2">
            <a:extLst>
              <a:ext uri="{FF2B5EF4-FFF2-40B4-BE49-F238E27FC236}">
                <a16:creationId xmlns:a16="http://schemas.microsoft.com/office/drawing/2014/main" id="{87CE02C4-F4DB-49A8-953A-F3740DD76D78}"/>
              </a:ext>
            </a:extLst>
          </p:cNvPr>
          <p:cNvPicPr>
            <a:picLocks noChangeAspect="1"/>
          </p:cNvPicPr>
          <p:nvPr/>
        </p:nvPicPr>
        <p:blipFill rotWithShape="1">
          <a:blip r:embed="rId2"/>
          <a:srcRect l="33158" t="17310" r="34342" b="59006"/>
          <a:stretch/>
        </p:blipFill>
        <p:spPr>
          <a:xfrm>
            <a:off x="485274" y="3194382"/>
            <a:ext cx="5513124" cy="2259933"/>
          </a:xfrm>
          <a:prstGeom prst="rect">
            <a:avLst/>
          </a:prstGeom>
        </p:spPr>
      </p:pic>
      <p:pic>
        <p:nvPicPr>
          <p:cNvPr id="4" name="Picture 3">
            <a:extLst>
              <a:ext uri="{FF2B5EF4-FFF2-40B4-BE49-F238E27FC236}">
                <a16:creationId xmlns:a16="http://schemas.microsoft.com/office/drawing/2014/main" id="{DF63E795-0C56-4284-AEE6-021A12B9497B}"/>
              </a:ext>
            </a:extLst>
          </p:cNvPr>
          <p:cNvPicPr>
            <a:picLocks noChangeAspect="1"/>
          </p:cNvPicPr>
          <p:nvPr/>
        </p:nvPicPr>
        <p:blipFill rotWithShape="1">
          <a:blip r:embed="rId2"/>
          <a:srcRect l="33158" t="40410" r="34342" b="11578"/>
          <a:stretch/>
        </p:blipFill>
        <p:spPr>
          <a:xfrm>
            <a:off x="6096000" y="2508626"/>
            <a:ext cx="5113421" cy="4249110"/>
          </a:xfrm>
          <a:prstGeom prst="rect">
            <a:avLst/>
          </a:prstGeom>
        </p:spPr>
      </p:pic>
    </p:spTree>
    <p:extLst>
      <p:ext uri="{BB962C8B-B14F-4D97-AF65-F5344CB8AC3E}">
        <p14:creationId xmlns:p14="http://schemas.microsoft.com/office/powerpoint/2010/main" val="181678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83AE5-3730-A44F-BB13-C82C4F7CD9A1}"/>
              </a:ext>
            </a:extLst>
          </p:cNvPr>
          <p:cNvSpPr txBox="1"/>
          <p:nvPr/>
        </p:nvSpPr>
        <p:spPr>
          <a:xfrm>
            <a:off x="119271" y="129010"/>
            <a:ext cx="11757990" cy="6432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do trolls eat? </a:t>
            </a:r>
            <a:endParaRPr kumimoji="0" lang="en-GB" sz="32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Trolls enjoy eating all types of seafood. Trolls fish in total darkness so that they are not seen by anyone. They mostly eat their food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raw</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Sometimes, when the volcanoes have erupted, they cook their food on the hot rocks. In addition, they </a:t>
            </a:r>
            <a:r>
              <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gather </a:t>
            </a: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large mushrooms and dig up juicy roots that grow in the forest. Surprisingly, goats are not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Did you know? </a:t>
            </a:r>
            <a:endParaRPr kumimoji="0" lang="en-GB" sz="32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Amazingly, trolls like to have fun. They love singing and dancing. When they sing, it sounds like a rumble of thunder. When they dance, it feels like an earthquake. Sadly, because of the troll that upset the goats, all trolls now hide away from 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They can still be seen, though, if you look really hard and believe. The rocks here are actually just sleeping trolls!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86339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246D-F20B-403F-ACC8-036F11CA8BD5}"/>
              </a:ext>
            </a:extLst>
          </p:cNvPr>
          <p:cNvSpPr>
            <a:spLocks noGrp="1"/>
          </p:cNvSpPr>
          <p:nvPr>
            <p:ph type="title"/>
          </p:nvPr>
        </p:nvSpPr>
        <p:spPr>
          <a:xfrm>
            <a:off x="112295" y="248693"/>
            <a:ext cx="11353800" cy="2259933"/>
          </a:xfrm>
        </p:spPr>
        <p:txBody>
          <a:bodyPr>
            <a:noAutofit/>
          </a:bodyPr>
          <a:lstStyle/>
          <a:p>
            <a:pPr algn="ctr"/>
            <a:r>
              <a:rPr lang="en-GB" sz="2800" dirty="0">
                <a:latin typeface="Comic Sans MS" panose="030F0702030302020204" pitchFamily="66" charset="0"/>
              </a:rPr>
              <a:t>Pros						Cons</a:t>
            </a:r>
          </a:p>
        </p:txBody>
      </p:sp>
      <p:pic>
        <p:nvPicPr>
          <p:cNvPr id="3" name="Picture 2">
            <a:extLst>
              <a:ext uri="{FF2B5EF4-FFF2-40B4-BE49-F238E27FC236}">
                <a16:creationId xmlns:a16="http://schemas.microsoft.com/office/drawing/2014/main" id="{87CE02C4-F4DB-49A8-953A-F3740DD76D78}"/>
              </a:ext>
            </a:extLst>
          </p:cNvPr>
          <p:cNvPicPr>
            <a:picLocks noChangeAspect="1"/>
          </p:cNvPicPr>
          <p:nvPr/>
        </p:nvPicPr>
        <p:blipFill rotWithShape="1">
          <a:blip r:embed="rId2"/>
          <a:srcRect l="49980" t="17310" r="34342" b="59006"/>
          <a:stretch/>
        </p:blipFill>
        <p:spPr>
          <a:xfrm>
            <a:off x="5891112" y="1650808"/>
            <a:ext cx="2025593" cy="1721214"/>
          </a:xfrm>
          <a:prstGeom prst="rect">
            <a:avLst/>
          </a:prstGeom>
        </p:spPr>
      </p:pic>
      <p:pic>
        <p:nvPicPr>
          <p:cNvPr id="4" name="Picture 3">
            <a:extLst>
              <a:ext uri="{FF2B5EF4-FFF2-40B4-BE49-F238E27FC236}">
                <a16:creationId xmlns:a16="http://schemas.microsoft.com/office/drawing/2014/main" id="{DF63E795-0C56-4284-AEE6-021A12B9497B}"/>
              </a:ext>
            </a:extLst>
          </p:cNvPr>
          <p:cNvPicPr>
            <a:picLocks noChangeAspect="1"/>
          </p:cNvPicPr>
          <p:nvPr/>
        </p:nvPicPr>
        <p:blipFill rotWithShape="1">
          <a:blip r:embed="rId2"/>
          <a:srcRect l="33158" t="40410" r="50557" b="36078"/>
          <a:stretch/>
        </p:blipFill>
        <p:spPr>
          <a:xfrm>
            <a:off x="2484550" y="3595732"/>
            <a:ext cx="1904996" cy="1547116"/>
          </a:xfrm>
          <a:prstGeom prst="rect">
            <a:avLst/>
          </a:prstGeom>
        </p:spPr>
      </p:pic>
      <p:cxnSp>
        <p:nvCxnSpPr>
          <p:cNvPr id="6" name="Straight Connector 5">
            <a:extLst>
              <a:ext uri="{FF2B5EF4-FFF2-40B4-BE49-F238E27FC236}">
                <a16:creationId xmlns:a16="http://schemas.microsoft.com/office/drawing/2014/main" id="{9E88D9D3-5CC5-4520-9943-AAF2ADD3F0F6}"/>
              </a:ext>
            </a:extLst>
          </p:cNvPr>
          <p:cNvCxnSpPr/>
          <p:nvPr/>
        </p:nvCxnSpPr>
        <p:spPr>
          <a:xfrm>
            <a:off x="5729951" y="248693"/>
            <a:ext cx="0" cy="6564789"/>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BE5B42E-E450-4309-828B-2F65098DB776}"/>
              </a:ext>
            </a:extLst>
          </p:cNvPr>
          <p:cNvPicPr>
            <a:picLocks noChangeAspect="1"/>
          </p:cNvPicPr>
          <p:nvPr/>
        </p:nvPicPr>
        <p:blipFill rotWithShape="1">
          <a:blip r:embed="rId2"/>
          <a:srcRect l="33158" t="17310" r="50672" b="59006"/>
          <a:stretch/>
        </p:blipFill>
        <p:spPr>
          <a:xfrm>
            <a:off x="364529" y="1835215"/>
            <a:ext cx="1934520" cy="1593785"/>
          </a:xfrm>
          <a:prstGeom prst="rect">
            <a:avLst/>
          </a:prstGeom>
        </p:spPr>
      </p:pic>
      <p:pic>
        <p:nvPicPr>
          <p:cNvPr id="10" name="Picture 9">
            <a:extLst>
              <a:ext uri="{FF2B5EF4-FFF2-40B4-BE49-F238E27FC236}">
                <a16:creationId xmlns:a16="http://schemas.microsoft.com/office/drawing/2014/main" id="{3C2A715A-17F7-4251-B161-5EF25E2D4A7C}"/>
              </a:ext>
            </a:extLst>
          </p:cNvPr>
          <p:cNvPicPr>
            <a:picLocks noChangeAspect="1"/>
          </p:cNvPicPr>
          <p:nvPr/>
        </p:nvPicPr>
        <p:blipFill rotWithShape="1">
          <a:blip r:embed="rId2"/>
          <a:srcRect l="49932" t="64910" r="34342" b="11578"/>
          <a:stretch/>
        </p:blipFill>
        <p:spPr>
          <a:xfrm>
            <a:off x="2472361" y="1835215"/>
            <a:ext cx="1895034" cy="1593785"/>
          </a:xfrm>
          <a:prstGeom prst="rect">
            <a:avLst/>
          </a:prstGeom>
        </p:spPr>
      </p:pic>
      <p:pic>
        <p:nvPicPr>
          <p:cNvPr id="11" name="Picture 10">
            <a:extLst>
              <a:ext uri="{FF2B5EF4-FFF2-40B4-BE49-F238E27FC236}">
                <a16:creationId xmlns:a16="http://schemas.microsoft.com/office/drawing/2014/main" id="{24B48CEC-3DC4-4C0C-9BA9-0C1ACB796007}"/>
              </a:ext>
            </a:extLst>
          </p:cNvPr>
          <p:cNvPicPr>
            <a:picLocks noChangeAspect="1"/>
          </p:cNvPicPr>
          <p:nvPr/>
        </p:nvPicPr>
        <p:blipFill rotWithShape="1">
          <a:blip r:embed="rId2"/>
          <a:srcRect l="49867" t="40410" r="34342" b="36078"/>
          <a:stretch/>
        </p:blipFill>
        <p:spPr>
          <a:xfrm>
            <a:off x="364529" y="3549063"/>
            <a:ext cx="1902943" cy="1593785"/>
          </a:xfrm>
          <a:prstGeom prst="rect">
            <a:avLst/>
          </a:prstGeom>
        </p:spPr>
      </p:pic>
      <p:pic>
        <p:nvPicPr>
          <p:cNvPr id="12" name="Picture 11">
            <a:extLst>
              <a:ext uri="{FF2B5EF4-FFF2-40B4-BE49-F238E27FC236}">
                <a16:creationId xmlns:a16="http://schemas.microsoft.com/office/drawing/2014/main" id="{FB70FA4B-5C8E-478F-B587-7C5D4A906EA8}"/>
              </a:ext>
            </a:extLst>
          </p:cNvPr>
          <p:cNvPicPr>
            <a:picLocks noChangeAspect="1"/>
          </p:cNvPicPr>
          <p:nvPr/>
        </p:nvPicPr>
        <p:blipFill rotWithShape="1">
          <a:blip r:embed="rId2"/>
          <a:srcRect l="33158" t="64910" r="50678" b="11578"/>
          <a:stretch/>
        </p:blipFill>
        <p:spPr>
          <a:xfrm>
            <a:off x="8671502" y="1703022"/>
            <a:ext cx="2039796" cy="1669000"/>
          </a:xfrm>
          <a:prstGeom prst="rect">
            <a:avLst/>
          </a:prstGeom>
        </p:spPr>
      </p:pic>
    </p:spTree>
    <p:extLst>
      <p:ext uri="{BB962C8B-B14F-4D97-AF65-F5344CB8AC3E}">
        <p14:creationId xmlns:p14="http://schemas.microsoft.com/office/powerpoint/2010/main" val="804948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DC117-DCBE-475A-A614-6E34CD648683}"/>
              </a:ext>
            </a:extLst>
          </p:cNvPr>
          <p:cNvSpPr>
            <a:spLocks noGrp="1"/>
          </p:cNvSpPr>
          <p:nvPr>
            <p:ph type="title"/>
          </p:nvPr>
        </p:nvSpPr>
        <p:spPr>
          <a:xfrm>
            <a:off x="-1" y="397209"/>
            <a:ext cx="11502189" cy="1848686"/>
          </a:xfrm>
        </p:spPr>
        <p:txBody>
          <a:bodyPr>
            <a:normAutofit fontScale="90000"/>
          </a:bodyPr>
          <a:lstStyle/>
          <a:p>
            <a:r>
              <a:rPr lang="en-GB" dirty="0">
                <a:latin typeface="Comic Sans MS" panose="030F0702030302020204" pitchFamily="66" charset="0"/>
              </a:rPr>
              <a:t>The Romans took more than one attempt before they were successful in conquering Britannia.</a:t>
            </a:r>
          </a:p>
        </p:txBody>
      </p:sp>
      <p:pic>
        <p:nvPicPr>
          <p:cNvPr id="2" name="Picture 1">
            <a:extLst>
              <a:ext uri="{FF2B5EF4-FFF2-40B4-BE49-F238E27FC236}">
                <a16:creationId xmlns:a16="http://schemas.microsoft.com/office/drawing/2014/main" id="{9A3605ED-37D1-499C-A977-F8F78BC514E6}"/>
              </a:ext>
            </a:extLst>
          </p:cNvPr>
          <p:cNvPicPr>
            <a:picLocks noChangeAspect="1"/>
          </p:cNvPicPr>
          <p:nvPr/>
        </p:nvPicPr>
        <p:blipFill rotWithShape="1">
          <a:blip r:embed="rId2"/>
          <a:srcRect l="54474" t="19883" r="5658" b="26783"/>
          <a:stretch/>
        </p:blipFill>
        <p:spPr>
          <a:xfrm>
            <a:off x="3858126" y="3446224"/>
            <a:ext cx="4475748" cy="3367892"/>
          </a:xfrm>
          <a:prstGeom prst="rect">
            <a:avLst/>
          </a:prstGeom>
        </p:spPr>
      </p:pic>
      <p:sp>
        <p:nvSpPr>
          <p:cNvPr id="3" name="Rectangle 2">
            <a:extLst>
              <a:ext uri="{FF2B5EF4-FFF2-40B4-BE49-F238E27FC236}">
                <a16:creationId xmlns:a16="http://schemas.microsoft.com/office/drawing/2014/main" id="{D1AEF280-DB4B-4081-85B0-4F2D023BF7CA}"/>
              </a:ext>
            </a:extLst>
          </p:cNvPr>
          <p:cNvSpPr/>
          <p:nvPr/>
        </p:nvSpPr>
        <p:spPr>
          <a:xfrm>
            <a:off x="-1" y="2245895"/>
            <a:ext cx="1174282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hlinkClick r:id="rId3">
                  <a:extLst>
                    <a:ext uri="{A12FA001-AC4F-418D-AE19-62706E023703}">
                      <ahyp:hlinkClr xmlns:ahyp="http://schemas.microsoft.com/office/drawing/2018/hyperlinkcolor" val="tx"/>
                    </a:ext>
                  </a:extLst>
                </a:hlinkClick>
              </a:rPr>
              <a:t>Click this link and scroll down to these 3 pictures to find out about the different invasion attempts.</a:t>
            </a:r>
            <a:endParaRPr kumimoji="0" lang="en-GB" sz="3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72543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2CC5-EEF5-4C94-9B46-969066F9CFD2}"/>
              </a:ext>
            </a:extLst>
          </p:cNvPr>
          <p:cNvSpPr>
            <a:spLocks noGrp="1"/>
          </p:cNvSpPr>
          <p:nvPr>
            <p:ph type="title"/>
          </p:nvPr>
        </p:nvSpPr>
        <p:spPr>
          <a:xfrm>
            <a:off x="275660" y="683907"/>
            <a:ext cx="6183864" cy="1325563"/>
          </a:xfrm>
        </p:spPr>
        <p:txBody>
          <a:bodyPr>
            <a:normAutofit fontScale="90000"/>
          </a:bodyPr>
          <a:lstStyle/>
          <a:p>
            <a:r>
              <a:rPr lang="en-GB" sz="3200" dirty="0">
                <a:latin typeface="Comic Sans MS" panose="030F0702030302020204" pitchFamily="66" charset="0"/>
              </a:rPr>
              <a:t>Fill in this information sheet (or write it in your book) about each of the three invasions:</a:t>
            </a:r>
          </a:p>
        </p:txBody>
      </p:sp>
      <p:pic>
        <p:nvPicPr>
          <p:cNvPr id="7" name="Picture 6">
            <a:extLst>
              <a:ext uri="{FF2B5EF4-FFF2-40B4-BE49-F238E27FC236}">
                <a16:creationId xmlns:a16="http://schemas.microsoft.com/office/drawing/2014/main" id="{182EAD71-47FA-4B24-90AF-D3484A6A4F84}"/>
              </a:ext>
            </a:extLst>
          </p:cNvPr>
          <p:cNvPicPr>
            <a:picLocks noChangeAspect="1"/>
          </p:cNvPicPr>
          <p:nvPr/>
        </p:nvPicPr>
        <p:blipFill>
          <a:blip r:embed="rId2"/>
          <a:stretch>
            <a:fillRect/>
          </a:stretch>
        </p:blipFill>
        <p:spPr>
          <a:xfrm>
            <a:off x="6627304" y="144509"/>
            <a:ext cx="4609530" cy="6568982"/>
          </a:xfrm>
          <a:prstGeom prst="rect">
            <a:avLst/>
          </a:prstGeom>
        </p:spPr>
      </p:pic>
    </p:spTree>
    <p:extLst>
      <p:ext uri="{BB962C8B-B14F-4D97-AF65-F5344CB8AC3E}">
        <p14:creationId xmlns:p14="http://schemas.microsoft.com/office/powerpoint/2010/main" val="106996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83AE5-3730-A44F-BB13-C82C4F7CD9A1}"/>
              </a:ext>
            </a:extLst>
          </p:cNvPr>
          <p:cNvSpPr txBox="1"/>
          <p:nvPr/>
        </p:nvSpPr>
        <p:spPr>
          <a:xfrm>
            <a:off x="99392" y="119071"/>
            <a:ext cx="1175799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This week we are going to plan and write our own information text about trolls.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a:t>
            </a:r>
            <a:r>
              <a:rPr kumimoji="0" lang="en-GB" sz="20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Use the planner below to jot down some ideas for your information on trolls. </a:t>
            </a:r>
            <a:endParaRPr kumimoji="0" lang="en-GB" sz="20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a:t>
            </a:r>
            <a:r>
              <a:rPr kumimoji="0" lang="en-GB" sz="20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You can use the ideas from the word and sentence games. Remember you are the new expert! </a:t>
            </a:r>
            <a:endParaRPr kumimoji="0" lang="en-GB" sz="20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p:txBody>
      </p:sp>
      <p:pic>
        <p:nvPicPr>
          <p:cNvPr id="4" name="Picture 3">
            <a:extLst>
              <a:ext uri="{FF2B5EF4-FFF2-40B4-BE49-F238E27FC236}">
                <a16:creationId xmlns:a16="http://schemas.microsoft.com/office/drawing/2014/main" id="{488342FA-9EF1-2347-87BE-3C50465D65FB}"/>
              </a:ext>
            </a:extLst>
          </p:cNvPr>
          <p:cNvPicPr>
            <a:picLocks noChangeAspect="1"/>
          </p:cNvPicPr>
          <p:nvPr/>
        </p:nvPicPr>
        <p:blipFill>
          <a:blip r:embed="rId3"/>
          <a:stretch>
            <a:fillRect/>
          </a:stretch>
        </p:blipFill>
        <p:spPr>
          <a:xfrm>
            <a:off x="622576" y="1561489"/>
            <a:ext cx="4559024" cy="5177440"/>
          </a:xfrm>
          <a:prstGeom prst="rect">
            <a:avLst/>
          </a:prstGeom>
        </p:spPr>
      </p:pic>
      <p:sp>
        <p:nvSpPr>
          <p:cNvPr id="5" name="Rounded Rectangular Callout 4">
            <a:extLst>
              <a:ext uri="{FF2B5EF4-FFF2-40B4-BE49-F238E27FC236}">
                <a16:creationId xmlns:a16="http://schemas.microsoft.com/office/drawing/2014/main" id="{CB704982-4430-B644-B45E-B31CEB648F4B}"/>
              </a:ext>
            </a:extLst>
          </p:cNvPr>
          <p:cNvSpPr/>
          <p:nvPr/>
        </p:nvSpPr>
        <p:spPr bwMode="auto">
          <a:xfrm>
            <a:off x="6388100" y="2120900"/>
            <a:ext cx="4991100" cy="2781300"/>
          </a:xfrm>
          <a:prstGeom prst="wedgeRoundRectCallout">
            <a:avLst>
              <a:gd name="adj1" fmla="val 15410"/>
              <a:gd name="adj2" fmla="val 79653"/>
              <a:gd name="adj3" fmla="val 16667"/>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rPr>
              <a:t>Today I would like you to plan the next 2 boxes.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rPr>
              <a:t>The ones with the stars next to them.</a:t>
            </a:r>
          </a:p>
        </p:txBody>
      </p:sp>
      <p:sp>
        <p:nvSpPr>
          <p:cNvPr id="8" name="5-point Star 7">
            <a:extLst>
              <a:ext uri="{FF2B5EF4-FFF2-40B4-BE49-F238E27FC236}">
                <a16:creationId xmlns:a16="http://schemas.microsoft.com/office/drawing/2014/main" id="{D60C5BE1-0EA6-2D4C-8E9A-3912D3B66E8E}"/>
              </a:ext>
            </a:extLst>
          </p:cNvPr>
          <p:cNvSpPr/>
          <p:nvPr/>
        </p:nvSpPr>
        <p:spPr bwMode="auto">
          <a:xfrm>
            <a:off x="5191815" y="4762427"/>
            <a:ext cx="652670" cy="649221"/>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5-point Star 8">
            <a:extLst>
              <a:ext uri="{FF2B5EF4-FFF2-40B4-BE49-F238E27FC236}">
                <a16:creationId xmlns:a16="http://schemas.microsoft.com/office/drawing/2014/main" id="{6ABECF2C-0A0B-CD45-9E0B-B6388B475CF4}"/>
              </a:ext>
            </a:extLst>
          </p:cNvPr>
          <p:cNvSpPr/>
          <p:nvPr/>
        </p:nvSpPr>
        <p:spPr bwMode="auto">
          <a:xfrm>
            <a:off x="5181600" y="5820935"/>
            <a:ext cx="652670" cy="649221"/>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1300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CB704982-4430-B644-B45E-B31CEB648F4B}"/>
              </a:ext>
            </a:extLst>
          </p:cNvPr>
          <p:cNvSpPr/>
          <p:nvPr/>
        </p:nvSpPr>
        <p:spPr bwMode="auto">
          <a:xfrm>
            <a:off x="6591300" y="569189"/>
            <a:ext cx="4991100" cy="2781300"/>
          </a:xfrm>
          <a:prstGeom prst="wedgeRoundRectCallout">
            <a:avLst>
              <a:gd name="adj1" fmla="val 53069"/>
              <a:gd name="adj2" fmla="val 80110"/>
              <a:gd name="adj3" fmla="val 16667"/>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rPr>
              <a:t>As a challenge, did you think of another section you would like to write about?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panose="020B0600070205080204" pitchFamily="34" charset="-128"/>
                <a:cs typeface="+mn-cs"/>
              </a:rPr>
              <a:t>Can you plan that section too?</a:t>
            </a:r>
          </a:p>
        </p:txBody>
      </p:sp>
      <p:sp>
        <p:nvSpPr>
          <p:cNvPr id="2" name="Rectangle 1">
            <a:extLst>
              <a:ext uri="{FF2B5EF4-FFF2-40B4-BE49-F238E27FC236}">
                <a16:creationId xmlns:a16="http://schemas.microsoft.com/office/drawing/2014/main" id="{53DFF847-6A7E-0D4D-A8F7-8C85F26019CE}"/>
              </a:ext>
            </a:extLst>
          </p:cNvPr>
          <p:cNvSpPr/>
          <p:nvPr/>
        </p:nvSpPr>
        <p:spPr>
          <a:xfrm>
            <a:off x="520700" y="569189"/>
            <a:ext cx="488950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 </a:t>
            </a:r>
            <a:r>
              <a:rPr kumimoji="0" lang="en-GB" sz="2800" b="1"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Challenge: What other sections could you add? </a:t>
            </a:r>
            <a:endPar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is troll school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jobs do trolls 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How do trolls look after their babies?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do trolls do on holiday?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What is in a troll’s cave? </a:t>
            </a:r>
          </a:p>
        </p:txBody>
      </p:sp>
      <p:pic>
        <p:nvPicPr>
          <p:cNvPr id="3" name="Picture 2">
            <a:extLst>
              <a:ext uri="{FF2B5EF4-FFF2-40B4-BE49-F238E27FC236}">
                <a16:creationId xmlns:a16="http://schemas.microsoft.com/office/drawing/2014/main" id="{B27FBD1E-40AD-BA47-9846-5887CC250544}"/>
              </a:ext>
            </a:extLst>
          </p:cNvPr>
          <p:cNvPicPr>
            <a:picLocks noChangeAspect="1"/>
          </p:cNvPicPr>
          <p:nvPr/>
        </p:nvPicPr>
        <p:blipFill>
          <a:blip r:embed="rId3"/>
          <a:stretch>
            <a:fillRect/>
          </a:stretch>
        </p:blipFill>
        <p:spPr>
          <a:xfrm>
            <a:off x="5245099" y="3685379"/>
            <a:ext cx="4944531" cy="2781299"/>
          </a:xfrm>
          <a:prstGeom prst="rect">
            <a:avLst/>
          </a:prstGeom>
        </p:spPr>
      </p:pic>
    </p:spTree>
    <p:extLst>
      <p:ext uri="{BB962C8B-B14F-4D97-AF65-F5344CB8AC3E}">
        <p14:creationId xmlns:p14="http://schemas.microsoft.com/office/powerpoint/2010/main" val="2550621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92EB44-7DF7-4694-8CD1-BA399DBAC1FB}"/>
              </a:ext>
            </a:extLst>
          </p:cNvPr>
          <p:cNvGraphicFramePr>
            <a:graphicFrameLocks noGrp="1"/>
          </p:cNvGraphicFramePr>
          <p:nvPr/>
        </p:nvGraphicFramePr>
        <p:xfrm>
          <a:off x="152400" y="262137"/>
          <a:ext cx="11887200" cy="6065520"/>
        </p:xfrm>
        <a:graphic>
          <a:graphicData uri="http://schemas.openxmlformats.org/drawingml/2006/table">
            <a:tbl>
              <a:tblPr firstRow="1" bandRow="1">
                <a:tableStyleId>{5C22544A-7EE6-4342-B048-85BDC9FD1C3A}</a:tableStyleId>
              </a:tblPr>
              <a:tblGrid>
                <a:gridCol w="5401112">
                  <a:extLst>
                    <a:ext uri="{9D8B030D-6E8A-4147-A177-3AD203B41FA5}">
                      <a16:colId xmlns:a16="http://schemas.microsoft.com/office/drawing/2014/main" val="2763341928"/>
                    </a:ext>
                  </a:extLst>
                </a:gridCol>
                <a:gridCol w="6486088">
                  <a:extLst>
                    <a:ext uri="{9D8B030D-6E8A-4147-A177-3AD203B41FA5}">
                      <a16:colId xmlns:a16="http://schemas.microsoft.com/office/drawing/2014/main" val="2768366347"/>
                    </a:ext>
                  </a:extLst>
                </a:gridCol>
              </a:tblGrid>
              <a:tr h="1052859">
                <a:tc>
                  <a:txBody>
                    <a:bodyPr/>
                    <a:lstStyle/>
                    <a:p>
                      <a:r>
                        <a:rPr lang="en-GB" sz="3600" dirty="0">
                          <a:latin typeface="Comic Sans MS" panose="030F0702030302020204" pitchFamily="66" charset="0"/>
                        </a:rPr>
                        <a:t>Physical activity – </a:t>
                      </a:r>
                      <a:r>
                        <a:rPr lang="en-GB" sz="2800" dirty="0">
                          <a:latin typeface="Comic Sans MS" panose="030F0702030302020204" pitchFamily="66" charset="0"/>
                        </a:rPr>
                        <a:t>minimum 30 minutes each day</a:t>
                      </a:r>
                      <a:endParaRPr lang="en-GB" sz="3600" dirty="0">
                        <a:latin typeface="Comic Sans MS" panose="030F0702030302020204" pitchFamily="66" charset="0"/>
                      </a:endParaRPr>
                    </a:p>
                  </a:txBody>
                  <a:tcPr/>
                </a:tc>
                <a:tc>
                  <a:txBody>
                    <a:bodyPr/>
                    <a:lstStyle/>
                    <a:p>
                      <a:r>
                        <a:rPr lang="en-GB" sz="3600" dirty="0">
                          <a:latin typeface="Comic Sans MS" panose="030F0702030302020204" pitchFamily="66" charset="0"/>
                        </a:rPr>
                        <a:t>Link to resource</a:t>
                      </a:r>
                    </a:p>
                  </a:txBody>
                  <a:tcPr/>
                </a:tc>
                <a:extLst>
                  <a:ext uri="{0D108BD9-81ED-4DB2-BD59-A6C34878D82A}">
                    <a16:rowId xmlns:a16="http://schemas.microsoft.com/office/drawing/2014/main" val="4272467597"/>
                  </a:ext>
                </a:extLst>
              </a:tr>
              <a:tr h="537476">
                <a:tc>
                  <a:txBody>
                    <a:bodyPr/>
                    <a:lstStyle/>
                    <a:p>
                      <a:r>
                        <a:rPr lang="en-GB" sz="3600" dirty="0">
                          <a:latin typeface="Comic Sans MS" panose="030F0702030302020204" pitchFamily="66" charset="0"/>
                        </a:rPr>
                        <a:t>5 a day</a:t>
                      </a:r>
                    </a:p>
                    <a:p>
                      <a:r>
                        <a:rPr lang="en-GB" sz="2000" kern="1200" dirty="0">
                          <a:solidFill>
                            <a:srgbClr val="FF0000"/>
                          </a:solidFill>
                          <a:effectLst/>
                          <a:latin typeface="Comic Sans MS" panose="030F0702030302020204" pitchFamily="66" charset="0"/>
                          <a:ea typeface="+mn-ea"/>
                          <a:cs typeface="+mn-cs"/>
                        </a:rPr>
                        <a:t>User Name: FPS53 / Password: JFz4XqG7</a:t>
                      </a:r>
                    </a:p>
                  </a:txBody>
                  <a:tcPr/>
                </a:tc>
                <a:tc>
                  <a:txBody>
                    <a:bodyPr/>
                    <a:lstStyle/>
                    <a:p>
                      <a:r>
                        <a:rPr lang="en-GB" sz="2400" dirty="0">
                          <a:latin typeface="Comic Sans MS" panose="030F0702030302020204" pitchFamily="66" charset="0"/>
                          <a:hlinkClick r:id="rId2"/>
                        </a:rPr>
                        <a:t>https://player.5-a-day.tv/</a:t>
                      </a:r>
                      <a:endParaRPr lang="en-GB" sz="2400" dirty="0">
                        <a:latin typeface="Comic Sans MS" panose="030F0702030302020204" pitchFamily="66" charset="0"/>
                      </a:endParaRPr>
                    </a:p>
                  </a:txBody>
                  <a:tcPr/>
                </a:tc>
                <a:extLst>
                  <a:ext uri="{0D108BD9-81ED-4DB2-BD59-A6C34878D82A}">
                    <a16:rowId xmlns:a16="http://schemas.microsoft.com/office/drawing/2014/main" val="4125621427"/>
                  </a:ext>
                </a:extLst>
              </a:tr>
              <a:tr h="537476">
                <a:tc>
                  <a:txBody>
                    <a:bodyPr/>
                    <a:lstStyle/>
                    <a:p>
                      <a:r>
                        <a:rPr lang="en-GB" sz="3600" dirty="0">
                          <a:latin typeface="Comic Sans MS" panose="030F0702030302020204" pitchFamily="66" charset="0"/>
                        </a:rPr>
                        <a:t>Joe Wicks – PE sessions</a:t>
                      </a:r>
                    </a:p>
                  </a:txBody>
                  <a:tcPr/>
                </a:tc>
                <a:tc>
                  <a:txBody>
                    <a:bodyPr/>
                    <a:lstStyle/>
                    <a:p>
                      <a:r>
                        <a:rPr lang="en-GB" sz="1500" dirty="0">
                          <a:solidFill>
                            <a:schemeClr val="accent2"/>
                          </a:solidFill>
                          <a:latin typeface="Comic Sans MS" panose="030F0702030302020204" pitchFamily="66" charset="0"/>
                          <a:hlinkClick r:id="rId3"/>
                        </a:rPr>
                        <a:t>https://www.youtube.com/channel/UCAxW1XT0iEJo0TYlRfn6rYQ</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614107390"/>
                  </a:ext>
                </a:extLst>
              </a:tr>
              <a:tr h="537476">
                <a:tc>
                  <a:txBody>
                    <a:bodyPr/>
                    <a:lstStyle/>
                    <a:p>
                      <a:r>
                        <a:rPr lang="en-GB" sz="3600" dirty="0">
                          <a:latin typeface="Comic Sans MS" panose="030F0702030302020204" pitchFamily="66" charset="0"/>
                        </a:rPr>
                        <a:t>Cosmic Kids Yoga</a:t>
                      </a:r>
                    </a:p>
                  </a:txBody>
                  <a:tcPr/>
                </a:tc>
                <a:tc>
                  <a:txBody>
                    <a:bodyPr/>
                    <a:lstStyle/>
                    <a:p>
                      <a:r>
                        <a:rPr lang="en-GB" sz="1500" dirty="0">
                          <a:latin typeface="Comic Sans MS" panose="030F0702030302020204" pitchFamily="66" charset="0"/>
                          <a:hlinkClick r:id="rId4"/>
                        </a:rPr>
                        <a:t>https://www.youtube.com/user/CosmicKidsYoga</a:t>
                      </a:r>
                      <a:endParaRPr lang="en-GB" sz="1500" dirty="0">
                        <a:latin typeface="Comic Sans MS" panose="030F0702030302020204" pitchFamily="66" charset="0"/>
                      </a:endParaRPr>
                    </a:p>
                  </a:txBody>
                  <a:tcPr/>
                </a:tc>
                <a:extLst>
                  <a:ext uri="{0D108BD9-81ED-4DB2-BD59-A6C34878D82A}">
                    <a16:rowId xmlns:a16="http://schemas.microsoft.com/office/drawing/2014/main" val="3361532261"/>
                  </a:ext>
                </a:extLst>
              </a:tr>
              <a:tr h="537476">
                <a:tc>
                  <a:txBody>
                    <a:bodyPr/>
                    <a:lstStyle/>
                    <a:p>
                      <a:r>
                        <a:rPr lang="en-GB" sz="3600" dirty="0">
                          <a:latin typeface="Comic Sans MS" panose="030F0702030302020204" pitchFamily="66" charset="0"/>
                        </a:rPr>
                        <a:t>PE Hub Parents Portal</a:t>
                      </a:r>
                    </a:p>
                  </a:txBody>
                  <a:tcPr/>
                </a:tc>
                <a:tc>
                  <a:txBody>
                    <a:bodyPr/>
                    <a:lstStyle/>
                    <a:p>
                      <a:r>
                        <a:rPr lang="en-GB" sz="1500" dirty="0">
                          <a:solidFill>
                            <a:schemeClr val="accent2"/>
                          </a:solidFill>
                          <a:latin typeface="Comic Sans MS" panose="030F0702030302020204" pitchFamily="66" charset="0"/>
                          <a:hlinkClick r:id="rId5"/>
                        </a:rPr>
                        <a:t>https://pehubportal.co.uk/</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433994062"/>
                  </a:ext>
                </a:extLst>
              </a:tr>
              <a:tr h="537476">
                <a:tc>
                  <a:txBody>
                    <a:bodyPr/>
                    <a:lstStyle/>
                    <a:p>
                      <a:r>
                        <a:rPr lang="en-GB" sz="3600" dirty="0">
                          <a:latin typeface="Comic Sans MS" panose="030F0702030302020204" pitchFamily="66" charset="0"/>
                        </a:rPr>
                        <a:t>Go Noodle</a:t>
                      </a:r>
                    </a:p>
                  </a:txBody>
                  <a:tcPr/>
                </a:tc>
                <a:tc>
                  <a:txBody>
                    <a:bodyPr/>
                    <a:lstStyle/>
                    <a:p>
                      <a:r>
                        <a:rPr lang="en-GB" sz="1400" dirty="0">
                          <a:latin typeface="Comic Sans MS" panose="030F0702030302020204" pitchFamily="66" charset="0"/>
                          <a:hlinkClick r:id="rId6"/>
                        </a:rPr>
                        <a:t>https://www.gonoodle.com/good-energy-at-home-kids-games-and-videos/</a:t>
                      </a:r>
                      <a:endParaRPr lang="en-GB" sz="1400" dirty="0">
                        <a:latin typeface="Comic Sans MS" panose="030F0702030302020204" pitchFamily="66" charset="0"/>
                      </a:endParaRPr>
                    </a:p>
                  </a:txBody>
                  <a:tcPr/>
                </a:tc>
                <a:extLst>
                  <a:ext uri="{0D108BD9-81ED-4DB2-BD59-A6C34878D82A}">
                    <a16:rowId xmlns:a16="http://schemas.microsoft.com/office/drawing/2014/main" val="102852599"/>
                  </a:ext>
                </a:extLst>
              </a:tr>
              <a:tr h="537476">
                <a:tc gridSpan="2">
                  <a:txBody>
                    <a:bodyPr/>
                    <a:lstStyle/>
                    <a:p>
                      <a:r>
                        <a:rPr lang="en-GB" sz="3600" dirty="0">
                          <a:latin typeface="Comic Sans MS" panose="030F0702030302020204" pitchFamily="66" charset="0"/>
                        </a:rPr>
                        <a:t>Go for a walk/run. </a:t>
                      </a:r>
                    </a:p>
                    <a:p>
                      <a:r>
                        <a:rPr lang="en-GB" sz="2800" dirty="0">
                          <a:latin typeface="Comic Sans MS" panose="030F0702030302020204" pitchFamily="66" charset="0"/>
                        </a:rPr>
                        <a:t>You must go with an adult from your home and make sure you stay 2 metres away from other people. </a:t>
                      </a:r>
                    </a:p>
                  </a:txBody>
                  <a:tcPr/>
                </a:tc>
                <a:tc hMerge="1">
                  <a:txBody>
                    <a:bodyPr/>
                    <a:lstStyle/>
                    <a:p>
                      <a:endParaRPr lang="en-GB" sz="3600" dirty="0">
                        <a:latin typeface="Comic Sans MS" panose="030F0702030302020204" pitchFamily="66" charset="0"/>
                      </a:endParaRPr>
                    </a:p>
                  </a:txBody>
                  <a:tcPr/>
                </a:tc>
                <a:extLst>
                  <a:ext uri="{0D108BD9-81ED-4DB2-BD59-A6C34878D82A}">
                    <a16:rowId xmlns:a16="http://schemas.microsoft.com/office/drawing/2014/main" val="1950637452"/>
                  </a:ext>
                </a:extLst>
              </a:tr>
            </a:tbl>
          </a:graphicData>
        </a:graphic>
      </p:graphicFrame>
    </p:spTree>
    <p:extLst>
      <p:ext uri="{BB962C8B-B14F-4D97-AF65-F5344CB8AC3E}">
        <p14:creationId xmlns:p14="http://schemas.microsoft.com/office/powerpoint/2010/main" val="31202210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1621</Words>
  <Application>Microsoft Office PowerPoint</Application>
  <PresentationFormat>Widescreen</PresentationFormat>
  <Paragraphs>218</Paragraphs>
  <Slides>62</Slides>
  <Notes>7</Notes>
  <HiddenSlides>0</HiddenSlides>
  <MMClips>7</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62</vt:i4>
      </vt:variant>
    </vt:vector>
  </HeadingPairs>
  <TitlesOfParts>
    <vt:vector size="72" baseType="lpstr">
      <vt:lpstr>Arial</vt:lpstr>
      <vt:lpstr>Calibri</vt:lpstr>
      <vt:lpstr>Calibri Light</vt:lpstr>
      <vt:lpstr>Comic Sans MS</vt:lpstr>
      <vt:lpstr>1_Office Theme</vt:lpstr>
      <vt:lpstr>3_Office Theme</vt:lpstr>
      <vt:lpstr>Blank Presentation</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Guided Reading</vt:lpstr>
      <vt:lpstr>PowerPoint Presentation</vt:lpstr>
      <vt:lpstr>PowerPoint Presentation</vt:lpstr>
      <vt:lpstr>PowerPoint Presentation</vt:lpstr>
      <vt:lpstr>PowerPoint Presentation</vt:lpstr>
      <vt:lpstr>PowerPoint Presentation</vt:lpstr>
      <vt:lpstr>Handwriting</vt:lpstr>
      <vt:lpstr>Afternoon activity  Topic lesson (next slide)</vt:lpstr>
      <vt:lpstr>Topic - The Romans</vt:lpstr>
      <vt:lpstr>Before the Romans invaded Britain, there were lots of tribes living in Britain during the Iron Age.  Watch the video to find out a little bit about what Celt life was like. </vt:lpstr>
      <vt:lpstr>While this was life in Britain, the Roman Empire had been expanding across Europe and its territory included Gaul (the Roman name for France), which was governed by Julius Caesar. The Romans had heard about Britain, which they called Britannia, and Caesar began to think about invading.   </vt:lpstr>
      <vt:lpstr>Imagine you are a Roman planning the invasion of Britain. Can you think about why you might want to conquer Britannia? Can you think of any obstacles?   Sort the statements into pros and cons about invading Britannia.</vt:lpstr>
      <vt:lpstr>Pros      Cons</vt:lpstr>
      <vt:lpstr>The Romans took more than one attempt before they were successful in conquering Britannia.</vt:lpstr>
      <vt:lpstr>Fill in this information sheet (or write it in your book) about each of the three invasions: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Caroline Roberts</cp:lastModifiedBy>
  <cp:revision>13</cp:revision>
  <dcterms:created xsi:type="dcterms:W3CDTF">2020-05-14T08:03:41Z</dcterms:created>
  <dcterms:modified xsi:type="dcterms:W3CDTF">2020-05-18T15:18:22Z</dcterms:modified>
</cp:coreProperties>
</file>