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20" r:id="rId3"/>
    <p:sldMasterId id="2147483732" r:id="rId4"/>
    <p:sldMasterId id="2147483744" r:id="rId5"/>
  </p:sldMasterIdLst>
  <p:notesMasterIdLst>
    <p:notesMasterId r:id="rId42"/>
  </p:notesMasterIdLst>
  <p:sldIdLst>
    <p:sldId id="256" r:id="rId6"/>
    <p:sldId id="281" r:id="rId7"/>
    <p:sldId id="318" r:id="rId8"/>
    <p:sldId id="294" r:id="rId9"/>
    <p:sldId id="310" r:id="rId10"/>
    <p:sldId id="304" r:id="rId11"/>
    <p:sldId id="305" r:id="rId12"/>
    <p:sldId id="279" r:id="rId13"/>
    <p:sldId id="259" r:id="rId14"/>
    <p:sldId id="320" r:id="rId15"/>
    <p:sldId id="314" r:id="rId16"/>
    <p:sldId id="319" r:id="rId17"/>
    <p:sldId id="323" r:id="rId18"/>
    <p:sldId id="324" r:id="rId19"/>
    <p:sldId id="274" r:id="rId20"/>
    <p:sldId id="331" r:id="rId21"/>
    <p:sldId id="332" r:id="rId22"/>
    <p:sldId id="353" r:id="rId23"/>
    <p:sldId id="349" r:id="rId24"/>
    <p:sldId id="350" r:id="rId25"/>
    <p:sldId id="351" r:id="rId26"/>
    <p:sldId id="291" r:id="rId27"/>
    <p:sldId id="343" r:id="rId28"/>
    <p:sldId id="344" r:id="rId29"/>
    <p:sldId id="342" r:id="rId30"/>
    <p:sldId id="354" r:id="rId31"/>
    <p:sldId id="355" r:id="rId32"/>
    <p:sldId id="356" r:id="rId33"/>
    <p:sldId id="325" r:id="rId34"/>
    <p:sldId id="337" r:id="rId35"/>
    <p:sldId id="327" r:id="rId36"/>
    <p:sldId id="328" r:id="rId37"/>
    <p:sldId id="330" r:id="rId38"/>
    <p:sldId id="329" r:id="rId39"/>
    <p:sldId id="357" r:id="rId40"/>
    <p:sldId id="35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FE310-3AD5-4DCF-A980-A9A10AFE0279}" type="datetimeFigureOut">
              <a:rPr lang="en-GB" smtClean="0"/>
              <a:t>01/05/2020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B57391-CD35-4308-8C8A-3E343BE3CD52}" type="slidenum">
              <a:rPr lang="en-GB" smtClean="0"/>
              <a:t>‹#›</a:t>
            </a:fld>
            <a:endParaRPr lang="en-GB"/>
          </a:p>
        </p:txBody>
      </p:sp>
    </p:spTree>
    <p:extLst>
      <p:ext uri="{BB962C8B-B14F-4D97-AF65-F5344CB8AC3E}">
        <p14:creationId xmlns:p14="http://schemas.microsoft.com/office/powerpoint/2010/main" val="208703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064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17302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B9C5F1-9A45-4E35-ADF2-6D688E61A56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147" name="Rectangle 1026"/>
          <p:cNvSpPr>
            <a:spLocks noGrp="1" noRot="1" noChangeAspect="1" noChangeArrowheads="1" noTextEdit="1"/>
          </p:cNvSpPr>
          <p:nvPr>
            <p:ph type="sldImg"/>
          </p:nvPr>
        </p:nvSpPr>
        <p:spPr>
          <a:ln/>
        </p:spPr>
      </p:sp>
      <p:sp>
        <p:nvSpPr>
          <p:cNvPr id="6148"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58787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14744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68A4DE-097C-42F0-8D8E-B4F0C79953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9" name="Rectangle 1026"/>
          <p:cNvSpPr>
            <a:spLocks noGrp="1" noRot="1" noChangeAspect="1" noChangeArrowheads="1" noTextEdit="1"/>
          </p:cNvSpPr>
          <p:nvPr>
            <p:ph type="sldImg"/>
          </p:nvPr>
        </p:nvSpPr>
        <p:spPr>
          <a:ln/>
        </p:spPr>
      </p:sp>
      <p:sp>
        <p:nvSpPr>
          <p:cNvPr id="410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8770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4221D-1974-48CF-A2ED-0E8E22BBC8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01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00F8-992B-4624-A41C-0767058F59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D026C1-8E1D-4026-BE6D-AE9DE80DC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4BFCD1D-F894-4278-A616-E3301E320CF3}"/>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0BFFE8E8-24D1-43DA-9949-7EC0679292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6788C7-E86E-4BCA-9FF9-5199C4BACFB1}"/>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40327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1382-1644-462A-8B04-DBA53CF7FE5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5A9E2C-7163-4D14-AA2E-8EBBCA9E3D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B4394-C181-44BC-9ECE-7972FF242B3C}"/>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E04CED15-EBE9-4AE2-AB43-8B4E049D5E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63F74C-7927-4A82-ABA0-8C10F58C9EAD}"/>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231992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3A6B9-44E9-4883-AD9C-7DECBF24FC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407775-254D-4CAB-BFC4-A3A1C735C0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EC6F95-90C6-4E92-84E8-A9DCBD085D20}"/>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1127FAD0-3EFA-4DE7-946D-433F2824D4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2F3A3C-9D2A-4B6E-B477-74D77E996309}"/>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327258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292563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316932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78D885-34D2-424E-9DBC-577B5B1D270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220002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78D885-34D2-424E-9DBC-577B5B1D2706}"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1475256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78D885-34D2-424E-9DBC-577B5B1D2706}" type="datetimeFigureOut">
              <a:rPr lang="en-GB" smtClean="0"/>
              <a:t>01/05/2020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110745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78D885-34D2-424E-9DBC-577B5B1D2706}" type="datetimeFigureOut">
              <a:rPr lang="en-GB" smtClean="0"/>
              <a:t>01/05/2020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830414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8D885-34D2-424E-9DBC-577B5B1D2706}" type="datetimeFigureOut">
              <a:rPr lang="en-GB" smtClean="0"/>
              <a:t>01/05/2020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730947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78D885-34D2-424E-9DBC-577B5B1D2706}"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37534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FB1C-6475-4BBF-8CF9-37D5BEB9CD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34D193-CF87-4479-A8E1-A983D20649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682B63-CFB9-4B2A-8586-7E37EE918202}"/>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DE3C1A46-CE34-4E24-A056-AA2C482DD5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C69044-4853-4F18-8A6F-8CA940144A5E}"/>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607645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78D885-34D2-424E-9DBC-577B5B1D2706}"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024209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3809840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78D885-34D2-424E-9DBC-577B5B1D2706}"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CDC549-3A3D-44C7-9613-F9E9053B13E4}" type="slidenum">
              <a:rPr lang="en-GB" smtClean="0"/>
              <a:t>‹#›</a:t>
            </a:fld>
            <a:endParaRPr lang="en-GB"/>
          </a:p>
        </p:txBody>
      </p:sp>
    </p:spTree>
    <p:extLst>
      <p:ext uri="{BB962C8B-B14F-4D97-AF65-F5344CB8AC3E}">
        <p14:creationId xmlns:p14="http://schemas.microsoft.com/office/powerpoint/2010/main" val="49296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614003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1997058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3FD1DE-6B2D-4366-BCBD-A9335EA2DF92}"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947832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3FD1DE-6B2D-4366-BCBD-A9335EA2DF92}"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491947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3FD1DE-6B2D-4366-BCBD-A9335EA2DF92}" type="datetimeFigureOut">
              <a:rPr lang="en-GB" smtClean="0"/>
              <a:t>01/05/2020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003051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3FD1DE-6B2D-4366-BCBD-A9335EA2DF92}" type="datetimeFigureOut">
              <a:rPr lang="en-GB" smtClean="0"/>
              <a:t>01/05/2020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033916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FD1DE-6B2D-4366-BCBD-A9335EA2DF92}" type="datetimeFigureOut">
              <a:rPr lang="en-GB" smtClean="0"/>
              <a:t>01/05/2020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2526005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15847-B112-42D2-9583-9877E04560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ACCA4A-46E9-4FFF-9EB7-18B09E26B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EAD45-4B12-48E1-BD8C-10BCB7B2667B}"/>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D23B19FF-8233-475A-9DEE-CF6EACA4DD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C7205F-E49C-4660-9374-196C6ECADA6A}"/>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3002917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852005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3FD1DE-6B2D-4366-BCBD-A9335EA2DF92}" type="datetimeFigureOut">
              <a:rPr lang="en-GB" smtClean="0"/>
              <a:t>01/05/2020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3116662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429268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FD1DE-6B2D-4366-BCBD-A9335EA2DF92}" type="datetimeFigureOut">
              <a:rPr lang="en-GB" smtClean="0"/>
              <a:t>01/05/2020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BB3BD3-D58A-4814-B50A-F6DC2035A8CC}" type="slidenum">
              <a:rPr lang="en-GB" smtClean="0"/>
              <a:t>‹#›</a:t>
            </a:fld>
            <a:endParaRPr lang="en-GB"/>
          </a:p>
        </p:txBody>
      </p:sp>
    </p:spTree>
    <p:extLst>
      <p:ext uri="{BB962C8B-B14F-4D97-AF65-F5344CB8AC3E}">
        <p14:creationId xmlns:p14="http://schemas.microsoft.com/office/powerpoint/2010/main" val="594721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0419525-FF93-4990-8CE3-74B2673120CF}"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97119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1700CB8-6E51-4A34-8617-8678EB064F57}"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7591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3AC8824-E0CE-4721-8884-570D7CF9133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8160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2E604D1-3DAB-4996-AC29-C8020C67C9A7}"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56045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6CAEF76-BAF2-48F8-9A54-5FA8E5708FCB}"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02508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AA58DE0-984B-4D99-A4F2-1E3CBF3C4951}"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3696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BBAF-647B-495C-B559-1E8861FF6F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0694F8-9839-48F6-ADB8-2A7784A77B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D74C84-CB7B-4EB9-93C5-4A743D45DE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A5D684-BAA8-434B-B4BB-2D5D011EB89C}"/>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6" name="Footer Placeholder 5">
            <a:extLst>
              <a:ext uri="{FF2B5EF4-FFF2-40B4-BE49-F238E27FC236}">
                <a16:creationId xmlns:a16="http://schemas.microsoft.com/office/drawing/2014/main" id="{273E2007-808E-449B-89AF-61D6E8DAF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3BBF74-2660-4BC5-8020-B9D5896CA0A3}"/>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1576293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B07C3F31-5E40-41F1-B13E-35CCBB74214B}"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37155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46CD239D-CDC7-4551-A7C0-DFE691B73CE3}"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61017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F7E4699-BE47-4527-86B3-36320492C7F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021707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57FA01C-632B-4711-B89F-155500D4FDDD}"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78369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41017BAA-10CE-4D5F-9CF8-FE5795A30EBC}"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48851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252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013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890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8120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3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403D-3297-4E31-A5A6-59D8D27BCB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20C712-4239-4C90-B2E0-44EDDDD21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6F463D-50C5-4F6A-91E7-38135909C0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11F470-9857-4DEE-8868-042C9FFD7F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4DFB3-F4AD-4A74-8A2D-CB98E1B26A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A95A4C-6829-41FA-B239-77F6F36F5952}"/>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8" name="Footer Placeholder 7">
            <a:extLst>
              <a:ext uri="{FF2B5EF4-FFF2-40B4-BE49-F238E27FC236}">
                <a16:creationId xmlns:a16="http://schemas.microsoft.com/office/drawing/2014/main" id="{1FE153B2-936B-446D-A8E6-D3D881E1C29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8666C2-2E21-4856-A05D-890D286893DB}"/>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3123495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738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4315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274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610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55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221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CCEB-6998-403D-A0C1-E19260D1C7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5FAA56-F1B7-4A01-8CB8-C38AA3ED1DBD}"/>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4" name="Footer Placeholder 3">
            <a:extLst>
              <a:ext uri="{FF2B5EF4-FFF2-40B4-BE49-F238E27FC236}">
                <a16:creationId xmlns:a16="http://schemas.microsoft.com/office/drawing/2014/main" id="{754552D6-D436-4233-A377-7D97A2E4E9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987524-F664-43D0-9476-9086AF7BE090}"/>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847691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C1A8F7-AADF-4DC6-A063-0B94891864F3}"/>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3" name="Footer Placeholder 2">
            <a:extLst>
              <a:ext uri="{FF2B5EF4-FFF2-40B4-BE49-F238E27FC236}">
                <a16:creationId xmlns:a16="http://schemas.microsoft.com/office/drawing/2014/main" id="{0AB391EB-D57D-4B44-8991-BC6C5DC0F8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48A163-8AC6-4ECD-A178-737005755D2F}"/>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118624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8378-697D-4CF6-B43B-7F4F9F39C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182946-F993-4CAF-B8EB-8F7E7E0555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F1EF3D-5B73-4645-AF50-3356CD502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45CBD-48B3-4588-96E0-DC5572410FEE}"/>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6" name="Footer Placeholder 5">
            <a:extLst>
              <a:ext uri="{FF2B5EF4-FFF2-40B4-BE49-F238E27FC236}">
                <a16:creationId xmlns:a16="http://schemas.microsoft.com/office/drawing/2014/main" id="{A5FD3709-443B-406C-B598-311CF338E0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48D985-EBB8-4DDD-B6ED-042F9A889B7D}"/>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362257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1060-7797-4DE5-AA18-33E4F84EC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8B75297-9EDD-4BE1-8478-F02675A399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35E43EC-558B-4FC0-B7FB-F78868C410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9E1D72-4EF8-4DD2-B522-6B29180B1BD2}"/>
              </a:ext>
            </a:extLst>
          </p:cNvPr>
          <p:cNvSpPr>
            <a:spLocks noGrp="1"/>
          </p:cNvSpPr>
          <p:nvPr>
            <p:ph type="dt" sz="half" idx="10"/>
          </p:nvPr>
        </p:nvSpPr>
        <p:spPr/>
        <p:txBody>
          <a:bodyPr/>
          <a:lstStyle/>
          <a:p>
            <a:fld id="{F7EE3B08-0375-46A6-A70B-589701B64FCC}" type="datetimeFigureOut">
              <a:rPr lang="en-GB" smtClean="0"/>
              <a:t>01/05/2020</a:t>
            </a:fld>
            <a:endParaRPr lang="en-GB"/>
          </a:p>
        </p:txBody>
      </p:sp>
      <p:sp>
        <p:nvSpPr>
          <p:cNvPr id="6" name="Footer Placeholder 5">
            <a:extLst>
              <a:ext uri="{FF2B5EF4-FFF2-40B4-BE49-F238E27FC236}">
                <a16:creationId xmlns:a16="http://schemas.microsoft.com/office/drawing/2014/main" id="{B121DC96-DCD3-49EB-8C2E-D2791FB12A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26D8BB-9283-49B8-95BD-442092F3552E}"/>
              </a:ext>
            </a:extLst>
          </p:cNvPr>
          <p:cNvSpPr>
            <a:spLocks noGrp="1"/>
          </p:cNvSpPr>
          <p:nvPr>
            <p:ph type="sldNum" sz="quarter" idx="12"/>
          </p:nvPr>
        </p:nvSpPr>
        <p:spPr/>
        <p:txBody>
          <a:bodyPr/>
          <a:lstStyle/>
          <a:p>
            <a:fld id="{589673E8-ECB7-44B1-81E6-970088410F90}" type="slidenum">
              <a:rPr lang="en-GB" smtClean="0"/>
              <a:t>‹#›</a:t>
            </a:fld>
            <a:endParaRPr lang="en-GB"/>
          </a:p>
        </p:txBody>
      </p:sp>
    </p:spTree>
    <p:extLst>
      <p:ext uri="{BB962C8B-B14F-4D97-AF65-F5344CB8AC3E}">
        <p14:creationId xmlns:p14="http://schemas.microsoft.com/office/powerpoint/2010/main" val="2059683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3A93C-A48D-4FF9-B6A3-2DA07182CE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EECA11-1DC1-49C3-94C7-03A46ECD9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3324CE-7CE7-47E1-8C08-4FF12A09F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E3B08-0375-46A6-A70B-589701B64FCC}" type="datetimeFigureOut">
              <a:rPr lang="en-GB" smtClean="0"/>
              <a:t>01/05/2020</a:t>
            </a:fld>
            <a:endParaRPr lang="en-GB"/>
          </a:p>
        </p:txBody>
      </p:sp>
      <p:sp>
        <p:nvSpPr>
          <p:cNvPr id="5" name="Footer Placeholder 4">
            <a:extLst>
              <a:ext uri="{FF2B5EF4-FFF2-40B4-BE49-F238E27FC236}">
                <a16:creationId xmlns:a16="http://schemas.microsoft.com/office/drawing/2014/main" id="{821A4902-8ECD-4A67-9A8B-1EF429BB1F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BD8A38D-CC58-42D1-BA70-A592047EEE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673E8-ECB7-44B1-81E6-970088410F90}" type="slidenum">
              <a:rPr lang="en-GB" smtClean="0"/>
              <a:t>‹#›</a:t>
            </a:fld>
            <a:endParaRPr lang="en-GB"/>
          </a:p>
        </p:txBody>
      </p:sp>
    </p:spTree>
    <p:extLst>
      <p:ext uri="{BB962C8B-B14F-4D97-AF65-F5344CB8AC3E}">
        <p14:creationId xmlns:p14="http://schemas.microsoft.com/office/powerpoint/2010/main" val="4226962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8D885-34D2-424E-9DBC-577B5B1D2706}" type="datetimeFigureOut">
              <a:rPr lang="en-GB" smtClean="0"/>
              <a:t>01/05/2020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DC549-3A3D-44C7-9613-F9E9053B13E4}" type="slidenum">
              <a:rPr lang="en-GB" smtClean="0"/>
              <a:t>‹#›</a:t>
            </a:fld>
            <a:endParaRPr lang="en-GB"/>
          </a:p>
        </p:txBody>
      </p:sp>
    </p:spTree>
    <p:extLst>
      <p:ext uri="{BB962C8B-B14F-4D97-AF65-F5344CB8AC3E}">
        <p14:creationId xmlns:p14="http://schemas.microsoft.com/office/powerpoint/2010/main" val="19087457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FD1DE-6B2D-4366-BCBD-A9335EA2DF92}" type="datetimeFigureOut">
              <a:rPr lang="en-GB" smtClean="0"/>
              <a:t>01/05/2020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B3BD3-D58A-4814-B50A-F6DC2035A8CC}" type="slidenum">
              <a:rPr lang="en-GB" smtClean="0"/>
              <a:t>‹#›</a:t>
            </a:fld>
            <a:endParaRPr lang="en-GB"/>
          </a:p>
        </p:txBody>
      </p:sp>
    </p:spTree>
    <p:extLst>
      <p:ext uri="{BB962C8B-B14F-4D97-AF65-F5344CB8AC3E}">
        <p14:creationId xmlns:p14="http://schemas.microsoft.com/office/powerpoint/2010/main" val="23677979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7E3014F-B9F3-480B-9950-D49EF6640414}"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816620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F6127C-4B9F-401E-9847-74443EC2AAEE}"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C4FD87-838A-498B-AE83-CF6CC79136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56516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tiff"/><Relationship Id="rId1" Type="http://schemas.openxmlformats.org/officeDocument/2006/relationships/slideLayout" Target="../slideLayouts/slideLayout35.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microsoft.com/office/2007/relationships/media" Target="../media/media1.webm"/><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eeigox.exampro.net/" TargetMode="Externa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vs8F_g3MGtM" TargetMode="Externa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6.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hiterosemaths.com/homelearning/year-3/" TargetMode="Externa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hyperlink" Target="https://whiterosemaths.com/homelearning/year-3/" TargetMode="Externa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www.codeforlife.education/login_for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hyperlink" Target="https://player.5-a-day.tv/" TargetMode="External"/><Relationship Id="rId1" Type="http://schemas.openxmlformats.org/officeDocument/2006/relationships/slideLayout" Target="../slideLayouts/slideLayout13.xml"/><Relationship Id="rId6" Type="http://schemas.openxmlformats.org/officeDocument/2006/relationships/hyperlink" Target="https://www.gonoodle.com/good-energy-at-home-kids-games-and-videos/" TargetMode="External"/><Relationship Id="rId5" Type="http://schemas.openxmlformats.org/officeDocument/2006/relationships/hyperlink" Target="https://pehubportal.co.uk/" TargetMode="External"/><Relationship Id="rId4" Type="http://schemas.openxmlformats.org/officeDocument/2006/relationships/hyperlink" Target="https://www.youtube.com/user/CosmicKidsYog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6.tiff"/><Relationship Id="rId1" Type="http://schemas.openxmlformats.org/officeDocument/2006/relationships/slideLayout" Target="../slideLayouts/slideLayout24.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4.xml"/><Relationship Id="rId5" Type="http://schemas.openxmlformats.org/officeDocument/2006/relationships/image" Target="../media/image11.tiff"/><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8437" y="-655637"/>
            <a:ext cx="9144000" cy="2387600"/>
          </a:xfrm>
        </p:spPr>
        <p:txBody>
          <a:bodyPr/>
          <a:lstStyle/>
          <a:p>
            <a:r>
              <a:rPr lang="en-GB" dirty="0">
                <a:latin typeface="Comic Sans MS" panose="030F0702030302020204" pitchFamily="66" charset="0"/>
              </a:rPr>
              <a:t>Guided Reading</a:t>
            </a:r>
          </a:p>
        </p:txBody>
      </p:sp>
      <p:pic>
        <p:nvPicPr>
          <p:cNvPr id="1026" name="Picture 2" descr="Image result for guided r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174" y="2475970"/>
            <a:ext cx="4962525"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31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standing in front of a building&#10;&#10;Description automatically generated">
            <a:extLst>
              <a:ext uri="{FF2B5EF4-FFF2-40B4-BE49-F238E27FC236}">
                <a16:creationId xmlns:a16="http://schemas.microsoft.com/office/drawing/2014/main" id="{620D7587-A78D-E146-A7CA-EC0BB05907BE}"/>
              </a:ext>
            </a:extLst>
          </p:cNvPr>
          <p:cNvPicPr>
            <a:picLocks noChangeAspect="1"/>
          </p:cNvPicPr>
          <p:nvPr/>
        </p:nvPicPr>
        <p:blipFill rotWithShape="1">
          <a:blip r:embed="rId3">
            <a:extLst>
              <a:ext uri="{28A0092B-C50C-407E-A947-70E740481C1C}">
                <a14:useLocalDpi xmlns:a14="http://schemas.microsoft.com/office/drawing/2010/main" val="0"/>
              </a:ext>
            </a:extLst>
          </a:blip>
          <a:srcRect l="15296"/>
          <a:stretch/>
        </p:blipFill>
        <p:spPr>
          <a:xfrm>
            <a:off x="5937125" y="178124"/>
            <a:ext cx="5569075" cy="4931083"/>
          </a:xfrm>
          <a:prstGeom prst="rect">
            <a:avLst/>
          </a:prstGeom>
        </p:spPr>
      </p:pic>
      <p:pic>
        <p:nvPicPr>
          <p:cNvPr id="16" name="Picture 15" descr="A view of a city&#10;&#10;Description automatically generated">
            <a:extLst>
              <a:ext uri="{FF2B5EF4-FFF2-40B4-BE49-F238E27FC236}">
                <a16:creationId xmlns:a16="http://schemas.microsoft.com/office/drawing/2014/main" id="{2D428916-7F3E-9347-834D-1A95B7357EDE}"/>
              </a:ext>
            </a:extLst>
          </p:cNvPr>
          <p:cNvPicPr>
            <a:picLocks noChangeAspect="1"/>
          </p:cNvPicPr>
          <p:nvPr/>
        </p:nvPicPr>
        <p:blipFill rotWithShape="1">
          <a:blip r:embed="rId4">
            <a:extLst>
              <a:ext uri="{28A0092B-C50C-407E-A947-70E740481C1C}">
                <a14:useLocalDpi xmlns:a14="http://schemas.microsoft.com/office/drawing/2010/main" val="0"/>
              </a:ext>
            </a:extLst>
          </a:blip>
          <a:srcRect l="3056" r="16733"/>
          <a:stretch/>
        </p:blipFill>
        <p:spPr>
          <a:xfrm>
            <a:off x="685800" y="178124"/>
            <a:ext cx="5273699" cy="4931083"/>
          </a:xfrm>
          <a:prstGeom prst="rect">
            <a:avLst/>
          </a:prstGeom>
        </p:spPr>
      </p:pic>
      <p:sp>
        <p:nvSpPr>
          <p:cNvPr id="18" name="Rounded Rectangular Callout 17">
            <a:extLst>
              <a:ext uri="{FF2B5EF4-FFF2-40B4-BE49-F238E27FC236}">
                <a16:creationId xmlns:a16="http://schemas.microsoft.com/office/drawing/2014/main" id="{A07E0EAB-0638-884B-80C9-B484243C4D7B}"/>
              </a:ext>
            </a:extLst>
          </p:cNvPr>
          <p:cNvSpPr/>
          <p:nvPr/>
        </p:nvSpPr>
        <p:spPr bwMode="auto">
          <a:xfrm>
            <a:off x="1760032" y="4525007"/>
            <a:ext cx="5273699" cy="1571213"/>
          </a:xfrm>
          <a:prstGeom prst="wedgeRoundRectCallout">
            <a:avLst>
              <a:gd name="adj1" fmla="val 56106"/>
              <a:gd name="adj2" fmla="val 87340"/>
              <a:gd name="adj3" fmla="val 16667"/>
            </a:avLst>
          </a:prstGeom>
          <a:solidFill>
            <a:schemeClr val="bg1"/>
          </a:solidFill>
          <a:ln w="762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333399"/>
                </a:solidFill>
                <a:effectLst/>
                <a:uLnTx/>
                <a:uFillTx/>
                <a:latin typeface="Comic Sans MS" panose="030F0702030302020204" pitchFamily="66" charset="0"/>
                <a:ea typeface="ＭＳ Ｐゴシック" panose="020B0600070205080204" pitchFamily="34" charset="-128"/>
                <a:cs typeface="+mn-cs"/>
              </a:rPr>
              <a:t>This is where the boat took our character.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333399"/>
              </a:solidFill>
              <a:effectLst/>
              <a:uLnTx/>
              <a:uFillTx/>
              <a:latin typeface="Comic Sans MS" panose="030F0702030302020204" pitchFamily="66"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333399"/>
                </a:solidFill>
                <a:effectLst/>
                <a:uLnTx/>
                <a:uFillTx/>
                <a:latin typeface="Comic Sans MS" panose="030F0702030302020204" pitchFamily="66" charset="0"/>
                <a:ea typeface="ＭＳ Ｐゴシック" panose="020B0600070205080204" pitchFamily="34" charset="-128"/>
                <a:cs typeface="+mn-cs"/>
              </a:rPr>
              <a:t>Is this what you predicted?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333399"/>
              </a:solidFill>
              <a:effectLst/>
              <a:uLnTx/>
              <a:uFillTx/>
              <a:latin typeface="Comic Sans MS" panose="030F0702030302020204" pitchFamily="66" charset="0"/>
              <a:ea typeface="ＭＳ Ｐゴシック" panose="020B0600070205080204" pitchFamily="34" charset="-128"/>
              <a:cs typeface="+mn-cs"/>
            </a:endParaRPr>
          </a:p>
        </p:txBody>
      </p:sp>
    </p:spTree>
    <p:extLst>
      <p:ext uri="{BB962C8B-B14F-4D97-AF65-F5344CB8AC3E}">
        <p14:creationId xmlns:p14="http://schemas.microsoft.com/office/powerpoint/2010/main" val="1645761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31D4-E1CF-FB4A-850A-94A2D0E49472}"/>
              </a:ext>
            </a:extLst>
          </p:cNvPr>
          <p:cNvSpPr>
            <a:spLocks noGrp="1"/>
          </p:cNvSpPr>
          <p:nvPr>
            <p:ph type="title"/>
          </p:nvPr>
        </p:nvSpPr>
        <p:spPr>
          <a:xfrm>
            <a:off x="2703443" y="316405"/>
            <a:ext cx="8945217" cy="1143000"/>
          </a:xfrm>
        </p:spPr>
        <p:txBody>
          <a:bodyPr/>
          <a:lstStyle/>
          <a:p>
            <a:r>
              <a:rPr lang="en-GB" dirty="0">
                <a:solidFill>
                  <a:schemeClr val="accent2"/>
                </a:solidFill>
                <a:latin typeface="Comic Sans MS" panose="030F0902030302020204" pitchFamily="66" charset="0"/>
              </a:rPr>
              <a:t>Toolkit for creating a setting. </a:t>
            </a:r>
          </a:p>
        </p:txBody>
      </p:sp>
      <p:sp>
        <p:nvSpPr>
          <p:cNvPr id="4" name="Rounded Rectangular Callout 3">
            <a:extLst>
              <a:ext uri="{FF2B5EF4-FFF2-40B4-BE49-F238E27FC236}">
                <a16:creationId xmlns:a16="http://schemas.microsoft.com/office/drawing/2014/main" id="{1E49FD8A-3BDD-2A4F-AD93-CA18EC124B22}"/>
              </a:ext>
            </a:extLst>
          </p:cNvPr>
          <p:cNvSpPr/>
          <p:nvPr/>
        </p:nvSpPr>
        <p:spPr bwMode="auto">
          <a:xfrm>
            <a:off x="6096000" y="4863682"/>
            <a:ext cx="5144414" cy="1245011"/>
          </a:xfrm>
          <a:prstGeom prst="wedgeRoundRectCallout">
            <a:avLst>
              <a:gd name="adj1" fmla="val 54502"/>
              <a:gd name="adj2" fmla="val 94878"/>
              <a:gd name="adj3" fmla="val 16667"/>
            </a:avLst>
          </a:prstGeom>
          <a:solidFill>
            <a:schemeClr val="bg1"/>
          </a:solidFill>
          <a:ln w="762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333399"/>
                </a:solidFill>
                <a:effectLst/>
                <a:uLnTx/>
                <a:uFillTx/>
                <a:latin typeface="Comic Sans MS" panose="030F0702030302020204" pitchFamily="66" charset="0"/>
                <a:ea typeface="ＭＳ Ｐゴシック" panose="020B0600070205080204" pitchFamily="34" charset="-128"/>
                <a:cs typeface="+mn-cs"/>
              </a:rPr>
              <a:t>Using our tool kit create  a mind map for the castle to help you write a setting description. </a:t>
            </a:r>
          </a:p>
        </p:txBody>
      </p:sp>
      <p:pic>
        <p:nvPicPr>
          <p:cNvPr id="9" name="Picture 8">
            <a:extLst>
              <a:ext uri="{FF2B5EF4-FFF2-40B4-BE49-F238E27FC236}">
                <a16:creationId xmlns:a16="http://schemas.microsoft.com/office/drawing/2014/main" id="{919780A6-9B79-3B40-856E-8F04BE746E3A}"/>
              </a:ext>
            </a:extLst>
          </p:cNvPr>
          <p:cNvPicPr>
            <a:picLocks noChangeAspect="1"/>
          </p:cNvPicPr>
          <p:nvPr/>
        </p:nvPicPr>
        <p:blipFill rotWithShape="1">
          <a:blip r:embed="rId2"/>
          <a:srcRect l="23287" t="16133" r="23496" b="19153"/>
          <a:stretch/>
        </p:blipFill>
        <p:spPr>
          <a:xfrm>
            <a:off x="783259" y="268357"/>
            <a:ext cx="1787663" cy="1239096"/>
          </a:xfrm>
          <a:prstGeom prst="rect">
            <a:avLst/>
          </a:prstGeom>
        </p:spPr>
      </p:pic>
      <p:cxnSp>
        <p:nvCxnSpPr>
          <p:cNvPr id="11" name="Straight Connector 10">
            <a:extLst>
              <a:ext uri="{FF2B5EF4-FFF2-40B4-BE49-F238E27FC236}">
                <a16:creationId xmlns:a16="http://schemas.microsoft.com/office/drawing/2014/main" id="{1E8DE901-405B-2B42-8038-ACE5ECC86BE2}"/>
              </a:ext>
            </a:extLst>
          </p:cNvPr>
          <p:cNvCxnSpPr/>
          <p:nvPr/>
        </p:nvCxnSpPr>
        <p:spPr bwMode="auto">
          <a:xfrm flipV="1">
            <a:off x="4912264" y="2645780"/>
            <a:ext cx="2027582" cy="7300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C04436CD-FEC7-214C-89D8-F2EE00E7A04D}"/>
              </a:ext>
            </a:extLst>
          </p:cNvPr>
          <p:cNvSpPr txBox="1"/>
          <p:nvPr/>
        </p:nvSpPr>
        <p:spPr>
          <a:xfrm>
            <a:off x="6802353" y="2317305"/>
            <a:ext cx="410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Show the setting through the character’s eyes. </a:t>
            </a:r>
          </a:p>
        </p:txBody>
      </p:sp>
      <p:cxnSp>
        <p:nvCxnSpPr>
          <p:cNvPr id="17" name="Straight Connector 16">
            <a:extLst>
              <a:ext uri="{FF2B5EF4-FFF2-40B4-BE49-F238E27FC236}">
                <a16:creationId xmlns:a16="http://schemas.microsoft.com/office/drawing/2014/main" id="{D4BEE150-34C7-FB45-AF2F-A391C8164209}"/>
              </a:ext>
            </a:extLst>
          </p:cNvPr>
          <p:cNvCxnSpPr/>
          <p:nvPr/>
        </p:nvCxnSpPr>
        <p:spPr bwMode="auto">
          <a:xfrm flipH="1">
            <a:off x="1009801" y="3177069"/>
            <a:ext cx="2077280" cy="70567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a:extLst>
              <a:ext uri="{FF2B5EF4-FFF2-40B4-BE49-F238E27FC236}">
                <a16:creationId xmlns:a16="http://schemas.microsoft.com/office/drawing/2014/main" id="{D5EF802F-DF5D-E046-B9F8-0B4C804DD188}"/>
              </a:ext>
            </a:extLst>
          </p:cNvPr>
          <p:cNvSpPr txBox="1"/>
          <p:nvPr/>
        </p:nvSpPr>
        <p:spPr>
          <a:xfrm>
            <a:off x="195775" y="2639481"/>
            <a:ext cx="204414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Use your senses to describe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Sight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Smell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Sound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Taste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Touch</a:t>
            </a:r>
          </a:p>
        </p:txBody>
      </p:sp>
      <p:cxnSp>
        <p:nvCxnSpPr>
          <p:cNvPr id="20" name="Straight Connector 19">
            <a:extLst>
              <a:ext uri="{FF2B5EF4-FFF2-40B4-BE49-F238E27FC236}">
                <a16:creationId xmlns:a16="http://schemas.microsoft.com/office/drawing/2014/main" id="{AE68E319-EA39-3A42-B3D4-2140AC767662}"/>
              </a:ext>
            </a:extLst>
          </p:cNvPr>
          <p:cNvCxnSpPr/>
          <p:nvPr/>
        </p:nvCxnSpPr>
        <p:spPr bwMode="auto">
          <a:xfrm>
            <a:off x="5251849" y="3882747"/>
            <a:ext cx="155050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F91B1CEE-9202-254E-AF9B-AA2E25850177}"/>
              </a:ext>
            </a:extLst>
          </p:cNvPr>
          <p:cNvSpPr txBox="1"/>
          <p:nvPr/>
        </p:nvSpPr>
        <p:spPr>
          <a:xfrm>
            <a:off x="6697317" y="3445917"/>
            <a:ext cx="244171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Prepositions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Near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On top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endParaRPr>
          </a:p>
        </p:txBody>
      </p:sp>
      <p:cxnSp>
        <p:nvCxnSpPr>
          <p:cNvPr id="24" name="Straight Connector 23">
            <a:extLst>
              <a:ext uri="{FF2B5EF4-FFF2-40B4-BE49-F238E27FC236}">
                <a16:creationId xmlns:a16="http://schemas.microsoft.com/office/drawing/2014/main" id="{E3797DF4-1FE5-8F45-84B0-9BF00052A10C}"/>
              </a:ext>
            </a:extLst>
          </p:cNvPr>
          <p:cNvCxnSpPr/>
          <p:nvPr/>
        </p:nvCxnSpPr>
        <p:spPr bwMode="auto">
          <a:xfrm flipH="1" flipV="1">
            <a:off x="2313331" y="1942048"/>
            <a:ext cx="1411357" cy="65929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C8EF4C16-BE08-CE4D-B622-84D4E4F441A4}"/>
              </a:ext>
            </a:extLst>
          </p:cNvPr>
          <p:cNvSpPr txBox="1"/>
          <p:nvPr/>
        </p:nvSpPr>
        <p:spPr>
          <a:xfrm>
            <a:off x="337930" y="1631467"/>
            <a:ext cx="28227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99"/>
                </a:solidFill>
                <a:effectLst/>
                <a:uLnTx/>
                <a:uFillTx/>
                <a:latin typeface="Comic Sans MS" panose="030F0902030302020204" pitchFamily="66" charset="0"/>
                <a:ea typeface="ＭＳ Ｐゴシック"/>
                <a:cs typeface="+mn-cs"/>
              </a:rPr>
              <a:t>Interesting adjectives</a:t>
            </a:r>
          </a:p>
        </p:txBody>
      </p:sp>
      <p:cxnSp>
        <p:nvCxnSpPr>
          <p:cNvPr id="31" name="Straight Connector 30">
            <a:extLst>
              <a:ext uri="{FF2B5EF4-FFF2-40B4-BE49-F238E27FC236}">
                <a16:creationId xmlns:a16="http://schemas.microsoft.com/office/drawing/2014/main" id="{ECA3063D-9A22-574A-AD9D-7341D1D41F86}"/>
              </a:ext>
            </a:extLst>
          </p:cNvPr>
          <p:cNvCxnSpPr/>
          <p:nvPr/>
        </p:nvCxnSpPr>
        <p:spPr bwMode="auto">
          <a:xfrm flipH="1">
            <a:off x="2436679" y="4642070"/>
            <a:ext cx="650402" cy="51242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a:extLst>
              <a:ext uri="{FF2B5EF4-FFF2-40B4-BE49-F238E27FC236}">
                <a16:creationId xmlns:a16="http://schemas.microsoft.com/office/drawing/2014/main" id="{8AFB8B46-3EB0-8C48-B1C5-3A855CE99CB0}"/>
              </a:ext>
            </a:extLst>
          </p:cNvPr>
          <p:cNvSpPr txBox="1"/>
          <p:nvPr/>
        </p:nvSpPr>
        <p:spPr>
          <a:xfrm>
            <a:off x="622787" y="5108707"/>
            <a:ext cx="3627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Comic Sans MS" panose="030F0902030302020204" pitchFamily="66" charset="0"/>
                <a:ea typeface="ＭＳ Ｐゴシック"/>
                <a:cs typeface="+mn-cs"/>
              </a:rPr>
              <a:t>Describe the time of day and weather to create an effect. </a:t>
            </a:r>
          </a:p>
        </p:txBody>
      </p:sp>
      <p:cxnSp>
        <p:nvCxnSpPr>
          <p:cNvPr id="34" name="Straight Connector 33">
            <a:extLst>
              <a:ext uri="{FF2B5EF4-FFF2-40B4-BE49-F238E27FC236}">
                <a16:creationId xmlns:a16="http://schemas.microsoft.com/office/drawing/2014/main" id="{F4DC01FB-8EE1-F94D-A0F8-EDCA0D2B2646}"/>
              </a:ext>
            </a:extLst>
          </p:cNvPr>
          <p:cNvCxnSpPr/>
          <p:nvPr/>
        </p:nvCxnSpPr>
        <p:spPr bwMode="auto">
          <a:xfrm flipV="1">
            <a:off x="5303510" y="1626222"/>
            <a:ext cx="1098274" cy="7839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id="{5CA8C468-07D7-E249-8A42-254673361361}"/>
              </a:ext>
            </a:extLst>
          </p:cNvPr>
          <p:cNvSpPr txBox="1"/>
          <p:nvPr/>
        </p:nvSpPr>
        <p:spPr>
          <a:xfrm>
            <a:off x="6350432" y="1378567"/>
            <a:ext cx="38779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Comic Sans MS" panose="030F0902030302020204" pitchFamily="66" charset="0"/>
                <a:ea typeface="ＭＳ Ｐゴシック"/>
                <a:cs typeface="+mn-cs"/>
              </a:rPr>
              <a:t>Show not tell how the character reacts to the setting. </a:t>
            </a:r>
          </a:p>
        </p:txBody>
      </p:sp>
      <p:pic>
        <p:nvPicPr>
          <p:cNvPr id="19" name="Picture 18" descr="A view of a city&#10;&#10;Description automatically generated">
            <a:extLst>
              <a:ext uri="{FF2B5EF4-FFF2-40B4-BE49-F238E27FC236}">
                <a16:creationId xmlns:a16="http://schemas.microsoft.com/office/drawing/2014/main" id="{D350C7BA-FA49-054D-9332-231E66BE48C9}"/>
              </a:ext>
            </a:extLst>
          </p:cNvPr>
          <p:cNvPicPr>
            <a:picLocks noChangeAspect="1"/>
          </p:cNvPicPr>
          <p:nvPr/>
        </p:nvPicPr>
        <p:blipFill rotWithShape="1">
          <a:blip r:embed="rId3">
            <a:extLst>
              <a:ext uri="{28A0092B-C50C-407E-A947-70E740481C1C}">
                <a14:useLocalDpi xmlns:a14="http://schemas.microsoft.com/office/drawing/2010/main" val="0"/>
              </a:ext>
            </a:extLst>
          </a:blip>
          <a:srcRect l="3056" r="16733"/>
          <a:stretch/>
        </p:blipFill>
        <p:spPr>
          <a:xfrm>
            <a:off x="2167711" y="2380403"/>
            <a:ext cx="2077280" cy="1942326"/>
          </a:xfrm>
          <a:prstGeom prst="rect">
            <a:avLst/>
          </a:prstGeom>
        </p:spPr>
      </p:pic>
      <p:pic>
        <p:nvPicPr>
          <p:cNvPr id="22" name="Picture 21" descr="A group of people standing in front of a building&#10;&#10;Description automatically generated">
            <a:extLst>
              <a:ext uri="{FF2B5EF4-FFF2-40B4-BE49-F238E27FC236}">
                <a16:creationId xmlns:a16="http://schemas.microsoft.com/office/drawing/2014/main" id="{AE51EA2B-1D53-1F41-BF51-63249A39C2C4}"/>
              </a:ext>
            </a:extLst>
          </p:cNvPr>
          <p:cNvPicPr>
            <a:picLocks noChangeAspect="1"/>
          </p:cNvPicPr>
          <p:nvPr/>
        </p:nvPicPr>
        <p:blipFill rotWithShape="1">
          <a:blip r:embed="rId4">
            <a:extLst>
              <a:ext uri="{28A0092B-C50C-407E-A947-70E740481C1C}">
                <a14:useLocalDpi xmlns:a14="http://schemas.microsoft.com/office/drawing/2010/main" val="0"/>
              </a:ext>
            </a:extLst>
          </a:blip>
          <a:srcRect l="15296"/>
          <a:stretch/>
        </p:blipFill>
        <p:spPr>
          <a:xfrm>
            <a:off x="4219615" y="2380403"/>
            <a:ext cx="2182169" cy="1932180"/>
          </a:xfrm>
          <a:prstGeom prst="rect">
            <a:avLst/>
          </a:prstGeom>
        </p:spPr>
      </p:pic>
    </p:spTree>
    <p:extLst>
      <p:ext uri="{BB962C8B-B14F-4D97-AF65-F5344CB8AC3E}">
        <p14:creationId xmlns:p14="http://schemas.microsoft.com/office/powerpoint/2010/main" val="2427165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92100" y="292100"/>
            <a:ext cx="6134100" cy="5956300"/>
          </a:xfrm>
        </p:spPr>
        <p:txBody>
          <a:bodyPr/>
          <a:lstStyle/>
          <a:p>
            <a:br>
              <a:rPr lang="en-GB" altLang="en-US" sz="1800" b="1" dirty="0">
                <a:solidFill>
                  <a:srgbClr val="0070C0"/>
                </a:solidFill>
                <a:latin typeface="Comic Sans MS" panose="030F0702030302020204" pitchFamily="66" charset="0"/>
              </a:rPr>
            </a:br>
            <a:endParaRPr lang="en-US" altLang="en-US" dirty="0">
              <a:solidFill>
                <a:srgbClr val="0070C0"/>
              </a:solidFill>
              <a:latin typeface="Comic Sans MS" panose="030F0702030302020204" pitchFamily="66" charset="0"/>
            </a:endParaRPr>
          </a:p>
        </p:txBody>
      </p:sp>
      <p:sp>
        <p:nvSpPr>
          <p:cNvPr id="10" name="Rounded Rectangular Callout 9">
            <a:extLst>
              <a:ext uri="{FF2B5EF4-FFF2-40B4-BE49-F238E27FC236}">
                <a16:creationId xmlns:a16="http://schemas.microsoft.com/office/drawing/2014/main" id="{9A1DD597-3E49-1343-A93E-C99EB0511AA3}"/>
              </a:ext>
            </a:extLst>
          </p:cNvPr>
          <p:cNvSpPr/>
          <p:nvPr/>
        </p:nvSpPr>
        <p:spPr bwMode="auto">
          <a:xfrm>
            <a:off x="292099" y="200765"/>
            <a:ext cx="9507883" cy="583999"/>
          </a:xfrm>
          <a:prstGeom prst="wedgeRoundRectCallout">
            <a:avLst>
              <a:gd name="adj1" fmla="val 46838"/>
              <a:gd name="adj2" fmla="val 97848"/>
              <a:gd name="adj3" fmla="val 16667"/>
            </a:avLst>
          </a:prstGeom>
          <a:solidFill>
            <a:schemeClr val="bg1"/>
          </a:solidFill>
          <a:ln w="762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333399"/>
                </a:solidFill>
                <a:effectLst/>
                <a:uLnTx/>
                <a:uFillTx/>
                <a:latin typeface="Comic Sans MS" panose="030F0702030302020204" pitchFamily="66" charset="0"/>
                <a:ea typeface="ＭＳ Ｐゴシック" panose="020B0600070205080204" pitchFamily="34" charset="-128"/>
                <a:cs typeface="+mn-cs"/>
              </a:rPr>
              <a:t>Here is mine. What can you see that I have included?</a:t>
            </a:r>
          </a:p>
        </p:txBody>
      </p:sp>
      <p:sp>
        <p:nvSpPr>
          <p:cNvPr id="7" name="TextBox 6">
            <a:extLst>
              <a:ext uri="{FF2B5EF4-FFF2-40B4-BE49-F238E27FC236}">
                <a16:creationId xmlns:a16="http://schemas.microsoft.com/office/drawing/2014/main" id="{B9223EFD-1B63-B94E-B3A7-06550473DAB6}"/>
              </a:ext>
            </a:extLst>
          </p:cNvPr>
          <p:cNvSpPr txBox="1"/>
          <p:nvPr/>
        </p:nvSpPr>
        <p:spPr>
          <a:xfrm>
            <a:off x="292099" y="1192757"/>
            <a:ext cx="10274301"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The water flowed slowly around each of the bends, carrying the little boat carefully as it travelled. Katie sat perfectly still in the boat, watching everything go by. Where would she end 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The trees began to clear, the light became less green, perhaps she was leaving the forest?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As the boat carried Katie out of the forest, in front of her stood the most magnificent building she had ever seen. It was more than a building, was it a village? No bigger. Was it a town? No bigger. This was an entire hidden city surrounded by the magic forest and the water that had carried Katie there.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There were turrets and towers, flags and drawbridges, domes dusted with gold like icing sugar.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In that moment, Katie heard it. The music. It sounded so grand, it must have been for somebody important she thought.  </a:t>
            </a:r>
          </a:p>
        </p:txBody>
      </p:sp>
    </p:spTree>
    <p:extLst>
      <p:ext uri="{BB962C8B-B14F-4D97-AF65-F5344CB8AC3E}">
        <p14:creationId xmlns:p14="http://schemas.microsoft.com/office/powerpoint/2010/main" val="478607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306E82-2E20-BC44-B304-DC4D3B7C3499}"/>
              </a:ext>
            </a:extLst>
          </p:cNvPr>
          <p:cNvPicPr>
            <a:picLocks noChangeAspect="1"/>
          </p:cNvPicPr>
          <p:nvPr/>
        </p:nvPicPr>
        <p:blipFill>
          <a:blip r:embed="rId3"/>
          <a:stretch>
            <a:fillRect/>
          </a:stretch>
        </p:blipFill>
        <p:spPr>
          <a:xfrm>
            <a:off x="279400" y="247650"/>
            <a:ext cx="3937000" cy="1968500"/>
          </a:xfrm>
          <a:prstGeom prst="rect">
            <a:avLst/>
          </a:prstGeom>
        </p:spPr>
      </p:pic>
      <p:sp>
        <p:nvSpPr>
          <p:cNvPr id="4" name="TextBox 3">
            <a:extLst>
              <a:ext uri="{FF2B5EF4-FFF2-40B4-BE49-F238E27FC236}">
                <a16:creationId xmlns:a16="http://schemas.microsoft.com/office/drawing/2014/main" id="{63333D47-0BCC-C140-BA6C-21F953E25D53}"/>
              </a:ext>
            </a:extLst>
          </p:cNvPr>
          <p:cNvSpPr txBox="1"/>
          <p:nvPr/>
        </p:nvSpPr>
        <p:spPr>
          <a:xfrm>
            <a:off x="2527299" y="2679700"/>
            <a:ext cx="870391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ＭＳ Ｐゴシック"/>
                <a:cs typeface="+mn-cs"/>
              </a:rPr>
              <a:t>Can you continue the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ＭＳ Ｐゴシック"/>
                <a:cs typeface="+mn-cs"/>
              </a:rPr>
              <a:t>What will happen next?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ＭＳ Ｐゴシック"/>
                <a:cs typeface="+mn-cs"/>
              </a:rPr>
              <a:t>Why is our character there?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ＭＳ Ｐゴシック"/>
                <a:cs typeface="+mn-cs"/>
              </a:rPr>
              <a:t>Will she encounter a problem she needs to solve?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omic Sans MS" panose="030F0902030302020204" pitchFamily="66" charset="0"/>
                <a:ea typeface="ＭＳ Ｐゴシック"/>
                <a:cs typeface="+mn-cs"/>
              </a:rPr>
              <a:t>How will she get home?</a:t>
            </a:r>
          </a:p>
        </p:txBody>
      </p:sp>
    </p:spTree>
    <p:extLst>
      <p:ext uri="{BB962C8B-B14F-4D97-AF65-F5344CB8AC3E}">
        <p14:creationId xmlns:p14="http://schemas.microsoft.com/office/powerpoint/2010/main" val="2124066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D3CF9B-F1DE-C244-9281-50F4F002EF7C}"/>
              </a:ext>
            </a:extLst>
          </p:cNvPr>
          <p:cNvSpPr txBox="1"/>
          <p:nvPr/>
        </p:nvSpPr>
        <p:spPr>
          <a:xfrm>
            <a:off x="437321" y="248478"/>
            <a:ext cx="110721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a:cs typeface="+mn-cs"/>
              </a:rPr>
              <a:t>Here is a video to show you how the author thought the story would end.</a:t>
            </a:r>
          </a:p>
        </p:txBody>
      </p:sp>
      <p:pic>
        <p:nvPicPr>
          <p:cNvPr id="2" name="Journey">
            <a:hlinkClick r:id="" action="ppaction://media"/>
            <a:extLst>
              <a:ext uri="{FF2B5EF4-FFF2-40B4-BE49-F238E27FC236}">
                <a16:creationId xmlns:a16="http://schemas.microsoft.com/office/drawing/2014/main" id="{20ABBC3D-953D-4581-9DD0-B07BBFABDCF9}"/>
              </a:ext>
            </a:extLst>
          </p:cNvPr>
          <p:cNvPicPr>
            <a:picLocks noChangeAspect="1"/>
          </p:cNvPicPr>
          <p:nvPr>
            <a:videoFile r:link="rId1"/>
            <p:extLst>
              <p:ext uri="{DAA4B4D4-6D71-4841-9C94-3DE7FCFB9230}">
                <p14:media xmlns:p14="http://schemas.microsoft.com/office/powerpoint/2010/main" r:embed="rId2">
                  <p14:trim st="4284"/>
                </p14:media>
              </p:ext>
            </p:extLst>
          </p:nvPr>
        </p:nvPicPr>
        <p:blipFill>
          <a:blip r:embed="rId5"/>
          <a:stretch>
            <a:fillRect/>
          </a:stretch>
        </p:blipFill>
        <p:spPr>
          <a:xfrm>
            <a:off x="1098957" y="1294670"/>
            <a:ext cx="10170253" cy="5127502"/>
          </a:xfrm>
          <a:prstGeom prst="rect">
            <a:avLst/>
          </a:prstGeom>
        </p:spPr>
      </p:pic>
    </p:spTree>
    <p:extLst>
      <p:ext uri="{BB962C8B-B14F-4D97-AF65-F5344CB8AC3E}">
        <p14:creationId xmlns:p14="http://schemas.microsoft.com/office/powerpoint/2010/main" val="135089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GB" b="1" dirty="0">
                <a:latin typeface="Comic Sans MS" panose="030F0702030302020204" pitchFamily="66" charset="0"/>
              </a:rPr>
              <a:t>Maths</a:t>
            </a:r>
          </a:p>
        </p:txBody>
      </p:sp>
      <p:sp>
        <p:nvSpPr>
          <p:cNvPr id="3" name="Subtitle 2"/>
          <p:cNvSpPr>
            <a:spLocks noGrp="1"/>
          </p:cNvSpPr>
          <p:nvPr>
            <p:ph type="subTitle" idx="1"/>
          </p:nvPr>
        </p:nvSpPr>
        <p:spPr>
          <a:xfrm>
            <a:off x="1524000" y="2811089"/>
            <a:ext cx="9144000" cy="3318623"/>
          </a:xfrm>
        </p:spPr>
        <p:txBody>
          <a:bodyPr>
            <a:normAutofit lnSpcReduction="10000"/>
          </a:bodyPr>
          <a:lstStyle/>
          <a:p>
            <a:endParaRPr lang="en-GB" dirty="0">
              <a:latin typeface="Comic Sans MS" panose="030F0702030302020204" pitchFamily="66" charset="0"/>
            </a:endParaRPr>
          </a:p>
          <a:p>
            <a:r>
              <a:rPr lang="en-GB" dirty="0">
                <a:latin typeface="Comic Sans MS" panose="030F0702030302020204" pitchFamily="66" charset="0"/>
              </a:rPr>
              <a:t>Complete the coloured work you would normally do in class.</a:t>
            </a:r>
          </a:p>
          <a:p>
            <a:endParaRPr lang="en-GB" dirty="0">
              <a:latin typeface="Comic Sans MS" panose="030F0702030302020204" pitchFamily="66" charset="0"/>
            </a:endParaRPr>
          </a:p>
          <a:p>
            <a:r>
              <a:rPr lang="en-GB" dirty="0">
                <a:latin typeface="Comic Sans MS" panose="030F0702030302020204" pitchFamily="66" charset="0"/>
              </a:rPr>
              <a:t>If you want a challenge (or have some extra time) there is a maths challenge link on the Year 3 page on the website linked to addition and subtraction.</a:t>
            </a:r>
          </a:p>
          <a:p>
            <a:endParaRPr lang="en-GB" dirty="0">
              <a:highlight>
                <a:srgbClr val="FFFF00"/>
              </a:highlight>
              <a:latin typeface="Comic Sans MS" panose="030F0702030302020204" pitchFamily="66" charset="0"/>
              <a:sym typeface="Wingdings" panose="05000000000000000000" pitchFamily="2" charset="2"/>
            </a:endParaRPr>
          </a:p>
          <a:p>
            <a:r>
              <a:rPr lang="en-GB" dirty="0">
                <a:solidFill>
                  <a:srgbClr val="FF0000"/>
                </a:solidFill>
                <a:latin typeface="Comic Sans MS" panose="030F0702030302020204" pitchFamily="66" charset="0"/>
                <a:sym typeface="Wingdings" panose="05000000000000000000" pitchFamily="2" charset="2"/>
              </a:rPr>
              <a:t>Red Group </a:t>
            </a:r>
            <a:r>
              <a:rPr lang="en-GB" dirty="0">
                <a:latin typeface="Comic Sans MS" panose="030F0702030302020204" pitchFamily="66" charset="0"/>
                <a:sym typeface="Wingdings" panose="05000000000000000000" pitchFamily="2" charset="2"/>
              </a:rPr>
              <a:t>follow this link </a:t>
            </a:r>
            <a:r>
              <a:rPr lang="en-GB" u="sng" dirty="0">
                <a:hlinkClick r:id="rId2"/>
              </a:rPr>
              <a:t>https://VEEIGOX.exampro.net</a:t>
            </a:r>
            <a:endParaRPr lang="en-GB" dirty="0">
              <a:latin typeface="Comic Sans MS" panose="030F0702030302020204" pitchFamily="66" charset="0"/>
            </a:endParaRPr>
          </a:p>
        </p:txBody>
      </p:sp>
      <p:pic>
        <p:nvPicPr>
          <p:cNvPr id="5" name="Picture 4"/>
          <p:cNvPicPr>
            <a:picLocks noChangeAspect="1"/>
          </p:cNvPicPr>
          <p:nvPr/>
        </p:nvPicPr>
        <p:blipFill>
          <a:blip r:embed="rId3"/>
          <a:stretch>
            <a:fillRect/>
          </a:stretch>
        </p:blipFill>
        <p:spPr>
          <a:xfrm>
            <a:off x="8913586" y="207348"/>
            <a:ext cx="2884714" cy="2832581"/>
          </a:xfrm>
          <a:prstGeom prst="rect">
            <a:avLst/>
          </a:prstGeom>
        </p:spPr>
      </p:pic>
    </p:spTree>
    <p:extLst>
      <p:ext uri="{BB962C8B-B14F-4D97-AF65-F5344CB8AC3E}">
        <p14:creationId xmlns:p14="http://schemas.microsoft.com/office/powerpoint/2010/main" val="3542304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4429" y="167680"/>
            <a:ext cx="12083142" cy="46699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Purple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We are recapping our knowledge of money.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Find as many coins as you can around your house.  Sort them from which coin is worth the least to the most.  Record what coins you have found.  Are there any coins you are missing?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Check you have thought of all the coins: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hlinkClick r:id="rId2"/>
              </a:rPr>
              <a:t>https://www.youtube.com/watch?v=vs8F_g3MGtM</a:t>
            </a: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Now complete page 28 of your workbook</a:t>
            </a:r>
            <a:endParaRPr kumimoji="0" lang="en-GB" sz="32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36200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4429" y="185177"/>
            <a:ext cx="12083142" cy="52795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Blue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Today we are recapping our knowledge of measuring.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Order everyone in your family from shortest to tallest.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Now order them from youngest to oldest.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Is the order the same?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Pick up 10 objects from around your house.  Sort them into two groups based on something you can measure.  Examples you might use are: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Length, weight, age, capacity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Record what you have sorted in your book.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Now complete page 31 of your workbook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44174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44386" y="438378"/>
            <a:ext cx="96012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sng" strike="noStrike" kern="1200" cap="none" spc="0" normalizeH="0" baseline="0" noProof="0" dirty="0">
                <a:ln>
                  <a:noFill/>
                </a:ln>
                <a:solidFill>
                  <a:prstClr val="black"/>
                </a:solidFill>
                <a:effectLst/>
                <a:uLnTx/>
                <a:uFillTx/>
                <a:latin typeface="Comic Sans MS" panose="030F0702030302020204" pitchFamily="66" charset="0"/>
                <a:ea typeface="+mj-ea"/>
                <a:cs typeface="+mj-cs"/>
              </a:rPr>
              <a:t>WALT: identify tenths.</a:t>
            </a:r>
          </a:p>
        </p:txBody>
      </p:sp>
      <p:sp>
        <p:nvSpPr>
          <p:cNvPr id="5" name="Subtitle 2"/>
          <p:cNvSpPr txBox="1">
            <a:spLocks/>
          </p:cNvSpPr>
          <p:nvPr/>
        </p:nvSpPr>
        <p:spPr>
          <a:xfrm>
            <a:off x="1572986" y="2825978"/>
            <a:ext cx="9144000" cy="264273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We are going to learn about fractions over the next few weeks.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Look at the yellow pages to help you, then complete the work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for your group.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Green group – green background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Orange group – orange background</a:t>
            </a:r>
          </a:p>
        </p:txBody>
      </p:sp>
    </p:spTree>
    <p:extLst>
      <p:ext uri="{BB962C8B-B14F-4D97-AF65-F5344CB8AC3E}">
        <p14:creationId xmlns:p14="http://schemas.microsoft.com/office/powerpoint/2010/main" val="1261342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D8BC2A-3E09-4EA5-B051-4F9DF6B1680D}"/>
              </a:ext>
            </a:extLst>
          </p:cNvPr>
          <p:cNvSpPr txBox="1"/>
          <p:nvPr/>
        </p:nvSpPr>
        <p:spPr>
          <a:xfrm>
            <a:off x="125834" y="58723"/>
            <a:ext cx="2600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Tuesday’s answers:</a:t>
            </a:r>
          </a:p>
        </p:txBody>
      </p:sp>
      <p:pic>
        <p:nvPicPr>
          <p:cNvPr id="11" name="Picture 10">
            <a:extLst>
              <a:ext uri="{FF2B5EF4-FFF2-40B4-BE49-F238E27FC236}">
                <a16:creationId xmlns:a16="http://schemas.microsoft.com/office/drawing/2014/main" id="{8EBBD50F-B537-4F1C-8BD1-6719E5B7647B}"/>
              </a:ext>
            </a:extLst>
          </p:cNvPr>
          <p:cNvPicPr>
            <a:picLocks noChangeAspect="1"/>
          </p:cNvPicPr>
          <p:nvPr/>
        </p:nvPicPr>
        <p:blipFill>
          <a:blip r:embed="rId2"/>
          <a:stretch>
            <a:fillRect/>
          </a:stretch>
        </p:blipFill>
        <p:spPr>
          <a:xfrm>
            <a:off x="371999" y="541698"/>
            <a:ext cx="5308220" cy="1779050"/>
          </a:xfrm>
          <a:prstGeom prst="rect">
            <a:avLst/>
          </a:prstGeom>
        </p:spPr>
      </p:pic>
      <p:pic>
        <p:nvPicPr>
          <p:cNvPr id="12" name="Picture 11">
            <a:extLst>
              <a:ext uri="{FF2B5EF4-FFF2-40B4-BE49-F238E27FC236}">
                <a16:creationId xmlns:a16="http://schemas.microsoft.com/office/drawing/2014/main" id="{C9734FEC-69A5-498F-9C56-6A30DBFEC1B1}"/>
              </a:ext>
            </a:extLst>
          </p:cNvPr>
          <p:cNvPicPr>
            <a:picLocks noChangeAspect="1"/>
          </p:cNvPicPr>
          <p:nvPr/>
        </p:nvPicPr>
        <p:blipFill>
          <a:blip r:embed="rId3"/>
          <a:stretch>
            <a:fillRect/>
          </a:stretch>
        </p:blipFill>
        <p:spPr>
          <a:xfrm>
            <a:off x="7410362" y="326372"/>
            <a:ext cx="3508254" cy="2919369"/>
          </a:xfrm>
          <a:prstGeom prst="rect">
            <a:avLst/>
          </a:prstGeom>
        </p:spPr>
      </p:pic>
      <p:pic>
        <p:nvPicPr>
          <p:cNvPr id="2" name="Picture 1">
            <a:extLst>
              <a:ext uri="{FF2B5EF4-FFF2-40B4-BE49-F238E27FC236}">
                <a16:creationId xmlns:a16="http://schemas.microsoft.com/office/drawing/2014/main" id="{4DD53CBA-3774-4C35-B2CE-B2919EB4DFFF}"/>
              </a:ext>
            </a:extLst>
          </p:cNvPr>
          <p:cNvPicPr>
            <a:picLocks noChangeAspect="1"/>
          </p:cNvPicPr>
          <p:nvPr/>
        </p:nvPicPr>
        <p:blipFill>
          <a:blip r:embed="rId4"/>
          <a:stretch>
            <a:fillRect/>
          </a:stretch>
        </p:blipFill>
        <p:spPr>
          <a:xfrm>
            <a:off x="8352753" y="3355117"/>
            <a:ext cx="1828571" cy="514286"/>
          </a:xfrm>
          <a:prstGeom prst="rect">
            <a:avLst/>
          </a:prstGeom>
        </p:spPr>
      </p:pic>
      <p:pic>
        <p:nvPicPr>
          <p:cNvPr id="13" name="Picture 12">
            <a:extLst>
              <a:ext uri="{FF2B5EF4-FFF2-40B4-BE49-F238E27FC236}">
                <a16:creationId xmlns:a16="http://schemas.microsoft.com/office/drawing/2014/main" id="{52C7B300-F0FC-4E5B-B96D-4BAEA29BFE49}"/>
              </a:ext>
            </a:extLst>
          </p:cNvPr>
          <p:cNvPicPr>
            <a:picLocks noChangeAspect="1"/>
          </p:cNvPicPr>
          <p:nvPr/>
        </p:nvPicPr>
        <p:blipFill>
          <a:blip r:embed="rId5"/>
          <a:stretch>
            <a:fillRect/>
          </a:stretch>
        </p:blipFill>
        <p:spPr>
          <a:xfrm>
            <a:off x="371999" y="3447856"/>
            <a:ext cx="5745864" cy="2788184"/>
          </a:xfrm>
          <a:prstGeom prst="rect">
            <a:avLst/>
          </a:prstGeom>
        </p:spPr>
      </p:pic>
      <p:sp>
        <p:nvSpPr>
          <p:cNvPr id="14" name="TextBox 13">
            <a:extLst>
              <a:ext uri="{FF2B5EF4-FFF2-40B4-BE49-F238E27FC236}">
                <a16:creationId xmlns:a16="http://schemas.microsoft.com/office/drawing/2014/main" id="{7D954423-AFE4-432D-A526-E6636E1335C6}"/>
              </a:ext>
            </a:extLst>
          </p:cNvPr>
          <p:cNvSpPr txBox="1"/>
          <p:nvPr/>
        </p:nvSpPr>
        <p:spPr>
          <a:xfrm>
            <a:off x="6309919" y="4657282"/>
            <a:ext cx="429376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 and C are both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is wrong because ½ + ½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2/4 is the same as 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5" name="Picture 14">
            <a:extLst>
              <a:ext uri="{FF2B5EF4-FFF2-40B4-BE49-F238E27FC236}">
                <a16:creationId xmlns:a16="http://schemas.microsoft.com/office/drawing/2014/main" id="{79C1AEDB-1B4F-4DA1-8D99-B398AB6DD362}"/>
              </a:ext>
            </a:extLst>
          </p:cNvPr>
          <p:cNvPicPr>
            <a:picLocks noChangeAspect="1"/>
          </p:cNvPicPr>
          <p:nvPr/>
        </p:nvPicPr>
        <p:blipFill>
          <a:blip r:embed="rId6"/>
          <a:stretch>
            <a:fillRect/>
          </a:stretch>
        </p:blipFill>
        <p:spPr>
          <a:xfrm>
            <a:off x="4186186" y="2200718"/>
            <a:ext cx="2736397" cy="1145309"/>
          </a:xfrm>
          <a:prstGeom prst="rect">
            <a:avLst/>
          </a:prstGeom>
        </p:spPr>
      </p:pic>
      <p:sp>
        <p:nvSpPr>
          <p:cNvPr id="4" name="Rectangle 3">
            <a:extLst>
              <a:ext uri="{FF2B5EF4-FFF2-40B4-BE49-F238E27FC236}">
                <a16:creationId xmlns:a16="http://schemas.microsoft.com/office/drawing/2014/main" id="{E99E004C-9B59-46D9-81C7-01F278C67178}"/>
              </a:ext>
            </a:extLst>
          </p:cNvPr>
          <p:cNvSpPr/>
          <p:nvPr/>
        </p:nvSpPr>
        <p:spPr>
          <a:xfrm>
            <a:off x="5187937" y="2773372"/>
            <a:ext cx="7328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equal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752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468437" y="821577"/>
            <a:ext cx="9144000" cy="5376023"/>
          </a:xfrm>
        </p:spPr>
        <p:txBody>
          <a:bodyPr>
            <a:normAutofit/>
          </a:bodyPr>
          <a:lstStyle/>
          <a:p>
            <a:r>
              <a:rPr lang="en-GB" dirty="0">
                <a:latin typeface="Comic Sans MS" panose="030F0702030302020204" pitchFamily="66" charset="0"/>
              </a:rPr>
              <a:t>Complete the coloured work labelled on your pack.</a:t>
            </a:r>
          </a:p>
          <a:p>
            <a:endParaRPr lang="en-GB" dirty="0">
              <a:latin typeface="Comic Sans MS" panose="030F0702030302020204" pitchFamily="66" charset="0"/>
            </a:endParaRPr>
          </a:p>
          <a:p>
            <a:r>
              <a:rPr lang="en-GB" dirty="0">
                <a:latin typeface="Comic Sans MS" panose="030F0702030302020204" pitchFamily="66" charset="0"/>
              </a:rPr>
              <a:t>If you want a challenge, or have some extra time, please feel free to try another group’s work </a:t>
            </a:r>
            <a:r>
              <a:rPr lang="en-GB" dirty="0">
                <a:latin typeface="Comic Sans MS" panose="030F0702030302020204" pitchFamily="66" charset="0"/>
                <a:sym typeface="Wingdings" panose="05000000000000000000" pitchFamily="2" charset="2"/>
              </a:rPr>
              <a:t></a:t>
            </a:r>
          </a:p>
          <a:p>
            <a:endParaRPr lang="en-GB" dirty="0">
              <a:latin typeface="Comic Sans MS" panose="030F0702030302020204" pitchFamily="66" charset="0"/>
              <a:sym typeface="Wingdings" panose="05000000000000000000" pitchFamily="2" charset="2"/>
            </a:endParaRPr>
          </a:p>
          <a:p>
            <a:r>
              <a:rPr lang="en-GB" dirty="0">
                <a:latin typeface="Comic Sans MS" panose="030F0702030302020204" pitchFamily="66" charset="0"/>
                <a:sym typeface="Wingdings" panose="05000000000000000000" pitchFamily="2" charset="2"/>
              </a:rPr>
              <a:t>We are going to continue to look at cause and effect. This will help you to think deeper about what you are reading and start to make links.</a:t>
            </a:r>
          </a:p>
          <a:p>
            <a:endParaRPr lang="en-GB" dirty="0">
              <a:latin typeface="Comic Sans MS" panose="030F0702030302020204" pitchFamily="66" charset="0"/>
              <a:sym typeface="Wingdings" panose="05000000000000000000" pitchFamily="2" charset="2"/>
            </a:endParaRPr>
          </a:p>
          <a:p>
            <a:endParaRPr lang="en-GB" dirty="0">
              <a:latin typeface="Comic Sans MS" panose="030F0702030302020204" pitchFamily="66" charset="0"/>
              <a:sym typeface="Wingdings" panose="05000000000000000000" pitchFamily="2" charset="2"/>
            </a:endParaRPr>
          </a:p>
          <a:p>
            <a:endParaRPr lang="en-GB" dirty="0">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7030A0"/>
              </a:solidFill>
              <a:latin typeface="Comic Sans MS" panose="030F0702030302020204" pitchFamily="66" charset="0"/>
              <a:sym typeface="Wingdings" panose="05000000000000000000" pitchFamily="2" charset="2"/>
            </a:endParaRPr>
          </a:p>
          <a:p>
            <a:endParaRPr lang="en-GB" dirty="0">
              <a:solidFill>
                <a:srgbClr val="0070C0"/>
              </a:solidFill>
              <a:latin typeface="Comic Sans MS" panose="030F0702030302020204" pitchFamily="66" charset="0"/>
            </a:endParaRPr>
          </a:p>
        </p:txBody>
      </p:sp>
      <p:sp>
        <p:nvSpPr>
          <p:cNvPr id="2" name="Oval Callout 1">
            <a:extLst>
              <a:ext uri="{FF2B5EF4-FFF2-40B4-BE49-F238E27FC236}">
                <a16:creationId xmlns:a16="http://schemas.microsoft.com/office/drawing/2014/main" id="{8884064D-E858-A04E-A362-F7A496F48CF7}"/>
              </a:ext>
            </a:extLst>
          </p:cNvPr>
          <p:cNvSpPr/>
          <p:nvPr/>
        </p:nvSpPr>
        <p:spPr>
          <a:xfrm>
            <a:off x="1381539" y="4263886"/>
            <a:ext cx="3260035" cy="1470991"/>
          </a:xfrm>
          <a:prstGeom prst="wedgeEllipseCallout">
            <a:avLst>
              <a:gd name="adj1" fmla="val 54777"/>
              <a:gd name="adj2" fmla="val 101014"/>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Comic Sans MS" panose="030F0902030302020204" pitchFamily="66" charset="0"/>
                <a:ea typeface="+mn-ea"/>
                <a:cs typeface="+mn-cs"/>
              </a:rPr>
              <a:t>Can you remember what cause and effect meant?</a:t>
            </a:r>
          </a:p>
        </p:txBody>
      </p:sp>
      <p:sp>
        <p:nvSpPr>
          <p:cNvPr id="5" name="Oval Callout 4">
            <a:extLst>
              <a:ext uri="{FF2B5EF4-FFF2-40B4-BE49-F238E27FC236}">
                <a16:creationId xmlns:a16="http://schemas.microsoft.com/office/drawing/2014/main" id="{DFD569EC-F133-D448-8775-848C2AAC47D8}"/>
              </a:ext>
            </a:extLst>
          </p:cNvPr>
          <p:cNvSpPr/>
          <p:nvPr/>
        </p:nvSpPr>
        <p:spPr>
          <a:xfrm>
            <a:off x="7099852" y="4263886"/>
            <a:ext cx="3260035" cy="1470991"/>
          </a:xfrm>
          <a:prstGeom prst="wedgeEllipseCallout">
            <a:avLst>
              <a:gd name="adj1" fmla="val 54777"/>
              <a:gd name="adj2" fmla="val 101014"/>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w="0"/>
                <a:solidFill>
                  <a:srgbClr val="4472C4">
                    <a:lumMod val="75000"/>
                  </a:srgbClr>
                </a:solidFill>
                <a:effectLst>
                  <a:outerShdw blurRad="38100" dist="19050" dir="2700000" algn="tl" rotWithShape="0">
                    <a:prstClr val="black">
                      <a:alpha val="40000"/>
                    </a:prstClr>
                  </a:outerShdw>
                </a:effectLst>
                <a:uLnTx/>
                <a:uFillTx/>
                <a:latin typeface="Comic Sans MS" panose="030F0902030302020204" pitchFamily="66" charset="0"/>
                <a:ea typeface="+mn-ea"/>
                <a:cs typeface="+mn-cs"/>
              </a:rPr>
              <a:t>Why will this help you when you are reading?</a:t>
            </a:r>
          </a:p>
        </p:txBody>
      </p:sp>
    </p:spTree>
    <p:extLst>
      <p:ext uri="{BB962C8B-B14F-4D97-AF65-F5344CB8AC3E}">
        <p14:creationId xmlns:p14="http://schemas.microsoft.com/office/powerpoint/2010/main" val="3377229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1A8805-2BA8-45B3-9464-1BE1812C28B7}"/>
              </a:ext>
            </a:extLst>
          </p:cNvPr>
          <p:cNvSpPr txBox="1"/>
          <p:nvPr/>
        </p:nvSpPr>
        <p:spPr>
          <a:xfrm>
            <a:off x="278234" y="211123"/>
            <a:ext cx="2600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Tuesday’s answers:</a:t>
            </a:r>
          </a:p>
        </p:txBody>
      </p:sp>
      <p:pic>
        <p:nvPicPr>
          <p:cNvPr id="6" name="Picture 5">
            <a:extLst>
              <a:ext uri="{FF2B5EF4-FFF2-40B4-BE49-F238E27FC236}">
                <a16:creationId xmlns:a16="http://schemas.microsoft.com/office/drawing/2014/main" id="{DAF815E8-C7C4-4CAC-9267-312FBF971A72}"/>
              </a:ext>
            </a:extLst>
          </p:cNvPr>
          <p:cNvPicPr>
            <a:picLocks noChangeAspect="1"/>
          </p:cNvPicPr>
          <p:nvPr/>
        </p:nvPicPr>
        <p:blipFill>
          <a:blip r:embed="rId2"/>
          <a:stretch>
            <a:fillRect/>
          </a:stretch>
        </p:blipFill>
        <p:spPr>
          <a:xfrm>
            <a:off x="278234" y="733203"/>
            <a:ext cx="3835436" cy="2519629"/>
          </a:xfrm>
          <a:prstGeom prst="rect">
            <a:avLst/>
          </a:prstGeom>
        </p:spPr>
      </p:pic>
      <p:pic>
        <p:nvPicPr>
          <p:cNvPr id="7" name="Picture 6">
            <a:extLst>
              <a:ext uri="{FF2B5EF4-FFF2-40B4-BE49-F238E27FC236}">
                <a16:creationId xmlns:a16="http://schemas.microsoft.com/office/drawing/2014/main" id="{F58D8115-77A0-4EEE-AB82-C73EB4D2BE18}"/>
              </a:ext>
            </a:extLst>
          </p:cNvPr>
          <p:cNvPicPr>
            <a:picLocks noChangeAspect="1"/>
          </p:cNvPicPr>
          <p:nvPr/>
        </p:nvPicPr>
        <p:blipFill>
          <a:blip r:embed="rId3"/>
          <a:stretch>
            <a:fillRect/>
          </a:stretch>
        </p:blipFill>
        <p:spPr>
          <a:xfrm>
            <a:off x="4334095" y="1369207"/>
            <a:ext cx="1761905" cy="1247619"/>
          </a:xfrm>
          <a:prstGeom prst="rect">
            <a:avLst/>
          </a:prstGeom>
        </p:spPr>
      </p:pic>
      <p:pic>
        <p:nvPicPr>
          <p:cNvPr id="8" name="Picture 7">
            <a:extLst>
              <a:ext uri="{FF2B5EF4-FFF2-40B4-BE49-F238E27FC236}">
                <a16:creationId xmlns:a16="http://schemas.microsoft.com/office/drawing/2014/main" id="{0F252BE1-5BC7-4ED4-91F7-8B90E96E6578}"/>
              </a:ext>
            </a:extLst>
          </p:cNvPr>
          <p:cNvPicPr>
            <a:picLocks noChangeAspect="1"/>
          </p:cNvPicPr>
          <p:nvPr/>
        </p:nvPicPr>
        <p:blipFill rotWithShape="1">
          <a:blip r:embed="rId4"/>
          <a:srcRect r="45001" b="56616"/>
          <a:stretch/>
        </p:blipFill>
        <p:spPr>
          <a:xfrm>
            <a:off x="278235" y="3524776"/>
            <a:ext cx="3844606" cy="980112"/>
          </a:xfrm>
          <a:prstGeom prst="rect">
            <a:avLst/>
          </a:prstGeom>
        </p:spPr>
      </p:pic>
      <p:pic>
        <p:nvPicPr>
          <p:cNvPr id="9" name="Picture 8">
            <a:extLst>
              <a:ext uri="{FF2B5EF4-FFF2-40B4-BE49-F238E27FC236}">
                <a16:creationId xmlns:a16="http://schemas.microsoft.com/office/drawing/2014/main" id="{B5D8F872-258A-4DB6-AF92-A9B44A6DC79A}"/>
              </a:ext>
            </a:extLst>
          </p:cNvPr>
          <p:cNvPicPr>
            <a:picLocks noChangeAspect="1"/>
          </p:cNvPicPr>
          <p:nvPr/>
        </p:nvPicPr>
        <p:blipFill>
          <a:blip r:embed="rId5"/>
          <a:stretch>
            <a:fillRect/>
          </a:stretch>
        </p:blipFill>
        <p:spPr>
          <a:xfrm>
            <a:off x="4334095" y="3455784"/>
            <a:ext cx="5561905" cy="1057143"/>
          </a:xfrm>
          <a:prstGeom prst="rect">
            <a:avLst/>
          </a:prstGeom>
        </p:spPr>
      </p:pic>
    </p:spTree>
    <p:extLst>
      <p:ext uri="{BB962C8B-B14F-4D97-AF65-F5344CB8AC3E}">
        <p14:creationId xmlns:p14="http://schemas.microsoft.com/office/powerpoint/2010/main" val="1496782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1A8805-2BA8-45B3-9464-1BE1812C28B7}"/>
              </a:ext>
            </a:extLst>
          </p:cNvPr>
          <p:cNvSpPr txBox="1"/>
          <p:nvPr/>
        </p:nvSpPr>
        <p:spPr>
          <a:xfrm>
            <a:off x="278234" y="211123"/>
            <a:ext cx="2600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Tuesday’s answers:</a:t>
            </a:r>
          </a:p>
        </p:txBody>
      </p:sp>
      <p:pic>
        <p:nvPicPr>
          <p:cNvPr id="5" name="Picture 4">
            <a:extLst>
              <a:ext uri="{FF2B5EF4-FFF2-40B4-BE49-F238E27FC236}">
                <a16:creationId xmlns:a16="http://schemas.microsoft.com/office/drawing/2014/main" id="{2A1514CE-CF67-4039-98F9-55689AA2BC2F}"/>
              </a:ext>
            </a:extLst>
          </p:cNvPr>
          <p:cNvPicPr>
            <a:picLocks noChangeAspect="1"/>
          </p:cNvPicPr>
          <p:nvPr/>
        </p:nvPicPr>
        <p:blipFill>
          <a:blip r:embed="rId2"/>
          <a:stretch>
            <a:fillRect/>
          </a:stretch>
        </p:blipFill>
        <p:spPr>
          <a:xfrm>
            <a:off x="401575" y="839724"/>
            <a:ext cx="6896847" cy="5116250"/>
          </a:xfrm>
          <a:prstGeom prst="rect">
            <a:avLst/>
          </a:prstGeom>
        </p:spPr>
      </p:pic>
    </p:spTree>
    <p:extLst>
      <p:ext uri="{BB962C8B-B14F-4D97-AF65-F5344CB8AC3E}">
        <p14:creationId xmlns:p14="http://schemas.microsoft.com/office/powerpoint/2010/main" val="2420253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10550" y="0"/>
            <a:ext cx="9601200" cy="1197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sng" strike="noStrike" kern="1200" cap="none" spc="0" normalizeH="0" baseline="0" noProof="0" dirty="0">
                <a:ln>
                  <a:noFill/>
                </a:ln>
                <a:solidFill>
                  <a:prstClr val="black"/>
                </a:solidFill>
                <a:effectLst/>
                <a:uLnTx/>
                <a:uFillTx/>
                <a:latin typeface="Comic Sans MS" panose="030F0702030302020204" pitchFamily="66" charset="0"/>
                <a:ea typeface="+mj-ea"/>
                <a:cs typeface="+mj-cs"/>
              </a:rPr>
              <a:t>Green and orange warm-up</a:t>
            </a:r>
          </a:p>
        </p:txBody>
      </p:sp>
      <p:pic>
        <p:nvPicPr>
          <p:cNvPr id="2" name="Picture 1">
            <a:extLst>
              <a:ext uri="{FF2B5EF4-FFF2-40B4-BE49-F238E27FC236}">
                <a16:creationId xmlns:a16="http://schemas.microsoft.com/office/drawing/2014/main" id="{113FE7F8-FC22-4F0D-939B-A41A0F5893D2}"/>
              </a:ext>
            </a:extLst>
          </p:cNvPr>
          <p:cNvPicPr>
            <a:picLocks noChangeAspect="1"/>
          </p:cNvPicPr>
          <p:nvPr/>
        </p:nvPicPr>
        <p:blipFill>
          <a:blip r:embed="rId2"/>
          <a:stretch>
            <a:fillRect/>
          </a:stretch>
        </p:blipFill>
        <p:spPr>
          <a:xfrm>
            <a:off x="1851975" y="1197475"/>
            <a:ext cx="8256760" cy="5201000"/>
          </a:xfrm>
          <a:prstGeom prst="rect">
            <a:avLst/>
          </a:prstGeom>
        </p:spPr>
      </p:pic>
    </p:spTree>
    <p:extLst>
      <p:ext uri="{BB962C8B-B14F-4D97-AF65-F5344CB8AC3E}">
        <p14:creationId xmlns:p14="http://schemas.microsoft.com/office/powerpoint/2010/main" val="140915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ths day 3 video 1">
            <a:hlinkClick r:id="" action="ppaction://media"/>
            <a:extLst>
              <a:ext uri="{FF2B5EF4-FFF2-40B4-BE49-F238E27FC236}">
                <a16:creationId xmlns:a16="http://schemas.microsoft.com/office/drawing/2014/main" id="{E03EF584-F070-478F-9DD9-7A52E603E4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6820" r="16844"/>
          <a:stretch/>
        </p:blipFill>
        <p:spPr>
          <a:xfrm>
            <a:off x="2052221" y="133658"/>
            <a:ext cx="8087557" cy="6146800"/>
          </a:xfrm>
          <a:prstGeom prst="rect">
            <a:avLst/>
          </a:prstGeom>
        </p:spPr>
      </p:pic>
      <p:sp>
        <p:nvSpPr>
          <p:cNvPr id="3" name="Rectangle 2">
            <a:extLst>
              <a:ext uri="{FF2B5EF4-FFF2-40B4-BE49-F238E27FC236}">
                <a16:creationId xmlns:a16="http://schemas.microsoft.com/office/drawing/2014/main" id="{4AC5CB4A-5F1E-47B7-B224-A15DB0CC8B24}"/>
              </a:ext>
            </a:extLst>
          </p:cNvPr>
          <p:cNvSpPr/>
          <p:nvPr/>
        </p:nvSpPr>
        <p:spPr>
          <a:xfrm>
            <a:off x="-94696" y="6401176"/>
            <a:ext cx="11662299" cy="369332"/>
          </a:xfrm>
          <a:prstGeom prst="rect">
            <a:avLst/>
          </a:prstGeom>
        </p:spPr>
        <p:txBody>
          <a:bodyPr wrap="square">
            <a:spAutoFit/>
          </a:bodyPr>
          <a:lstStyle/>
          <a:p>
            <a:pPr algn="ctr"/>
            <a:r>
              <a:rPr lang="en-GB" dirty="0">
                <a:solidFill>
                  <a:srgbClr val="FF0000"/>
                </a:solidFill>
                <a:latin typeface="Comic Sans MS" panose="030F0702030302020204" pitchFamily="66" charset="0"/>
                <a:hlinkClick r:id="rId5">
                  <a:extLst>
                    <a:ext uri="{A12FA001-AC4F-418D-AE19-62706E023703}">
                      <ahyp:hlinkClr xmlns:ahyp="http://schemas.microsoft.com/office/drawing/2018/hyperlinkcolor" val="tx"/>
                    </a:ext>
                  </a:extLst>
                </a:hlinkClick>
              </a:rPr>
              <a:t>If the video doesn't play - click this link, go to week 1 and then lesson 3 – tenths</a:t>
            </a:r>
            <a:endParaRPr lang="en-GB"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01780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ths day 3 video 2">
            <a:hlinkClick r:id="" action="ppaction://media"/>
            <a:extLst>
              <a:ext uri="{FF2B5EF4-FFF2-40B4-BE49-F238E27FC236}">
                <a16:creationId xmlns:a16="http://schemas.microsoft.com/office/drawing/2014/main" id="{922EB7AE-C508-4403-AA68-EB939A49C78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641" r="18010"/>
          <a:stretch/>
        </p:blipFill>
        <p:spPr>
          <a:xfrm>
            <a:off x="2272682" y="508000"/>
            <a:ext cx="7723573" cy="5842000"/>
          </a:xfrm>
          <a:prstGeom prst="rect">
            <a:avLst/>
          </a:prstGeom>
        </p:spPr>
      </p:pic>
      <p:sp>
        <p:nvSpPr>
          <p:cNvPr id="2" name="Rectangle 1">
            <a:extLst>
              <a:ext uri="{FF2B5EF4-FFF2-40B4-BE49-F238E27FC236}">
                <a16:creationId xmlns:a16="http://schemas.microsoft.com/office/drawing/2014/main" id="{1D52E164-D2F2-4A20-8AF9-8C6BC81BC497}"/>
              </a:ext>
            </a:extLst>
          </p:cNvPr>
          <p:cNvSpPr/>
          <p:nvPr/>
        </p:nvSpPr>
        <p:spPr>
          <a:xfrm>
            <a:off x="358066" y="6350000"/>
            <a:ext cx="11833934" cy="369332"/>
          </a:xfrm>
          <a:prstGeom prst="rect">
            <a:avLst/>
          </a:prstGeom>
        </p:spPr>
        <p:txBody>
          <a:bodyPr wrap="square">
            <a:spAutoFit/>
          </a:bodyPr>
          <a:lstStyle/>
          <a:p>
            <a:pPr algn="ctr"/>
            <a:r>
              <a:rPr lang="en-GB" dirty="0">
                <a:solidFill>
                  <a:srgbClr val="FF0000"/>
                </a:solidFill>
                <a:latin typeface="Comic Sans MS" panose="030F0702030302020204" pitchFamily="66" charset="0"/>
                <a:hlinkClick r:id="rId5">
                  <a:extLst>
                    <a:ext uri="{A12FA001-AC4F-418D-AE19-62706E023703}">
                      <ahyp:hlinkClr xmlns:ahyp="http://schemas.microsoft.com/office/drawing/2018/hyperlinkcolor" val="tx"/>
                    </a:ext>
                  </a:extLst>
                </a:hlinkClick>
              </a:rPr>
              <a:t>If the video doesn't play - click this link, go to week 1 and then lesson 3 – tenths</a:t>
            </a:r>
            <a:endParaRPr lang="en-GB"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3507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F3A2508C-4A3D-42D0-BE8D-9941EBE05EBB}"/>
              </a:ext>
            </a:extLst>
          </p:cNvPr>
          <p:cNvSpPr txBox="1">
            <a:spLocks/>
          </p:cNvSpPr>
          <p:nvPr/>
        </p:nvSpPr>
        <p:spPr>
          <a:xfrm>
            <a:off x="1524000" y="5662369"/>
            <a:ext cx="9144000" cy="16872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What fraction of the whole jigsaw is one piece?</a:t>
            </a:r>
          </a:p>
        </p:txBody>
      </p:sp>
      <p:pic>
        <p:nvPicPr>
          <p:cNvPr id="3" name="Picture 2">
            <a:extLst>
              <a:ext uri="{FF2B5EF4-FFF2-40B4-BE49-F238E27FC236}">
                <a16:creationId xmlns:a16="http://schemas.microsoft.com/office/drawing/2014/main" id="{68E18286-38C5-4108-8DB2-AE3571965D8D}"/>
              </a:ext>
            </a:extLst>
          </p:cNvPr>
          <p:cNvPicPr>
            <a:picLocks noChangeAspect="1"/>
          </p:cNvPicPr>
          <p:nvPr/>
        </p:nvPicPr>
        <p:blipFill rotWithShape="1">
          <a:blip r:embed="rId2"/>
          <a:srcRect b="27584"/>
          <a:stretch/>
        </p:blipFill>
        <p:spPr>
          <a:xfrm>
            <a:off x="2245655" y="92278"/>
            <a:ext cx="6839622" cy="5457305"/>
          </a:xfrm>
          <a:prstGeom prst="rect">
            <a:avLst/>
          </a:prstGeom>
        </p:spPr>
      </p:pic>
    </p:spTree>
    <p:extLst>
      <p:ext uri="{BB962C8B-B14F-4D97-AF65-F5344CB8AC3E}">
        <p14:creationId xmlns:p14="http://schemas.microsoft.com/office/powerpoint/2010/main" val="2580772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E60769-1550-4C35-B22C-22C4649FC783}"/>
              </a:ext>
            </a:extLst>
          </p:cNvPr>
          <p:cNvSpPr/>
          <p:nvPr/>
        </p:nvSpPr>
        <p:spPr>
          <a:xfrm>
            <a:off x="164491" y="95095"/>
            <a:ext cx="14863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answer: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88FEB3B-305A-4F76-A5E2-252A3A98520D}"/>
              </a:ext>
            </a:extLst>
          </p:cNvPr>
          <p:cNvPicPr>
            <a:picLocks noChangeAspect="1"/>
          </p:cNvPicPr>
          <p:nvPr/>
        </p:nvPicPr>
        <p:blipFill rotWithShape="1">
          <a:blip r:embed="rId2"/>
          <a:srcRect b="17562"/>
          <a:stretch/>
        </p:blipFill>
        <p:spPr>
          <a:xfrm>
            <a:off x="2490789" y="1482666"/>
            <a:ext cx="7210421" cy="3892667"/>
          </a:xfrm>
          <a:prstGeom prst="rect">
            <a:avLst/>
          </a:prstGeom>
        </p:spPr>
      </p:pic>
    </p:spTree>
    <p:extLst>
      <p:ext uri="{BB962C8B-B14F-4D97-AF65-F5344CB8AC3E}">
        <p14:creationId xmlns:p14="http://schemas.microsoft.com/office/powerpoint/2010/main" val="2560685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F3A2508C-4A3D-42D0-BE8D-9941EBE05EBB}"/>
              </a:ext>
            </a:extLst>
          </p:cNvPr>
          <p:cNvSpPr txBox="1">
            <a:spLocks/>
          </p:cNvSpPr>
          <p:nvPr/>
        </p:nvSpPr>
        <p:spPr>
          <a:xfrm>
            <a:off x="1524000" y="4818363"/>
            <a:ext cx="9144000" cy="19347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Danny removes 2 pieces of the jigsaw.  What fraction does he remove?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Is the answer the same no matter which pieces he removes?</a:t>
            </a:r>
          </a:p>
        </p:txBody>
      </p:sp>
      <p:pic>
        <p:nvPicPr>
          <p:cNvPr id="4" name="Picture 3">
            <a:extLst>
              <a:ext uri="{FF2B5EF4-FFF2-40B4-BE49-F238E27FC236}">
                <a16:creationId xmlns:a16="http://schemas.microsoft.com/office/drawing/2014/main" id="{E8DC9D80-8F7B-49A8-842A-9D06E1DD37A5}"/>
              </a:ext>
            </a:extLst>
          </p:cNvPr>
          <p:cNvPicPr>
            <a:picLocks noChangeAspect="1"/>
          </p:cNvPicPr>
          <p:nvPr/>
        </p:nvPicPr>
        <p:blipFill rotWithShape="1">
          <a:blip r:embed="rId2"/>
          <a:srcRect t="14694" b="27584"/>
          <a:stretch/>
        </p:blipFill>
        <p:spPr>
          <a:xfrm>
            <a:off x="2128209" y="352338"/>
            <a:ext cx="6839622" cy="4349958"/>
          </a:xfrm>
          <a:prstGeom prst="rect">
            <a:avLst/>
          </a:prstGeom>
        </p:spPr>
      </p:pic>
    </p:spTree>
    <p:extLst>
      <p:ext uri="{BB962C8B-B14F-4D97-AF65-F5344CB8AC3E}">
        <p14:creationId xmlns:p14="http://schemas.microsoft.com/office/powerpoint/2010/main" val="595509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E60769-1550-4C35-B22C-22C4649FC783}"/>
              </a:ext>
            </a:extLst>
          </p:cNvPr>
          <p:cNvSpPr/>
          <p:nvPr/>
        </p:nvSpPr>
        <p:spPr>
          <a:xfrm>
            <a:off x="164491" y="95095"/>
            <a:ext cx="37240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Possible way to show the answer: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C01187-582C-46E4-8FB4-CE992634392F}"/>
              </a:ext>
            </a:extLst>
          </p:cNvPr>
          <p:cNvPicPr>
            <a:picLocks noChangeAspect="1"/>
          </p:cNvPicPr>
          <p:nvPr/>
        </p:nvPicPr>
        <p:blipFill>
          <a:blip r:embed="rId2"/>
          <a:stretch>
            <a:fillRect/>
          </a:stretch>
        </p:blipFill>
        <p:spPr>
          <a:xfrm>
            <a:off x="2967428" y="1433762"/>
            <a:ext cx="6257143" cy="3990476"/>
          </a:xfrm>
          <a:prstGeom prst="rect">
            <a:avLst/>
          </a:prstGeom>
        </p:spPr>
      </p:pic>
    </p:spTree>
    <p:extLst>
      <p:ext uri="{BB962C8B-B14F-4D97-AF65-F5344CB8AC3E}">
        <p14:creationId xmlns:p14="http://schemas.microsoft.com/office/powerpoint/2010/main" val="3276049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97B7CF-EAEA-40D9-8A2C-F41D10C55860}"/>
              </a:ext>
            </a:extLst>
          </p:cNvPr>
          <p:cNvPicPr>
            <a:picLocks noChangeAspect="1"/>
          </p:cNvPicPr>
          <p:nvPr/>
        </p:nvPicPr>
        <p:blipFill>
          <a:blip r:embed="rId2"/>
          <a:stretch>
            <a:fillRect/>
          </a:stretch>
        </p:blipFill>
        <p:spPr>
          <a:xfrm>
            <a:off x="3238857" y="1538524"/>
            <a:ext cx="5714286" cy="3780952"/>
          </a:xfrm>
          <a:prstGeom prst="rect">
            <a:avLst/>
          </a:prstGeom>
        </p:spPr>
      </p:pic>
    </p:spTree>
    <p:extLst>
      <p:ext uri="{BB962C8B-B14F-4D97-AF65-F5344CB8AC3E}">
        <p14:creationId xmlns:p14="http://schemas.microsoft.com/office/powerpoint/2010/main" val="3198604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C5FB617E-B271-B943-B7E8-423E9814C960}"/>
              </a:ext>
            </a:extLst>
          </p:cNvPr>
          <p:cNvSpPr/>
          <p:nvPr/>
        </p:nvSpPr>
        <p:spPr bwMode="auto">
          <a:xfrm>
            <a:off x="513797" y="838202"/>
            <a:ext cx="8958193" cy="1298711"/>
          </a:xfrm>
          <a:prstGeom prst="wedgeRoundRectCallout">
            <a:avLst>
              <a:gd name="adj1" fmla="val 57295"/>
              <a:gd name="adj2" fmla="val 119046"/>
              <a:gd name="adj3" fmla="val 16667"/>
            </a:avLst>
          </a:prstGeom>
          <a:solidFill>
            <a:schemeClr val="bg1"/>
          </a:solidFill>
          <a:ln w="762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omic Sans MS" panose="030F0702030302020204" pitchFamily="66" charset="0"/>
                <a:ea typeface="ＭＳ Ｐゴシック" panose="020B0600070205080204" pitchFamily="34" charset="-128"/>
                <a:cs typeface="+mn-cs"/>
              </a:rPr>
              <a:t>Now it is you turn. Have a go at mind mapping the cause and effect for the statements for your group. </a:t>
            </a:r>
          </a:p>
        </p:txBody>
      </p:sp>
    </p:spTree>
    <p:extLst>
      <p:ext uri="{BB962C8B-B14F-4D97-AF65-F5344CB8AC3E}">
        <p14:creationId xmlns:p14="http://schemas.microsoft.com/office/powerpoint/2010/main" val="1059100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B92AFC-3F14-4CA3-B99F-28C39F1778E7}"/>
              </a:ext>
            </a:extLst>
          </p:cNvPr>
          <p:cNvPicPr>
            <a:picLocks noChangeAspect="1"/>
          </p:cNvPicPr>
          <p:nvPr/>
        </p:nvPicPr>
        <p:blipFill>
          <a:blip r:embed="rId2"/>
          <a:stretch>
            <a:fillRect/>
          </a:stretch>
        </p:blipFill>
        <p:spPr>
          <a:xfrm>
            <a:off x="3091238" y="1967095"/>
            <a:ext cx="6009524" cy="2923809"/>
          </a:xfrm>
          <a:prstGeom prst="rect">
            <a:avLst/>
          </a:prstGeom>
        </p:spPr>
      </p:pic>
    </p:spTree>
    <p:extLst>
      <p:ext uri="{BB962C8B-B14F-4D97-AF65-F5344CB8AC3E}">
        <p14:creationId xmlns:p14="http://schemas.microsoft.com/office/powerpoint/2010/main" val="2974724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C7ABBF-0AAB-4C89-BB6B-0E807AC7546C}"/>
              </a:ext>
            </a:extLst>
          </p:cNvPr>
          <p:cNvPicPr>
            <a:picLocks noChangeAspect="1"/>
          </p:cNvPicPr>
          <p:nvPr/>
        </p:nvPicPr>
        <p:blipFill>
          <a:blip r:embed="rId2"/>
          <a:stretch>
            <a:fillRect/>
          </a:stretch>
        </p:blipFill>
        <p:spPr>
          <a:xfrm>
            <a:off x="2924571" y="1352809"/>
            <a:ext cx="6342857" cy="4152381"/>
          </a:xfrm>
          <a:prstGeom prst="rect">
            <a:avLst/>
          </a:prstGeom>
        </p:spPr>
      </p:pic>
    </p:spTree>
    <p:extLst>
      <p:ext uri="{BB962C8B-B14F-4D97-AF65-F5344CB8AC3E}">
        <p14:creationId xmlns:p14="http://schemas.microsoft.com/office/powerpoint/2010/main" val="1667825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C79F1-A637-4D23-B778-DCFFD1872A89}"/>
              </a:ext>
            </a:extLst>
          </p:cNvPr>
          <p:cNvPicPr>
            <a:picLocks noChangeAspect="1"/>
          </p:cNvPicPr>
          <p:nvPr/>
        </p:nvPicPr>
        <p:blipFill>
          <a:blip r:embed="rId2"/>
          <a:stretch>
            <a:fillRect/>
          </a:stretch>
        </p:blipFill>
        <p:spPr>
          <a:xfrm>
            <a:off x="3617718" y="1407725"/>
            <a:ext cx="5761905" cy="3371429"/>
          </a:xfrm>
          <a:prstGeom prst="rect">
            <a:avLst/>
          </a:prstGeom>
        </p:spPr>
      </p:pic>
    </p:spTree>
    <p:extLst>
      <p:ext uri="{BB962C8B-B14F-4D97-AF65-F5344CB8AC3E}">
        <p14:creationId xmlns:p14="http://schemas.microsoft.com/office/powerpoint/2010/main" val="1976462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6DC12-9B83-4D39-BE89-F78F9B2F7F65}"/>
              </a:ext>
            </a:extLst>
          </p:cNvPr>
          <p:cNvPicPr>
            <a:picLocks noChangeAspect="1"/>
          </p:cNvPicPr>
          <p:nvPr/>
        </p:nvPicPr>
        <p:blipFill>
          <a:blip r:embed="rId2"/>
          <a:stretch>
            <a:fillRect/>
          </a:stretch>
        </p:blipFill>
        <p:spPr>
          <a:xfrm>
            <a:off x="3149925" y="403301"/>
            <a:ext cx="5892149" cy="6051397"/>
          </a:xfrm>
          <a:prstGeom prst="rect">
            <a:avLst/>
          </a:prstGeom>
        </p:spPr>
      </p:pic>
      <p:sp>
        <p:nvSpPr>
          <p:cNvPr id="4" name="Speech Bubble: Rectangle 3">
            <a:extLst>
              <a:ext uri="{FF2B5EF4-FFF2-40B4-BE49-F238E27FC236}">
                <a16:creationId xmlns:a16="http://schemas.microsoft.com/office/drawing/2014/main" id="{50A396C8-E856-4998-9322-63EAA8612FD6}"/>
              </a:ext>
            </a:extLst>
          </p:cNvPr>
          <p:cNvSpPr/>
          <p:nvPr/>
        </p:nvSpPr>
        <p:spPr>
          <a:xfrm>
            <a:off x="855677" y="403301"/>
            <a:ext cx="1778466" cy="1341609"/>
          </a:xfrm>
          <a:prstGeom prst="wedgeRectCallout">
            <a:avLst>
              <a:gd name="adj1" fmla="val 81526"/>
              <a:gd name="adj2" fmla="val 9975"/>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How many tenths is ½ equivalent to?</a:t>
            </a:r>
          </a:p>
        </p:txBody>
      </p:sp>
    </p:spTree>
    <p:extLst>
      <p:ext uri="{BB962C8B-B14F-4D97-AF65-F5344CB8AC3E}">
        <p14:creationId xmlns:p14="http://schemas.microsoft.com/office/powerpoint/2010/main" val="2308219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B4A3A-8EA9-4212-9F50-24561E0C8531}"/>
              </a:ext>
            </a:extLst>
          </p:cNvPr>
          <p:cNvPicPr>
            <a:picLocks noChangeAspect="1"/>
          </p:cNvPicPr>
          <p:nvPr/>
        </p:nvPicPr>
        <p:blipFill>
          <a:blip r:embed="rId2"/>
          <a:stretch>
            <a:fillRect/>
          </a:stretch>
        </p:blipFill>
        <p:spPr>
          <a:xfrm>
            <a:off x="2138857" y="2238524"/>
            <a:ext cx="7914286" cy="2380952"/>
          </a:xfrm>
          <a:prstGeom prst="rect">
            <a:avLst/>
          </a:prstGeom>
        </p:spPr>
      </p:pic>
    </p:spTree>
    <p:extLst>
      <p:ext uri="{BB962C8B-B14F-4D97-AF65-F5344CB8AC3E}">
        <p14:creationId xmlns:p14="http://schemas.microsoft.com/office/powerpoint/2010/main" val="3837891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94203"/>
            <a:ext cx="9144000" cy="868772"/>
          </a:xfrm>
        </p:spPr>
        <p:txBody>
          <a:bodyPr>
            <a:normAutofit fontScale="90000"/>
          </a:bodyPr>
          <a:lstStyle/>
          <a:p>
            <a:r>
              <a:rPr lang="en-GB" u="sng" dirty="0">
                <a:latin typeface="Comic Sans MS" panose="030F0702030302020204" pitchFamily="66" charset="0"/>
              </a:rPr>
              <a:t>Computing</a:t>
            </a:r>
          </a:p>
        </p:txBody>
      </p:sp>
      <p:pic>
        <p:nvPicPr>
          <p:cNvPr id="4" name="Picture 3">
            <a:extLst>
              <a:ext uri="{FF2B5EF4-FFF2-40B4-BE49-F238E27FC236}">
                <a16:creationId xmlns:a16="http://schemas.microsoft.com/office/drawing/2014/main" id="{ADB1713F-31BC-46EF-A80F-8D549CC15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758" y="2787587"/>
            <a:ext cx="2432483" cy="2432483"/>
          </a:xfrm>
          <a:prstGeom prst="rect">
            <a:avLst/>
          </a:prstGeom>
        </p:spPr>
      </p:pic>
      <p:sp>
        <p:nvSpPr>
          <p:cNvPr id="5" name="TextBox 4">
            <a:extLst>
              <a:ext uri="{FF2B5EF4-FFF2-40B4-BE49-F238E27FC236}">
                <a16:creationId xmlns:a16="http://schemas.microsoft.com/office/drawing/2014/main" id="{1988D099-4D70-472E-B4D1-EA8E9C9B7937}"/>
              </a:ext>
            </a:extLst>
          </p:cNvPr>
          <p:cNvSpPr txBox="1"/>
          <p:nvPr/>
        </p:nvSpPr>
        <p:spPr>
          <a:xfrm>
            <a:off x="228414" y="1225065"/>
            <a:ext cx="1177419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Use the code for life website, follow this link to login, this also works on devices/tablets: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4"/>
              </a:rPr>
              <a:t>https://www.codeforlife.education/login_form</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sym typeface="Wingdings" panose="05000000000000000000" pitchFamily="2" charset="2"/>
              </a:rPr>
              <a:t>Complete levels 13-16 </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9019EE11-FC3B-4E6C-9304-15A0C3682309}"/>
              </a:ext>
            </a:extLst>
          </p:cNvPr>
          <p:cNvSpPr txBox="1"/>
          <p:nvPr/>
        </p:nvSpPr>
        <p:spPr>
          <a:xfrm>
            <a:off x="7598914" y="2539013"/>
            <a:ext cx="4403696" cy="2923877"/>
          </a:xfrm>
          <a:prstGeom prst="rect">
            <a:avLst/>
          </a:prstGeom>
          <a:noFill/>
          <a:ln w="571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Pegasus Class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Mrs</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Cheeseman):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Login with your first name as the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(James, also use your initial with no space after your name e.g. </a:t>
            </a:r>
            <a:r>
              <a:rPr kumimoji="0" lang="en-US" sz="11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JamesB</a:t>
            </a:r>
            <a:r>
              <a:rPr kumimoji="0" lang="en-US" sz="11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JamesR</a:t>
            </a:r>
            <a:r>
              <a:rPr kumimoji="0" lang="en-US" sz="11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kumimoji="0" lang="en-US" sz="11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JamesW</a:t>
            </a:r>
            <a:r>
              <a:rPr kumimoji="0" lang="en-US" sz="11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Class access code: </a:t>
            </a: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LG594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Password: Farnborough1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C589AF9E-A3C6-4C7A-9739-E8738F4D4CD4}"/>
              </a:ext>
            </a:extLst>
          </p:cNvPr>
          <p:cNvSpPr txBox="1"/>
          <p:nvPr/>
        </p:nvSpPr>
        <p:spPr>
          <a:xfrm>
            <a:off x="189391" y="2539012"/>
            <a:ext cx="4403696" cy="3031599"/>
          </a:xfrm>
          <a:prstGeom prst="rect">
            <a:avLst/>
          </a:prstGeom>
          <a:noFill/>
          <a:ln w="571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Phoenix Class (</a:t>
            </a:r>
            <a:r>
              <a:rPr kumimoji="0" lang="en-US" sz="18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Mrs</a:t>
            </a: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Roberts):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Login with your first name as the Name </a:t>
            </a:r>
            <a:r>
              <a:rPr kumimoji="0" lang="en-US" sz="11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(Oliver, also use your initial with no space after your name e.g. </a:t>
            </a:r>
            <a:r>
              <a:rPr kumimoji="0" lang="en-US" sz="11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OliverL</a:t>
            </a:r>
            <a:r>
              <a:rPr kumimoji="0" lang="en-US" sz="11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or </a:t>
            </a:r>
            <a:r>
              <a:rPr kumimoji="0" lang="en-US" sz="11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OliverP</a:t>
            </a:r>
            <a:r>
              <a:rPr kumimoji="0" lang="en-US" sz="11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Class access code: </a:t>
            </a: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XE569</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Password: Farnborough1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172935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392EB44-7DF7-4694-8CD1-BA399DBAC1FB}"/>
              </a:ext>
            </a:extLst>
          </p:cNvPr>
          <p:cNvGraphicFramePr>
            <a:graphicFrameLocks noGrp="1"/>
          </p:cNvGraphicFramePr>
          <p:nvPr/>
        </p:nvGraphicFramePr>
        <p:xfrm>
          <a:off x="152400" y="262137"/>
          <a:ext cx="11887200" cy="6065520"/>
        </p:xfrm>
        <a:graphic>
          <a:graphicData uri="http://schemas.openxmlformats.org/drawingml/2006/table">
            <a:tbl>
              <a:tblPr firstRow="1" bandRow="1">
                <a:tableStyleId>{5C22544A-7EE6-4342-B048-85BDC9FD1C3A}</a:tableStyleId>
              </a:tblPr>
              <a:tblGrid>
                <a:gridCol w="5401112">
                  <a:extLst>
                    <a:ext uri="{9D8B030D-6E8A-4147-A177-3AD203B41FA5}">
                      <a16:colId xmlns:a16="http://schemas.microsoft.com/office/drawing/2014/main" val="2763341928"/>
                    </a:ext>
                  </a:extLst>
                </a:gridCol>
                <a:gridCol w="6486088">
                  <a:extLst>
                    <a:ext uri="{9D8B030D-6E8A-4147-A177-3AD203B41FA5}">
                      <a16:colId xmlns:a16="http://schemas.microsoft.com/office/drawing/2014/main" val="2768366347"/>
                    </a:ext>
                  </a:extLst>
                </a:gridCol>
              </a:tblGrid>
              <a:tr h="1052859">
                <a:tc>
                  <a:txBody>
                    <a:bodyPr/>
                    <a:lstStyle/>
                    <a:p>
                      <a:r>
                        <a:rPr lang="en-GB" sz="3600" dirty="0">
                          <a:latin typeface="Comic Sans MS" panose="030F0702030302020204" pitchFamily="66" charset="0"/>
                        </a:rPr>
                        <a:t>Physical activity – </a:t>
                      </a:r>
                      <a:r>
                        <a:rPr lang="en-GB" sz="2800" dirty="0">
                          <a:latin typeface="Comic Sans MS" panose="030F0702030302020204" pitchFamily="66" charset="0"/>
                        </a:rPr>
                        <a:t>minimum 30 minutes each day</a:t>
                      </a:r>
                      <a:endParaRPr lang="en-GB" sz="3600" dirty="0">
                        <a:latin typeface="Comic Sans MS" panose="030F0702030302020204" pitchFamily="66" charset="0"/>
                      </a:endParaRPr>
                    </a:p>
                  </a:txBody>
                  <a:tcPr/>
                </a:tc>
                <a:tc>
                  <a:txBody>
                    <a:bodyPr/>
                    <a:lstStyle/>
                    <a:p>
                      <a:r>
                        <a:rPr lang="en-GB" sz="3600" dirty="0">
                          <a:latin typeface="Comic Sans MS" panose="030F0702030302020204" pitchFamily="66" charset="0"/>
                        </a:rPr>
                        <a:t>Link to resource</a:t>
                      </a:r>
                    </a:p>
                  </a:txBody>
                  <a:tcPr/>
                </a:tc>
                <a:extLst>
                  <a:ext uri="{0D108BD9-81ED-4DB2-BD59-A6C34878D82A}">
                    <a16:rowId xmlns:a16="http://schemas.microsoft.com/office/drawing/2014/main" val="4272467597"/>
                  </a:ext>
                </a:extLst>
              </a:tr>
              <a:tr h="537476">
                <a:tc>
                  <a:txBody>
                    <a:bodyPr/>
                    <a:lstStyle/>
                    <a:p>
                      <a:r>
                        <a:rPr lang="en-GB" sz="3600" dirty="0">
                          <a:latin typeface="Comic Sans MS" panose="030F0702030302020204" pitchFamily="66" charset="0"/>
                        </a:rPr>
                        <a:t>5 a day</a:t>
                      </a:r>
                    </a:p>
                    <a:p>
                      <a:r>
                        <a:rPr lang="en-GB" sz="2000" kern="1200" dirty="0">
                          <a:solidFill>
                            <a:srgbClr val="FF0000"/>
                          </a:solidFill>
                          <a:effectLst/>
                          <a:latin typeface="Comic Sans MS" panose="030F0702030302020204" pitchFamily="66" charset="0"/>
                          <a:ea typeface="+mn-ea"/>
                          <a:cs typeface="+mn-cs"/>
                        </a:rPr>
                        <a:t>User Name: FPS53 / Password: JFz4XqG7</a:t>
                      </a:r>
                    </a:p>
                  </a:txBody>
                  <a:tcPr/>
                </a:tc>
                <a:tc>
                  <a:txBody>
                    <a:bodyPr/>
                    <a:lstStyle/>
                    <a:p>
                      <a:r>
                        <a:rPr lang="en-GB" sz="2400" dirty="0">
                          <a:latin typeface="Comic Sans MS" panose="030F0702030302020204" pitchFamily="66" charset="0"/>
                          <a:hlinkClick r:id="rId2"/>
                        </a:rPr>
                        <a:t>https://player.5-a-day.tv/</a:t>
                      </a:r>
                      <a:endParaRPr lang="en-GB" sz="2400" dirty="0">
                        <a:latin typeface="Comic Sans MS" panose="030F0702030302020204" pitchFamily="66" charset="0"/>
                      </a:endParaRPr>
                    </a:p>
                  </a:txBody>
                  <a:tcPr/>
                </a:tc>
                <a:extLst>
                  <a:ext uri="{0D108BD9-81ED-4DB2-BD59-A6C34878D82A}">
                    <a16:rowId xmlns:a16="http://schemas.microsoft.com/office/drawing/2014/main" val="4125621427"/>
                  </a:ext>
                </a:extLst>
              </a:tr>
              <a:tr h="537476">
                <a:tc>
                  <a:txBody>
                    <a:bodyPr/>
                    <a:lstStyle/>
                    <a:p>
                      <a:r>
                        <a:rPr lang="en-GB" sz="3600" dirty="0">
                          <a:latin typeface="Comic Sans MS" panose="030F0702030302020204" pitchFamily="66" charset="0"/>
                        </a:rPr>
                        <a:t>Joe Wicks – PE sessions</a:t>
                      </a:r>
                    </a:p>
                  </a:txBody>
                  <a:tcPr/>
                </a:tc>
                <a:tc>
                  <a:txBody>
                    <a:bodyPr/>
                    <a:lstStyle/>
                    <a:p>
                      <a:r>
                        <a:rPr lang="en-GB" sz="1500" dirty="0">
                          <a:solidFill>
                            <a:schemeClr val="accent2"/>
                          </a:solidFill>
                          <a:latin typeface="Comic Sans MS" panose="030F0702030302020204" pitchFamily="66" charset="0"/>
                          <a:hlinkClick r:id="rId3"/>
                        </a:rPr>
                        <a:t>https://www.youtube.com/channel/UCAxW1XT0iEJo0TYlRfn6rYQ</a:t>
                      </a:r>
                      <a:endParaRPr lang="en-GB" sz="1500" dirty="0">
                        <a:solidFill>
                          <a:schemeClr val="accent2"/>
                        </a:solidFill>
                        <a:latin typeface="Comic Sans MS" panose="030F0702030302020204" pitchFamily="66" charset="0"/>
                      </a:endParaRPr>
                    </a:p>
                  </a:txBody>
                  <a:tcPr/>
                </a:tc>
                <a:extLst>
                  <a:ext uri="{0D108BD9-81ED-4DB2-BD59-A6C34878D82A}">
                    <a16:rowId xmlns:a16="http://schemas.microsoft.com/office/drawing/2014/main" val="614107390"/>
                  </a:ext>
                </a:extLst>
              </a:tr>
              <a:tr h="537476">
                <a:tc>
                  <a:txBody>
                    <a:bodyPr/>
                    <a:lstStyle/>
                    <a:p>
                      <a:r>
                        <a:rPr lang="en-GB" sz="3600" dirty="0">
                          <a:latin typeface="Comic Sans MS" panose="030F0702030302020204" pitchFamily="66" charset="0"/>
                        </a:rPr>
                        <a:t>Cosmic Kids Yoga</a:t>
                      </a:r>
                    </a:p>
                  </a:txBody>
                  <a:tcPr/>
                </a:tc>
                <a:tc>
                  <a:txBody>
                    <a:bodyPr/>
                    <a:lstStyle/>
                    <a:p>
                      <a:r>
                        <a:rPr lang="en-GB" sz="1500" dirty="0">
                          <a:latin typeface="Comic Sans MS" panose="030F0702030302020204" pitchFamily="66" charset="0"/>
                          <a:hlinkClick r:id="rId4"/>
                        </a:rPr>
                        <a:t>https://www.youtube.com/user/CosmicKidsYoga</a:t>
                      </a:r>
                      <a:endParaRPr lang="en-GB" sz="1500" dirty="0">
                        <a:latin typeface="Comic Sans MS" panose="030F0702030302020204" pitchFamily="66" charset="0"/>
                      </a:endParaRPr>
                    </a:p>
                  </a:txBody>
                  <a:tcPr/>
                </a:tc>
                <a:extLst>
                  <a:ext uri="{0D108BD9-81ED-4DB2-BD59-A6C34878D82A}">
                    <a16:rowId xmlns:a16="http://schemas.microsoft.com/office/drawing/2014/main" val="3361532261"/>
                  </a:ext>
                </a:extLst>
              </a:tr>
              <a:tr h="537476">
                <a:tc>
                  <a:txBody>
                    <a:bodyPr/>
                    <a:lstStyle/>
                    <a:p>
                      <a:r>
                        <a:rPr lang="en-GB" sz="3600" dirty="0">
                          <a:latin typeface="Comic Sans MS" panose="030F0702030302020204" pitchFamily="66" charset="0"/>
                        </a:rPr>
                        <a:t>PE Hub Parents Portal</a:t>
                      </a:r>
                    </a:p>
                  </a:txBody>
                  <a:tcPr/>
                </a:tc>
                <a:tc>
                  <a:txBody>
                    <a:bodyPr/>
                    <a:lstStyle/>
                    <a:p>
                      <a:r>
                        <a:rPr lang="en-GB" sz="1500" dirty="0">
                          <a:solidFill>
                            <a:schemeClr val="accent2"/>
                          </a:solidFill>
                          <a:latin typeface="Comic Sans MS" panose="030F0702030302020204" pitchFamily="66" charset="0"/>
                          <a:hlinkClick r:id="rId5"/>
                        </a:rPr>
                        <a:t>https://pehubportal.co.uk/</a:t>
                      </a:r>
                      <a:endParaRPr lang="en-GB" sz="1500" dirty="0">
                        <a:solidFill>
                          <a:schemeClr val="accent2"/>
                        </a:solidFill>
                        <a:latin typeface="Comic Sans MS" panose="030F0702030302020204" pitchFamily="66" charset="0"/>
                      </a:endParaRPr>
                    </a:p>
                  </a:txBody>
                  <a:tcPr/>
                </a:tc>
                <a:extLst>
                  <a:ext uri="{0D108BD9-81ED-4DB2-BD59-A6C34878D82A}">
                    <a16:rowId xmlns:a16="http://schemas.microsoft.com/office/drawing/2014/main" val="433994062"/>
                  </a:ext>
                </a:extLst>
              </a:tr>
              <a:tr h="537476">
                <a:tc>
                  <a:txBody>
                    <a:bodyPr/>
                    <a:lstStyle/>
                    <a:p>
                      <a:r>
                        <a:rPr lang="en-GB" sz="3600" dirty="0">
                          <a:latin typeface="Comic Sans MS" panose="030F0702030302020204" pitchFamily="66" charset="0"/>
                        </a:rPr>
                        <a:t>Go Noodle</a:t>
                      </a:r>
                    </a:p>
                  </a:txBody>
                  <a:tcPr/>
                </a:tc>
                <a:tc>
                  <a:txBody>
                    <a:bodyPr/>
                    <a:lstStyle/>
                    <a:p>
                      <a:r>
                        <a:rPr lang="en-GB" sz="1400" dirty="0">
                          <a:latin typeface="Comic Sans MS" panose="030F0702030302020204" pitchFamily="66" charset="0"/>
                          <a:hlinkClick r:id="rId6"/>
                        </a:rPr>
                        <a:t>https://www.gonoodle.com/good-energy-at-home-kids-games-and-videos/</a:t>
                      </a:r>
                      <a:endParaRPr lang="en-GB" sz="1400" dirty="0">
                        <a:latin typeface="Comic Sans MS" panose="030F0702030302020204" pitchFamily="66" charset="0"/>
                      </a:endParaRPr>
                    </a:p>
                  </a:txBody>
                  <a:tcPr/>
                </a:tc>
                <a:extLst>
                  <a:ext uri="{0D108BD9-81ED-4DB2-BD59-A6C34878D82A}">
                    <a16:rowId xmlns:a16="http://schemas.microsoft.com/office/drawing/2014/main" val="102852599"/>
                  </a:ext>
                </a:extLst>
              </a:tr>
              <a:tr h="537476">
                <a:tc gridSpan="2">
                  <a:txBody>
                    <a:bodyPr/>
                    <a:lstStyle/>
                    <a:p>
                      <a:r>
                        <a:rPr lang="en-GB" sz="3600" dirty="0">
                          <a:latin typeface="Comic Sans MS" panose="030F0702030302020204" pitchFamily="66" charset="0"/>
                        </a:rPr>
                        <a:t>Go for a walk/run. </a:t>
                      </a:r>
                    </a:p>
                    <a:p>
                      <a:r>
                        <a:rPr lang="en-GB" sz="2800" dirty="0">
                          <a:latin typeface="Comic Sans MS" panose="030F0702030302020204" pitchFamily="66" charset="0"/>
                        </a:rPr>
                        <a:t>You must go with an adult from your home and make sure you stay 2 metres away from other people. </a:t>
                      </a:r>
                    </a:p>
                  </a:txBody>
                  <a:tcPr/>
                </a:tc>
                <a:tc hMerge="1">
                  <a:txBody>
                    <a:bodyPr/>
                    <a:lstStyle/>
                    <a:p>
                      <a:endParaRPr lang="en-GB" sz="3600" dirty="0">
                        <a:latin typeface="Comic Sans MS" panose="030F0702030302020204" pitchFamily="66" charset="0"/>
                      </a:endParaRPr>
                    </a:p>
                  </a:txBody>
                  <a:tcPr/>
                </a:tc>
                <a:extLst>
                  <a:ext uri="{0D108BD9-81ED-4DB2-BD59-A6C34878D82A}">
                    <a16:rowId xmlns:a16="http://schemas.microsoft.com/office/drawing/2014/main" val="1950637452"/>
                  </a:ext>
                </a:extLst>
              </a:tr>
            </a:tbl>
          </a:graphicData>
        </a:graphic>
      </p:graphicFrame>
    </p:spTree>
    <p:extLst>
      <p:ext uri="{BB962C8B-B14F-4D97-AF65-F5344CB8AC3E}">
        <p14:creationId xmlns:p14="http://schemas.microsoft.com/office/powerpoint/2010/main" val="3120221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DA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605671" y="50248"/>
            <a:ext cx="65863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rPr>
              <a:t>Purple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6" name="Picture 5">
            <a:extLst>
              <a:ext uri="{FF2B5EF4-FFF2-40B4-BE49-F238E27FC236}">
                <a16:creationId xmlns:a16="http://schemas.microsoft.com/office/drawing/2014/main" id="{AA832250-6554-3849-9F8B-A1B0052620F1}"/>
              </a:ext>
            </a:extLst>
          </p:cNvPr>
          <p:cNvPicPr>
            <a:picLocks noChangeAspect="1"/>
          </p:cNvPicPr>
          <p:nvPr/>
        </p:nvPicPr>
        <p:blipFill>
          <a:blip r:embed="rId2"/>
          <a:stretch>
            <a:fillRect/>
          </a:stretch>
        </p:blipFill>
        <p:spPr>
          <a:xfrm>
            <a:off x="187685" y="933380"/>
            <a:ext cx="5651405" cy="3939568"/>
          </a:xfrm>
          <a:prstGeom prst="rect">
            <a:avLst/>
          </a:prstGeom>
        </p:spPr>
      </p:pic>
      <p:pic>
        <p:nvPicPr>
          <p:cNvPr id="7" name="Picture 6">
            <a:extLst>
              <a:ext uri="{FF2B5EF4-FFF2-40B4-BE49-F238E27FC236}">
                <a16:creationId xmlns:a16="http://schemas.microsoft.com/office/drawing/2014/main" id="{0873D7CA-D9E1-4E4E-B501-2E6955C82E68}"/>
              </a:ext>
            </a:extLst>
          </p:cNvPr>
          <p:cNvPicPr>
            <a:picLocks noChangeAspect="1"/>
          </p:cNvPicPr>
          <p:nvPr/>
        </p:nvPicPr>
        <p:blipFill>
          <a:blip r:embed="rId3"/>
          <a:stretch>
            <a:fillRect/>
          </a:stretch>
        </p:blipFill>
        <p:spPr>
          <a:xfrm>
            <a:off x="6096000" y="933380"/>
            <a:ext cx="5693157" cy="3939568"/>
          </a:xfrm>
          <a:prstGeom prst="rect">
            <a:avLst/>
          </a:prstGeom>
        </p:spPr>
      </p:pic>
    </p:spTree>
    <p:extLst>
      <p:ext uri="{BB962C8B-B14F-4D97-AF65-F5344CB8AC3E}">
        <p14:creationId xmlns:p14="http://schemas.microsoft.com/office/powerpoint/2010/main" val="3169375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605671" y="50248"/>
            <a:ext cx="658633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rPr>
              <a:t>Blue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7" name="Picture 6">
            <a:extLst>
              <a:ext uri="{FF2B5EF4-FFF2-40B4-BE49-F238E27FC236}">
                <a16:creationId xmlns:a16="http://schemas.microsoft.com/office/drawing/2014/main" id="{5C25AD77-D70F-F548-BC27-71052D9ACB6C}"/>
              </a:ext>
            </a:extLst>
          </p:cNvPr>
          <p:cNvPicPr>
            <a:picLocks noChangeAspect="1"/>
          </p:cNvPicPr>
          <p:nvPr/>
        </p:nvPicPr>
        <p:blipFill>
          <a:blip r:embed="rId2"/>
          <a:stretch>
            <a:fillRect/>
          </a:stretch>
        </p:blipFill>
        <p:spPr>
          <a:xfrm>
            <a:off x="131970" y="925010"/>
            <a:ext cx="5693155" cy="3939568"/>
          </a:xfrm>
          <a:prstGeom prst="rect">
            <a:avLst/>
          </a:prstGeom>
        </p:spPr>
      </p:pic>
      <p:pic>
        <p:nvPicPr>
          <p:cNvPr id="8" name="Picture 7">
            <a:extLst>
              <a:ext uri="{FF2B5EF4-FFF2-40B4-BE49-F238E27FC236}">
                <a16:creationId xmlns:a16="http://schemas.microsoft.com/office/drawing/2014/main" id="{6F5203FF-A21F-E043-A831-9C85EE2588B2}"/>
              </a:ext>
            </a:extLst>
          </p:cNvPr>
          <p:cNvPicPr>
            <a:picLocks noChangeAspect="1"/>
          </p:cNvPicPr>
          <p:nvPr/>
        </p:nvPicPr>
        <p:blipFill>
          <a:blip r:embed="rId3"/>
          <a:stretch>
            <a:fillRect/>
          </a:stretch>
        </p:blipFill>
        <p:spPr>
          <a:xfrm>
            <a:off x="6414084" y="925010"/>
            <a:ext cx="5624563" cy="3939568"/>
          </a:xfrm>
          <a:prstGeom prst="rect">
            <a:avLst/>
          </a:prstGeom>
        </p:spPr>
      </p:pic>
    </p:spTree>
    <p:extLst>
      <p:ext uri="{BB962C8B-B14F-4D97-AF65-F5344CB8AC3E}">
        <p14:creationId xmlns:p14="http://schemas.microsoft.com/office/powerpoint/2010/main" val="851657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473148" y="254248"/>
            <a:ext cx="627932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Green Group</a:t>
            </a:r>
            <a:endParaRPr kumimoji="0" lang="en-GB" sz="32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AD47"/>
                </a:solidFill>
                <a:effectLst/>
                <a:uLnTx/>
                <a:uFillTx/>
                <a:latin typeface="Comic Sans MS" panose="030F0902030302020204" pitchFamily="66" charset="0"/>
                <a:ea typeface="+mn-ea"/>
                <a:cs typeface="+mn-cs"/>
              </a:rPr>
              <a:t> </a:t>
            </a: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8" name="Picture 7">
            <a:extLst>
              <a:ext uri="{FF2B5EF4-FFF2-40B4-BE49-F238E27FC236}">
                <a16:creationId xmlns:a16="http://schemas.microsoft.com/office/drawing/2014/main" id="{96570017-059E-5343-AC92-0D7BB10FD33E}"/>
              </a:ext>
            </a:extLst>
          </p:cNvPr>
          <p:cNvPicPr>
            <a:picLocks noChangeAspect="1"/>
          </p:cNvPicPr>
          <p:nvPr/>
        </p:nvPicPr>
        <p:blipFill>
          <a:blip r:embed="rId2"/>
          <a:stretch>
            <a:fillRect/>
          </a:stretch>
        </p:blipFill>
        <p:spPr>
          <a:xfrm>
            <a:off x="400050" y="553660"/>
            <a:ext cx="4424190" cy="3098800"/>
          </a:xfrm>
          <a:prstGeom prst="rect">
            <a:avLst/>
          </a:prstGeom>
        </p:spPr>
      </p:pic>
      <p:pic>
        <p:nvPicPr>
          <p:cNvPr id="9" name="Picture 8">
            <a:extLst>
              <a:ext uri="{FF2B5EF4-FFF2-40B4-BE49-F238E27FC236}">
                <a16:creationId xmlns:a16="http://schemas.microsoft.com/office/drawing/2014/main" id="{B8B1D2B2-AA6F-584B-868E-50A95D9D7DFA}"/>
              </a:ext>
            </a:extLst>
          </p:cNvPr>
          <p:cNvPicPr>
            <a:picLocks noChangeAspect="1"/>
          </p:cNvPicPr>
          <p:nvPr/>
        </p:nvPicPr>
        <p:blipFill>
          <a:blip r:embed="rId3"/>
          <a:stretch>
            <a:fillRect/>
          </a:stretch>
        </p:blipFill>
        <p:spPr>
          <a:xfrm>
            <a:off x="7545562" y="553660"/>
            <a:ext cx="4424190" cy="3098800"/>
          </a:xfrm>
          <a:prstGeom prst="rect">
            <a:avLst/>
          </a:prstGeom>
        </p:spPr>
      </p:pic>
      <p:pic>
        <p:nvPicPr>
          <p:cNvPr id="10" name="Picture 9">
            <a:extLst>
              <a:ext uri="{FF2B5EF4-FFF2-40B4-BE49-F238E27FC236}">
                <a16:creationId xmlns:a16="http://schemas.microsoft.com/office/drawing/2014/main" id="{C51BA068-BE9C-7A4E-B79F-90721A08F664}"/>
              </a:ext>
            </a:extLst>
          </p:cNvPr>
          <p:cNvPicPr>
            <a:picLocks noChangeAspect="1"/>
          </p:cNvPicPr>
          <p:nvPr/>
        </p:nvPicPr>
        <p:blipFill>
          <a:blip r:embed="rId4"/>
          <a:stretch>
            <a:fillRect/>
          </a:stretch>
        </p:blipFill>
        <p:spPr>
          <a:xfrm>
            <a:off x="3689350" y="3759200"/>
            <a:ext cx="4424190" cy="3098800"/>
          </a:xfrm>
          <a:prstGeom prst="rect">
            <a:avLst/>
          </a:prstGeom>
        </p:spPr>
      </p:pic>
    </p:spTree>
    <p:extLst>
      <p:ext uri="{BB962C8B-B14F-4D97-AF65-F5344CB8AC3E}">
        <p14:creationId xmlns:p14="http://schemas.microsoft.com/office/powerpoint/2010/main" val="236437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C51E9-17A6-574C-83F2-CED364064547}"/>
              </a:ext>
            </a:extLst>
          </p:cNvPr>
          <p:cNvSpPr txBox="1"/>
          <p:nvPr/>
        </p:nvSpPr>
        <p:spPr>
          <a:xfrm>
            <a:off x="5553964" y="0"/>
            <a:ext cx="663803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rPr>
              <a:t>Orange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D7D31"/>
              </a:solidFill>
              <a:effectLst/>
              <a:uLnTx/>
              <a:uFillTx/>
              <a:latin typeface="Comic Sans MS" panose="030F09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7030A0"/>
              </a:solidFill>
              <a:effectLst/>
              <a:uLnTx/>
              <a:uFillTx/>
              <a:latin typeface="Comic Sans MS" panose="030F0902030302020204" pitchFamily="66" charset="0"/>
              <a:ea typeface="+mn-ea"/>
              <a:cs typeface="+mn-cs"/>
            </a:endParaRPr>
          </a:p>
        </p:txBody>
      </p:sp>
      <p:pic>
        <p:nvPicPr>
          <p:cNvPr id="10" name="Picture 9">
            <a:extLst>
              <a:ext uri="{FF2B5EF4-FFF2-40B4-BE49-F238E27FC236}">
                <a16:creationId xmlns:a16="http://schemas.microsoft.com/office/drawing/2014/main" id="{C85BA2E1-D86C-3540-A418-00BF62430AE9}"/>
              </a:ext>
            </a:extLst>
          </p:cNvPr>
          <p:cNvPicPr>
            <a:picLocks noChangeAspect="1"/>
          </p:cNvPicPr>
          <p:nvPr/>
        </p:nvPicPr>
        <p:blipFill>
          <a:blip r:embed="rId2"/>
          <a:stretch>
            <a:fillRect/>
          </a:stretch>
        </p:blipFill>
        <p:spPr>
          <a:xfrm>
            <a:off x="539749" y="520700"/>
            <a:ext cx="4236965" cy="2908300"/>
          </a:xfrm>
          <a:prstGeom prst="rect">
            <a:avLst/>
          </a:prstGeom>
        </p:spPr>
      </p:pic>
      <p:pic>
        <p:nvPicPr>
          <p:cNvPr id="11" name="Picture 10">
            <a:extLst>
              <a:ext uri="{FF2B5EF4-FFF2-40B4-BE49-F238E27FC236}">
                <a16:creationId xmlns:a16="http://schemas.microsoft.com/office/drawing/2014/main" id="{770249F6-3D8F-AA42-B4A7-F63D3D01238D}"/>
              </a:ext>
            </a:extLst>
          </p:cNvPr>
          <p:cNvPicPr>
            <a:picLocks noChangeAspect="1"/>
          </p:cNvPicPr>
          <p:nvPr/>
        </p:nvPicPr>
        <p:blipFill>
          <a:blip r:embed="rId3"/>
          <a:stretch>
            <a:fillRect/>
          </a:stretch>
        </p:blipFill>
        <p:spPr>
          <a:xfrm>
            <a:off x="7072385" y="520700"/>
            <a:ext cx="4236965" cy="2908300"/>
          </a:xfrm>
          <a:prstGeom prst="rect">
            <a:avLst/>
          </a:prstGeom>
        </p:spPr>
      </p:pic>
      <p:pic>
        <p:nvPicPr>
          <p:cNvPr id="12" name="Picture 11">
            <a:extLst>
              <a:ext uri="{FF2B5EF4-FFF2-40B4-BE49-F238E27FC236}">
                <a16:creationId xmlns:a16="http://schemas.microsoft.com/office/drawing/2014/main" id="{CA8B5AC4-13B0-3C4C-A140-3D544AAD58E9}"/>
              </a:ext>
            </a:extLst>
          </p:cNvPr>
          <p:cNvPicPr>
            <a:picLocks noChangeAspect="1"/>
          </p:cNvPicPr>
          <p:nvPr/>
        </p:nvPicPr>
        <p:blipFill>
          <a:blip r:embed="rId4"/>
          <a:stretch>
            <a:fillRect/>
          </a:stretch>
        </p:blipFill>
        <p:spPr>
          <a:xfrm>
            <a:off x="539750" y="3498851"/>
            <a:ext cx="4236964" cy="2908299"/>
          </a:xfrm>
          <a:prstGeom prst="rect">
            <a:avLst/>
          </a:prstGeom>
        </p:spPr>
      </p:pic>
      <p:pic>
        <p:nvPicPr>
          <p:cNvPr id="13" name="Picture 12">
            <a:extLst>
              <a:ext uri="{FF2B5EF4-FFF2-40B4-BE49-F238E27FC236}">
                <a16:creationId xmlns:a16="http://schemas.microsoft.com/office/drawing/2014/main" id="{31065EC6-C4EF-0F40-8269-216F31B13C47}"/>
              </a:ext>
            </a:extLst>
          </p:cNvPr>
          <p:cNvPicPr>
            <a:picLocks noChangeAspect="1"/>
          </p:cNvPicPr>
          <p:nvPr/>
        </p:nvPicPr>
        <p:blipFill>
          <a:blip r:embed="rId5"/>
          <a:stretch>
            <a:fillRect/>
          </a:stretch>
        </p:blipFill>
        <p:spPr>
          <a:xfrm>
            <a:off x="7072385" y="3568700"/>
            <a:ext cx="4236965" cy="2908300"/>
          </a:xfrm>
          <a:prstGeom prst="rect">
            <a:avLst/>
          </a:prstGeom>
        </p:spPr>
      </p:pic>
    </p:spTree>
    <p:extLst>
      <p:ext uri="{BB962C8B-B14F-4D97-AF65-F5344CB8AC3E}">
        <p14:creationId xmlns:p14="http://schemas.microsoft.com/office/powerpoint/2010/main" val="542877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latin typeface="Comic Sans MS" panose="030F0702030302020204" pitchFamily="66" charset="0"/>
              </a:rPr>
              <a:t>Handwriting</a:t>
            </a:r>
            <a:br>
              <a:rPr lang="en-GB" dirty="0">
                <a:latin typeface="Comic Sans MS" panose="030F0702030302020204" pitchFamily="66" charset="0"/>
              </a:rPr>
            </a:br>
            <a:br>
              <a:rPr lang="en-GB" dirty="0">
                <a:latin typeface="Comic Sans MS" panose="030F0702030302020204" pitchFamily="66" charset="0"/>
              </a:rPr>
            </a:br>
            <a:r>
              <a:rPr lang="en-GB" sz="2400" dirty="0">
                <a:latin typeface="Comic Sans MS" panose="030F0702030302020204" pitchFamily="66" charset="0"/>
              </a:rPr>
              <a:t>Complete page 24 in your handwriting book.</a:t>
            </a:r>
            <a:endParaRPr lang="en-GB" dirty="0">
              <a:latin typeface="Comic Sans MS" panose="030F0702030302020204" pitchFamily="66" charset="0"/>
            </a:endParaRPr>
          </a:p>
        </p:txBody>
      </p:sp>
      <p:pic>
        <p:nvPicPr>
          <p:cNvPr id="3" name="Picture 2" descr="Image result for handwriting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198" y="3673929"/>
            <a:ext cx="2648494" cy="264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55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7"/>
          <p:cNvSpPr>
            <a:spLocks noGrp="1" noChangeArrowheads="1"/>
          </p:cNvSpPr>
          <p:nvPr>
            <p:ph type="body" idx="1"/>
          </p:nvPr>
        </p:nvSpPr>
        <p:spPr>
          <a:xfrm>
            <a:off x="2135188" y="1773238"/>
            <a:ext cx="7772400" cy="4114800"/>
          </a:xfrm>
        </p:spPr>
        <p:txBody>
          <a:bodyPr/>
          <a:lstStyle/>
          <a:p>
            <a:pPr algn="ctr" eaLnBrk="1" hangingPunct="1">
              <a:buFontTx/>
              <a:buNone/>
            </a:pPr>
            <a:r>
              <a:rPr lang="en-US" altLang="en-US" sz="4000" u="sng" dirty="0">
                <a:latin typeface="Comic Sans MS" panose="030F0702030302020204" pitchFamily="66" charset="0"/>
              </a:rPr>
              <a:t>English</a:t>
            </a:r>
          </a:p>
          <a:p>
            <a:pPr algn="ctr" eaLnBrk="1" hangingPunct="1">
              <a:buFontTx/>
              <a:buNone/>
            </a:pPr>
            <a:endParaRPr lang="en-US" altLang="en-US" sz="4000" u="sng" dirty="0">
              <a:latin typeface="Comic Sans MS" panose="030F0702030302020204" pitchFamily="66" charset="0"/>
            </a:endParaRPr>
          </a:p>
          <a:p>
            <a:pPr algn="ctr" eaLnBrk="1" hangingPunct="1">
              <a:buFontTx/>
              <a:buNone/>
            </a:pPr>
            <a:r>
              <a:rPr lang="en-US" altLang="en-US" sz="4000" u="sng" dirty="0">
                <a:latin typeface="Comic Sans MS" panose="030F0702030302020204" pitchFamily="66" charset="0"/>
              </a:rPr>
              <a:t>This week we are going to continue exploring Journey by Aaron Becker</a:t>
            </a:r>
            <a:endParaRPr lang="en-US" altLang="en-US" sz="2400" dirty="0">
              <a:latin typeface="Comic Sans MS" panose="030F0702030302020204" pitchFamily="66" charset="0"/>
            </a:endParaRPr>
          </a:p>
        </p:txBody>
      </p:sp>
      <p:pic>
        <p:nvPicPr>
          <p:cNvPr id="2" name="Picture 1">
            <a:extLst>
              <a:ext uri="{FF2B5EF4-FFF2-40B4-BE49-F238E27FC236}">
                <a16:creationId xmlns:a16="http://schemas.microsoft.com/office/drawing/2014/main" id="{ED3123B4-FFB3-0049-BD16-0812D1A097F3}"/>
              </a:ext>
            </a:extLst>
          </p:cNvPr>
          <p:cNvPicPr>
            <a:picLocks noChangeAspect="1"/>
          </p:cNvPicPr>
          <p:nvPr/>
        </p:nvPicPr>
        <p:blipFill>
          <a:blip r:embed="rId3"/>
          <a:stretch>
            <a:fillRect/>
          </a:stretch>
        </p:blipFill>
        <p:spPr>
          <a:xfrm>
            <a:off x="172280" y="125565"/>
            <a:ext cx="3432312" cy="3078355"/>
          </a:xfrm>
          <a:prstGeom prst="rect">
            <a:avLst/>
          </a:prstGeom>
        </p:spPr>
      </p:pic>
    </p:spTree>
    <p:extLst>
      <p:ext uri="{BB962C8B-B14F-4D97-AF65-F5344CB8AC3E}">
        <p14:creationId xmlns:p14="http://schemas.microsoft.com/office/powerpoint/2010/main" val="1281671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1098</Words>
  <Application>Microsoft Office PowerPoint</Application>
  <PresentationFormat>Widescreen</PresentationFormat>
  <Paragraphs>154</Paragraphs>
  <Slides>36</Slides>
  <Notes>6</Notes>
  <HiddenSlides>0</HiddenSlides>
  <MMClips>3</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36</vt:i4>
      </vt:variant>
    </vt:vector>
  </HeadingPairs>
  <TitlesOfParts>
    <vt:vector size="45" baseType="lpstr">
      <vt:lpstr>Arial</vt:lpstr>
      <vt:lpstr>Calibri</vt:lpstr>
      <vt:lpstr>Calibri Light</vt:lpstr>
      <vt:lpstr>Comic Sans MS</vt:lpstr>
      <vt:lpstr>Office Theme</vt:lpstr>
      <vt:lpstr>4_Office Theme</vt:lpstr>
      <vt:lpstr>1_Office Theme</vt:lpstr>
      <vt:lpstr>Blank Presentation</vt:lpstr>
      <vt:lpstr>2_Office Theme</vt:lpstr>
      <vt:lpstr>Guided Reading</vt:lpstr>
      <vt:lpstr>PowerPoint Presentation</vt:lpstr>
      <vt:lpstr>PowerPoint Presentation</vt:lpstr>
      <vt:lpstr>PowerPoint Presentation</vt:lpstr>
      <vt:lpstr>PowerPoint Presentation</vt:lpstr>
      <vt:lpstr>PowerPoint Presentation</vt:lpstr>
      <vt:lpstr>PowerPoint Presentation</vt:lpstr>
      <vt:lpstr>Handwriting  Complete page 24 in your handwriting book.</vt:lpstr>
      <vt:lpstr>PowerPoint Presentation</vt:lpstr>
      <vt:lpstr>PowerPoint Presentation</vt:lpstr>
      <vt:lpstr>Toolkit for creating a setting. </vt:lpstr>
      <vt:lpstr> </vt:lpstr>
      <vt:lpstr>PowerPoint Presentation</vt:lpstr>
      <vt:lpstr>PowerPoint Presentation</vt:lpstr>
      <vt:lpstr>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Guided Reading</dc:title>
  <dc:creator>Caroline Roberts</dc:creator>
  <cp:lastModifiedBy>Caroline Roberts</cp:lastModifiedBy>
  <cp:revision>6</cp:revision>
  <dcterms:created xsi:type="dcterms:W3CDTF">2020-04-27T14:19:26Z</dcterms:created>
  <dcterms:modified xsi:type="dcterms:W3CDTF">2020-05-01T15:44:31Z</dcterms:modified>
</cp:coreProperties>
</file>