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300" r:id="rId3"/>
    <p:sldId id="351" r:id="rId4"/>
    <p:sldId id="352" r:id="rId5"/>
    <p:sldId id="331" r:id="rId6"/>
    <p:sldId id="312" r:id="rId7"/>
    <p:sldId id="262" r:id="rId8"/>
    <p:sldId id="263" r:id="rId9"/>
    <p:sldId id="313" r:id="rId10"/>
    <p:sldId id="345" r:id="rId11"/>
    <p:sldId id="325" r:id="rId12"/>
    <p:sldId id="330" r:id="rId13"/>
    <p:sldId id="338" r:id="rId14"/>
    <p:sldId id="348" r:id="rId15"/>
    <p:sldId id="314" r:id="rId16"/>
    <p:sldId id="287" r:id="rId17"/>
    <p:sldId id="267" r:id="rId18"/>
    <p:sldId id="316" r:id="rId19"/>
    <p:sldId id="349" r:id="rId20"/>
    <p:sldId id="350" r:id="rId21"/>
    <p:sldId id="296" r:id="rId22"/>
    <p:sldId id="293" r:id="rId23"/>
    <p:sldId id="337" r:id="rId24"/>
    <p:sldId id="281" r:id="rId25"/>
    <p:sldId id="290" r:id="rId26"/>
    <p:sldId id="318" r:id="rId27"/>
    <p:sldId id="336" r:id="rId28"/>
    <p:sldId id="343" r:id="rId29"/>
    <p:sldId id="278" r:id="rId30"/>
    <p:sldId id="268" r:id="rId31"/>
    <p:sldId id="339" r:id="rId32"/>
    <p:sldId id="340" r:id="rId33"/>
    <p:sldId id="269" r:id="rId34"/>
    <p:sldId id="342" r:id="rId35"/>
    <p:sldId id="307" r:id="rId36"/>
    <p:sldId id="327" r:id="rId37"/>
    <p:sldId id="346" r:id="rId38"/>
    <p:sldId id="321" r:id="rId39"/>
    <p:sldId id="283" r:id="rId40"/>
    <p:sldId id="272" r:id="rId41"/>
    <p:sldId id="311" r:id="rId42"/>
    <p:sldId id="276" r:id="rId4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D1B2E8"/>
    <a:srgbClr val="CCFFFF"/>
    <a:srgbClr val="FFFF99"/>
    <a:srgbClr val="FFFFCC"/>
    <a:srgbClr val="FF66CC"/>
    <a:srgbClr val="A9EDD6"/>
    <a:srgbClr val="C13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75" d="100"/>
          <a:sy n="75" d="100"/>
        </p:scale>
        <p:origin x="-124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3CFC3-4D88-45E4-A78D-2FFC68935C0D}" type="datetimeFigureOut">
              <a:rPr lang="en-GB" smtClean="0"/>
              <a:t>09/05/2020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7F3E-8D47-4DFD-B2C3-877FAFB1D1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2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43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6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6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86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9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7F3E-8D47-4DFD-B2C3-877FAFB1D14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20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ducatcarhou"/>
          <p:cNvPicPr>
            <a:picLocks noChangeAspect="1" noChangeArrowheads="1"/>
          </p:cNvPicPr>
          <p:nvPr/>
        </p:nvPicPr>
        <p:blipFill>
          <a:blip r:embed="rId2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noProof="0" smtClean="0"/>
              <a:t>Click to edit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57F0C508-270D-4A5F-8E31-2A03C2DB9B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9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3AC2B-9F19-4AD1-B937-70E933FAFE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51E5-CE44-4EF8-A27B-DD2C7488CFD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3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0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4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9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93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FF34-A333-4B04-8F2A-F21487C4E1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9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2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C50BC-EC6A-4370-BD04-A7A6A857CBA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7729-4FB8-456C-921A-C076D72215E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C435B-813E-4924-958A-33CD5DDFFF5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2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1D52-C0AF-47AE-9D81-03F9D8C54B0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C1970-28DD-421A-B132-AB29783799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7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05F10-989B-4DC7-B7EB-0655DEA4890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5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FD85-B56E-4619-B1E8-11B3227937B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0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educatcarhou"/>
          <p:cNvPicPr>
            <a:picLocks noChangeAspect="1" noChangeArrowheads="1"/>
          </p:cNvPicPr>
          <p:nvPr/>
        </p:nvPicPr>
        <p:blipFill>
          <a:blip r:embed="rId1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CCE45789-5AE5-4156-AA33-0E56C3422975}" type="slidenum">
              <a:rPr lang="en-GB">
                <a:solidFill>
                  <a:srgbClr val="FFFFFF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33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8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url?sa=i&amp;url=https://disney.fandom.com/wiki/Genie&amp;psig=AOvVaw2bMsA1JK8QItufk7w-GrYg&amp;ust=1587125997784000&amp;source=images&amp;cd=vfe&amp;ved=0CAIQjRxqFwoTCLCBqKH37OgCFQAAAAAdAAAAABAD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bc.co.uk/bitesize/articles/zrk492p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nicsplay.co.uk/member-only/TrickyWordTruck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phonicsplay.co.uk/member-only/DragonsDen.html" TargetMode="Externa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hyperlink" Target="https://www.artforkidshub.com/how-to-draw-caterpillar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mailto:admin@farnborough.sch.uk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google.com/url?sa=i&amp;url=https://disney.fandom.com/wiki/Genie&amp;psig=AOvVaw2bMsA1JK8QItufk7w-GrYg&amp;ust=1587125997784000&amp;source=images&amp;cd=vfe&amp;ved=0CAIQjRxqFwoTCLCBqKH37OgCFQAAAAAdAAAAABA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s://www.bbc.co.uk/games/embed/karate-cats-2?exitGameUrl=http://bbc.com/bitesize/articles/zf4sscw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69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>
                <a:latin typeface="Comic Sans MS" panose="030F0702030302020204" pitchFamily="66" charset="0"/>
              </a:rPr>
              <a:t/>
            </a:r>
            <a:br>
              <a:rPr lang="en-GB" sz="5400" dirty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>Good Morning Elves!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194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GB" sz="4400" dirty="0" smtClean="0">
                <a:latin typeface="Comic Sans MS" panose="030F0702030302020204" pitchFamily="66" charset="0"/>
              </a:rPr>
              <a:t>You’ve been amazing!</a:t>
            </a:r>
          </a:p>
        </p:txBody>
      </p:sp>
    </p:spTree>
    <p:extLst>
      <p:ext uri="{BB962C8B-B14F-4D97-AF65-F5344CB8AC3E}">
        <p14:creationId xmlns:p14="http://schemas.microsoft.com/office/powerpoint/2010/main" val="19395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62400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   Maths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7" name="Picture 5" descr="Genie | Disney Wiki | Fando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13677900"/>
            <a:ext cx="6638925" cy="290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088" y="6019800"/>
            <a:ext cx="793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answer is on the next page.</a:t>
            </a:r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06550"/>
            <a:ext cx="73152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8044" y="662400"/>
            <a:ext cx="6126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Match the repeated addition sentence to the correct array</a:t>
            </a:r>
          </a:p>
        </p:txBody>
      </p:sp>
    </p:spTree>
    <p:extLst>
      <p:ext uri="{BB962C8B-B14F-4D97-AF65-F5344CB8AC3E}">
        <p14:creationId xmlns:p14="http://schemas.microsoft.com/office/powerpoint/2010/main" val="4268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909" y="123829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3909" y="2117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524000"/>
            <a:ext cx="80168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607860"/>
            <a:ext cx="200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>
                <a:solidFill>
                  <a:srgbClr val="FFFF00"/>
                </a:solidFill>
              </a:rPr>
              <a:t>Yes brilliant it is ……</a:t>
            </a:r>
          </a:p>
        </p:txBody>
      </p:sp>
    </p:spTree>
    <p:extLst>
      <p:ext uri="{BB962C8B-B14F-4D97-AF65-F5344CB8AC3E}">
        <p14:creationId xmlns:p14="http://schemas.microsoft.com/office/powerpoint/2010/main" val="16270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909" y="123829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3909" y="2117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25575"/>
            <a:ext cx="864552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4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909" y="123829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3909" y="2117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316038"/>
            <a:ext cx="8802687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26836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Yes fantastic it is….</a:t>
            </a:r>
          </a:p>
        </p:txBody>
      </p:sp>
    </p:spTree>
    <p:extLst>
      <p:ext uri="{BB962C8B-B14F-4D97-AF65-F5344CB8AC3E}">
        <p14:creationId xmlns:p14="http://schemas.microsoft.com/office/powerpoint/2010/main" val="7525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909" y="211727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3909" y="211727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20838"/>
            <a:ext cx="8458200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1" y="601980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The answer is on the next page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7637"/>
            <a:ext cx="152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287966"/>
            <a:ext cx="903446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8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6025" y="-1"/>
            <a:ext cx="9448800" cy="182880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. </a:t>
            </a: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>
                <a:latin typeface="Comic Sans MS" panose="030F0702030302020204" pitchFamily="66" charset="0"/>
              </a:rPr>
              <a:t/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981200"/>
            <a:ext cx="6858000" cy="960120"/>
          </a:xfrm>
        </p:spPr>
        <p:txBody>
          <a:bodyPr>
            <a:normAutofit fontScale="25000" lnSpcReduction="20000"/>
          </a:bodyPr>
          <a:lstStyle/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sz="11200" dirty="0" smtClean="0">
                <a:latin typeface="Comic Sans MS" panose="030F0702030302020204" pitchFamily="66" charset="0"/>
              </a:rPr>
              <a:t>If you would like to try Gruffalo work, complete challenge 1 on the next page.</a:t>
            </a:r>
          </a:p>
          <a:p>
            <a:endParaRPr lang="en-GB" sz="11200" dirty="0" smtClean="0">
              <a:latin typeface="Comic Sans MS" panose="030F0702030302020204" pitchFamily="66" charset="0"/>
            </a:endParaRPr>
          </a:p>
          <a:p>
            <a:endParaRPr lang="en-GB" sz="11200" dirty="0" smtClean="0">
              <a:latin typeface="Comic Sans MS" panose="030F0702030302020204" pitchFamily="66" charset="0"/>
            </a:endParaRPr>
          </a:p>
          <a:p>
            <a:r>
              <a:rPr lang="en-GB" sz="11200" dirty="0" smtClean="0">
                <a:latin typeface="Comic Sans MS" panose="030F0702030302020204" pitchFamily="66" charset="0"/>
              </a:rPr>
              <a:t>If you would like to try Horrid Henry work, complete challenges 1 and 2</a:t>
            </a:r>
          </a:p>
          <a:p>
            <a:endParaRPr lang="en-GB" sz="12800" dirty="0" smtClean="0">
              <a:latin typeface="Comic Sans MS" panose="030F0702030302020204" pitchFamily="66" charset="0"/>
            </a:endParaRPr>
          </a:p>
          <a:p>
            <a:r>
              <a:rPr lang="en-GB" sz="11200" dirty="0" smtClean="0">
                <a:latin typeface="Comic Sans MS" panose="030F0702030302020204" pitchFamily="66" charset="0"/>
              </a:rPr>
              <a:t>If you </a:t>
            </a:r>
            <a:r>
              <a:rPr lang="en-GB" sz="11200" dirty="0">
                <a:latin typeface="Comic Sans MS" panose="030F0702030302020204" pitchFamily="66" charset="0"/>
              </a:rPr>
              <a:t>would like to try </a:t>
            </a:r>
            <a:r>
              <a:rPr lang="en-GB" sz="11200" dirty="0" smtClean="0">
                <a:latin typeface="Comic Sans MS" panose="030F0702030302020204" pitchFamily="66" charset="0"/>
              </a:rPr>
              <a:t>James and the Giant Peach work, complete challenges pages 1,2 and 3.</a:t>
            </a:r>
          </a:p>
        </p:txBody>
      </p:sp>
      <p:pic>
        <p:nvPicPr>
          <p:cNvPr id="4" name="Picture 3" descr="Image result for gruffal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1" y="1981200"/>
            <a:ext cx="1247089" cy="100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horrid henry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9" b="15217"/>
          <a:stretch/>
        </p:blipFill>
        <p:spPr bwMode="auto">
          <a:xfrm>
            <a:off x="859573" y="3505200"/>
            <a:ext cx="969226" cy="1013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james and the giant peach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34" y="4876800"/>
            <a:ext cx="986465" cy="114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1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7637"/>
            <a:ext cx="152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</a:t>
            </a:r>
          </a:p>
          <a:p>
            <a:r>
              <a:rPr lang="en-GB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428929"/>
            <a:ext cx="76962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6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7637"/>
            <a:ext cx="152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</a:t>
            </a:r>
          </a:p>
          <a:p>
            <a:r>
              <a:rPr lang="en-GB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1428929"/>
            <a:ext cx="8545513" cy="525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7637"/>
            <a:ext cx="152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</a:t>
            </a:r>
          </a:p>
          <a:p>
            <a:r>
              <a:rPr lang="en-GB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642620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0292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Or use a dice. Roll a 1 or 2 to find 2 rows or columns on the array. </a:t>
            </a: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                  Roll a 3 or a 5 to find 5 rows or columns on the array</a:t>
            </a: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                  Roll a 4 or a 6 to find 10 rows or columns on the array.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2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5" y="230801"/>
            <a:ext cx="14478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585" y="230801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 3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5999"/>
            <a:ext cx="56578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6025" y="-1"/>
            <a:ext cx="9448800" cy="2317173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.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9375" y="2427937"/>
            <a:ext cx="6858000" cy="1655762"/>
          </a:xfrm>
        </p:spPr>
        <p:txBody>
          <a:bodyPr>
            <a:normAutofit fontScale="25000" lnSpcReduction="20000"/>
          </a:bodyPr>
          <a:lstStyle/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319722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3" y="1369388"/>
            <a:ext cx="41433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71600" y="5103078"/>
            <a:ext cx="6096000" cy="1450122"/>
          </a:xfrm>
          <a:prstGeom prst="rect">
            <a:avLst/>
          </a:prstGeom>
          <a:solidFill>
            <a:schemeClr val="bg1"/>
          </a:solidFill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Logon on to Busy Things. </a:t>
            </a:r>
            <a:endParaRPr lang="en-GB" kern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Can you score more points today? Are you faster? </a:t>
            </a:r>
          </a:p>
          <a:p>
            <a:pPr lvl="0" algn="ctr">
              <a:defRPr/>
            </a:pP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 this game </a:t>
            </a: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to practise </a:t>
            </a: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your repeated addition skills. 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2" y="3151296"/>
            <a:ext cx="2832098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3" y="3121988"/>
            <a:ext cx="1890713" cy="14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51300" y="1143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2025" y="849550"/>
            <a:ext cx="78867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90600" y="2667000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If you’ve completed your maths quickly, go to the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Maths Challenge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3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Powerpoint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on the learning page for </a:t>
            </a:r>
          </a:p>
          <a:p>
            <a:pPr lvl="0"/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this week and complete one or more challenges.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00"/>
            <a:ext cx="3584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1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1981200" y="1936438"/>
            <a:ext cx="6664036" cy="2034671"/>
          </a:xfrm>
          <a:prstGeom prst="wedgeRoundRectCallout">
            <a:avLst>
              <a:gd name="adj1" fmla="val -45989"/>
              <a:gd name="adj2" fmla="val 7952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220"/>
            <a:ext cx="2111053" cy="109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2253" y="27444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Yellow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920775"/>
            <a:ext cx="24400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u="sng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Maths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28800" y="2133600"/>
            <a:ext cx="6324600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Today we are </a:t>
            </a:r>
            <a:r>
              <a:rPr lang="en-GB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learning </a:t>
            </a:r>
            <a:r>
              <a:rPr lang="en-GB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f</a:t>
            </a:r>
            <a:r>
              <a:rPr lang="en-GB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ind numbers.</a:t>
            </a:r>
            <a:endParaRPr lang="en-GB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6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79600" y="295255"/>
            <a:ext cx="7110095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How many  challenges can you complete?</a:t>
            </a:r>
            <a:b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Follow the next few slides and see.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50518"/>
            <a:ext cx="6870355" cy="713107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>
                <a:latin typeface="Comic Sans MS" panose="030F0702030302020204" pitchFamily="66" charset="0"/>
              </a:rPr>
              <a:t/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dirty="0" smtClean="0">
                <a:latin typeface="Comic Sans MS" panose="030F0702030302020204" pitchFamily="66" charset="0"/>
              </a:rPr>
              <a:t/>
            </a:r>
            <a:br>
              <a:rPr lang="en-GB" sz="2000" dirty="0" smtClean="0">
                <a:latin typeface="Comic Sans MS" panose="030F0702030302020204" pitchFamily="66" charset="0"/>
              </a:rPr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1814" y="1502677"/>
            <a:ext cx="6858000" cy="1655762"/>
          </a:xfrm>
        </p:spPr>
        <p:txBody>
          <a:bodyPr>
            <a:normAutofit fontScale="25000" lnSpcReduction="2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If you would like to try Gruffalo work, complete page challenge 1 </a:t>
            </a: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If </a:t>
            </a:r>
            <a:r>
              <a:rPr lang="en-GB" sz="9600" dirty="0">
                <a:latin typeface="Comic Sans MS" panose="030F0702030302020204" pitchFamily="66" charset="0"/>
              </a:rPr>
              <a:t>you would like to try </a:t>
            </a:r>
            <a:r>
              <a:rPr lang="en-GB" sz="9600" dirty="0" smtClean="0">
                <a:latin typeface="Comic Sans MS" panose="030F0702030302020204" pitchFamily="66" charset="0"/>
              </a:rPr>
              <a:t>Horrid Henry work, complete pages challenge 1 and 2</a:t>
            </a:r>
          </a:p>
          <a:p>
            <a:endParaRPr lang="en-GB" sz="9600" dirty="0" smtClean="0">
              <a:latin typeface="Comic Sans MS" panose="030F0702030302020204" pitchFamily="66" charset="0"/>
            </a:endParaRPr>
          </a:p>
          <a:p>
            <a:endParaRPr lang="en-GB" sz="9600" dirty="0">
              <a:latin typeface="Comic Sans MS" panose="030F0702030302020204" pitchFamily="66" charset="0"/>
            </a:endParaRPr>
          </a:p>
          <a:p>
            <a:r>
              <a:rPr lang="en-GB" sz="9600" dirty="0" smtClean="0">
                <a:latin typeface="Comic Sans MS" panose="030F0702030302020204" pitchFamily="66" charset="0"/>
              </a:rPr>
              <a:t>If </a:t>
            </a:r>
            <a:r>
              <a:rPr lang="en-GB" sz="9600" dirty="0">
                <a:latin typeface="Comic Sans MS" panose="030F0702030302020204" pitchFamily="66" charset="0"/>
              </a:rPr>
              <a:t>you would like to try </a:t>
            </a:r>
            <a:r>
              <a:rPr lang="en-GB" sz="9600" dirty="0" smtClean="0">
                <a:latin typeface="Comic Sans MS" panose="030F0702030302020204" pitchFamily="66" charset="0"/>
              </a:rPr>
              <a:t>James and the Giant Peach work, complete challenge 1, 2 and 3</a:t>
            </a:r>
          </a:p>
        </p:txBody>
      </p:sp>
      <p:pic>
        <p:nvPicPr>
          <p:cNvPr id="4" name="Picture 3" descr="Image result for gruffal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1" y="1447800"/>
            <a:ext cx="97958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horrid henry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9" b="15217"/>
          <a:stretch/>
        </p:blipFill>
        <p:spPr bwMode="auto">
          <a:xfrm>
            <a:off x="281108" y="2951720"/>
            <a:ext cx="1210845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james and the giant peach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9" y="4800600"/>
            <a:ext cx="121084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52170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493" y="322946"/>
            <a:ext cx="1586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Yellow group</a:t>
            </a:r>
          </a:p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Maths</a:t>
            </a:r>
          </a:p>
        </p:txBody>
      </p:sp>
    </p:spTree>
    <p:extLst>
      <p:ext uri="{BB962C8B-B14F-4D97-AF65-F5344CB8AC3E}">
        <p14:creationId xmlns:p14="http://schemas.microsoft.com/office/powerpoint/2010/main" val="36848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220"/>
            <a:ext cx="2111053" cy="109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3649083"/>
            <a:ext cx="6858000" cy="16557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2253" y="27444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Yellow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 1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09649"/>
            <a:ext cx="4419600" cy="562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27444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Can you make number 11 with Numicon?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220"/>
            <a:ext cx="2111053" cy="109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2253" y="27444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Yellow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 2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26" y="1106487"/>
            <a:ext cx="76311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2852" y="5859462"/>
            <a:ext cx="7413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Use objects from home (</a:t>
            </a:r>
            <a:r>
              <a:rPr lang="en-GB" dirty="0" err="1">
                <a:solidFill>
                  <a:prstClr val="black"/>
                </a:solidFill>
                <a:latin typeface="Comic Sans MS" panose="030F0702030302020204" pitchFamily="66" charset="0"/>
              </a:rPr>
              <a:t>lego</a:t>
            </a:r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 pieces, bricks, </a:t>
            </a:r>
            <a:r>
              <a:rPr lang="en-GB" dirty="0" err="1">
                <a:solidFill>
                  <a:prstClr val="black"/>
                </a:solidFill>
                <a:latin typeface="Comic Sans MS" panose="030F0702030302020204" pitchFamily="66" charset="0"/>
              </a:rPr>
              <a:t>cars,pens</a:t>
            </a:r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) to practise finding this number.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6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220"/>
            <a:ext cx="2111053" cy="109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2253" y="27444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Yellow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Challenge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366777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Can you make this picture using Numicon?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83928"/>
            <a:ext cx="5300662" cy="5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63294"/>
            <a:ext cx="16160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69481" y="4773267"/>
            <a:ext cx="7496175" cy="1475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38200" y="4879032"/>
            <a:ext cx="7450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37338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4773267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Logon on to Busy Things. </a:t>
            </a: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How did you get on with the games </a:t>
            </a:r>
          </a:p>
          <a:p>
            <a:pPr lvl="0" algn="ctr">
              <a:defRPr/>
            </a:pP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yesterday.. </a:t>
            </a: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following game </a:t>
            </a: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to practise your </a:t>
            </a:r>
            <a:r>
              <a:rPr lang="en-GB" kern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counting skills</a:t>
            </a:r>
            <a:r>
              <a:rPr lang="en-GB" kern="0" dirty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en-GB" kern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9" y="1447800"/>
            <a:ext cx="2016669" cy="157379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383565"/>
            <a:ext cx="160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82" y="1384222"/>
            <a:ext cx="1904999" cy="156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2952750"/>
            <a:ext cx="201666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82" y="2940050"/>
            <a:ext cx="19050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997" y="0"/>
            <a:ext cx="6858000" cy="1295400"/>
          </a:xfrm>
        </p:spPr>
        <p:txBody>
          <a:bodyPr/>
          <a:lstStyle/>
          <a:p>
            <a:r>
              <a:rPr lang="en-GB" u="sng" dirty="0" smtClean="0">
                <a:latin typeface="Comic Sans MS" panose="030F0702030302020204" pitchFamily="66" charset="0"/>
              </a:rPr>
              <a:t>Handwriting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209800"/>
            <a:ext cx="6858000" cy="1808162"/>
          </a:xfrm>
        </p:spPr>
        <p:txBody>
          <a:bodyPr>
            <a:noAutofit/>
          </a:bodyPr>
          <a:lstStyle/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hand writing clip 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00416"/>
            <a:ext cx="175781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963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997" y="0"/>
            <a:ext cx="6858000" cy="1295400"/>
          </a:xfrm>
        </p:spPr>
        <p:txBody>
          <a:bodyPr/>
          <a:lstStyle/>
          <a:p>
            <a:r>
              <a:rPr lang="en-GB" u="sng" dirty="0" smtClean="0">
                <a:latin typeface="Comic Sans MS" panose="030F0702030302020204" pitchFamily="66" charset="0"/>
              </a:rPr>
              <a:t>Handwriting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209800"/>
            <a:ext cx="6858000" cy="1808162"/>
          </a:xfrm>
        </p:spPr>
        <p:txBody>
          <a:bodyPr>
            <a:noAutofit/>
          </a:bodyPr>
          <a:lstStyle/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hand writing clip 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00416"/>
            <a:ext cx="175781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32316"/>
            <a:ext cx="51625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3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997" y="0"/>
            <a:ext cx="6858000" cy="810016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Handwriting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209800"/>
            <a:ext cx="6858000" cy="1808162"/>
          </a:xfrm>
        </p:spPr>
        <p:txBody>
          <a:bodyPr>
            <a:noAutofit/>
          </a:bodyPr>
          <a:lstStyle/>
          <a:p>
            <a:endParaRPr lang="en-GB" sz="2800" b="1" dirty="0" smtClean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r>
              <a:rPr lang="en-GB" sz="1600" dirty="0" smtClean="0">
                <a:latin typeface="Comic Sans MS" panose="030F0702030302020204" pitchFamily="66" charset="0"/>
              </a:rPr>
              <a:t>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hand writing clip 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00416"/>
            <a:ext cx="175781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7263"/>
            <a:ext cx="532447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5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-304800"/>
            <a:ext cx="7921875" cy="5791199"/>
          </a:xfrm>
        </p:spPr>
        <p:txBody>
          <a:bodyPr/>
          <a:lstStyle/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algn="r"/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5" y="169101"/>
            <a:ext cx="17526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Image result for shoe template"/>
          <p:cNvSpPr>
            <a:spLocks noChangeAspect="1" noChangeArrowheads="1"/>
          </p:cNvSpPr>
          <p:nvPr/>
        </p:nvSpPr>
        <p:spPr bwMode="auto">
          <a:xfrm>
            <a:off x="63500" y="-13652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ounded Rectangular Callout 4"/>
          <p:cNvSpPr/>
          <p:nvPr/>
        </p:nvSpPr>
        <p:spPr>
          <a:xfrm>
            <a:off x="609600" y="1676400"/>
            <a:ext cx="7772400" cy="2819400"/>
          </a:xfrm>
          <a:prstGeom prst="wedgeRoundRectCallou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219200" y="21336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We are learning to use and in our sentences. </a:t>
            </a:r>
          </a:p>
        </p:txBody>
      </p:sp>
      <p:pic>
        <p:nvPicPr>
          <p:cNvPr id="9" name="Picture 5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8123">
            <a:off x="1305090" y="4528355"/>
            <a:ext cx="1308269" cy="19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-304800"/>
            <a:ext cx="7921875" cy="5791199"/>
          </a:xfrm>
        </p:spPr>
        <p:txBody>
          <a:bodyPr/>
          <a:lstStyle/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algn="r"/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5" y="169101"/>
            <a:ext cx="17526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Image result for shoe template"/>
          <p:cNvSpPr>
            <a:spLocks noChangeAspect="1" noChangeArrowheads="1"/>
          </p:cNvSpPr>
          <p:nvPr/>
        </p:nvSpPr>
        <p:spPr bwMode="auto">
          <a:xfrm>
            <a:off x="63500" y="-13652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7088"/>
            <a:ext cx="2335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81" y="1520825"/>
            <a:ext cx="12382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426401"/>
            <a:ext cx="4035425" cy="505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625" y="2752725"/>
            <a:ext cx="246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Read through the story, using actions too.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Can you say some of the story out loud?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Once upon a time ….</a:t>
            </a:r>
          </a:p>
        </p:txBody>
      </p:sp>
    </p:spTree>
    <p:extLst>
      <p:ext uri="{BB962C8B-B14F-4D97-AF65-F5344CB8AC3E}">
        <p14:creationId xmlns:p14="http://schemas.microsoft.com/office/powerpoint/2010/main" val="5552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-304800"/>
            <a:ext cx="7921875" cy="5791199"/>
          </a:xfrm>
        </p:spPr>
        <p:txBody>
          <a:bodyPr/>
          <a:lstStyle/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algn="r"/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9" y="60325"/>
            <a:ext cx="1548861" cy="1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Image result for shoe template"/>
          <p:cNvSpPr>
            <a:spLocks noChangeAspect="1" noChangeArrowheads="1"/>
          </p:cNvSpPr>
          <p:nvPr/>
        </p:nvSpPr>
        <p:spPr bwMode="auto">
          <a:xfrm>
            <a:off x="63500" y="-13652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0825"/>
            <a:ext cx="38100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4030"/>
            <a:ext cx="2335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0825"/>
            <a:ext cx="1238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0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326937"/>
            <a:ext cx="7886700" cy="993685"/>
          </a:xfrm>
        </p:spPr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249"/>
            <a:ext cx="1548861" cy="1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Image result for shoe template"/>
          <p:cNvSpPr>
            <a:spLocks noChangeAspect="1" noChangeArrowheads="1"/>
          </p:cNvSpPr>
          <p:nvPr/>
        </p:nvSpPr>
        <p:spPr bwMode="auto">
          <a:xfrm>
            <a:off x="63500" y="-13652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1358811"/>
            <a:ext cx="1238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7" y="381000"/>
            <a:ext cx="2335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1204824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" y="3175000"/>
            <a:ext cx="8108950" cy="1600200"/>
          </a:xfrm>
          <a:prstGeom prst="roundRect">
            <a:avLst/>
          </a:prstGeom>
          <a:solidFill>
            <a:srgbClr val="D1B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09600" y="4914900"/>
            <a:ext cx="8108950" cy="1600200"/>
          </a:xfrm>
          <a:prstGeom prst="roundRect">
            <a:avLst/>
          </a:prstGeom>
          <a:solidFill>
            <a:srgbClr val="D1B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389490"/>
            <a:ext cx="4446587" cy="169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2175" y="5114835"/>
            <a:ext cx="758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Write short sentences to list the </a:t>
            </a:r>
            <a:r>
              <a:rPr lang="en-GB" dirty="0" err="1" smtClean="0">
                <a:latin typeface="Comic Sans MS" panose="030F0702030302020204" pitchFamily="66" charset="0"/>
              </a:rPr>
              <a:t>minibeasts</a:t>
            </a:r>
            <a:r>
              <a:rPr lang="en-GB" dirty="0" smtClean="0">
                <a:latin typeface="Comic Sans MS" panose="030F0702030302020204" pitchFamily="66" charset="0"/>
              </a:rPr>
              <a:t> you saw. Write as many as you can like this:</a:t>
            </a:r>
          </a:p>
          <a:p>
            <a:r>
              <a:rPr lang="en-GB" dirty="0" smtClean="0">
                <a:solidFill>
                  <a:srgbClr val="FF3B3B"/>
                </a:solidFill>
                <a:latin typeface="Comic Sans MS" panose="030F0702030302020204" pitchFamily="66" charset="0"/>
              </a:rPr>
              <a:t>I saw a spider.</a:t>
            </a:r>
          </a:p>
          <a:p>
            <a:r>
              <a:rPr lang="en-GB" dirty="0" smtClean="0">
                <a:solidFill>
                  <a:srgbClr val="FF3B3B"/>
                </a:solidFill>
                <a:latin typeface="Comic Sans MS" panose="030F0702030302020204" pitchFamily="66" charset="0"/>
              </a:rPr>
              <a:t>I saw a snail.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775" y="3236436"/>
            <a:ext cx="7585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Follow this link to see if you can spot other mini beasts.</a:t>
            </a:r>
          </a:p>
          <a:p>
            <a:r>
              <a:rPr lang="en-GB" dirty="0" smtClean="0">
                <a:latin typeface="Comic Sans MS" panose="030F0702030302020204" pitchFamily="66" charset="0"/>
                <a:hlinkClick r:id="rId6"/>
              </a:rPr>
              <a:t>Home learning with BBC Bitesize - KS1 Primary English for Year 1 - BBC Bitesize </a:t>
            </a:r>
            <a:r>
              <a:rPr lang="en-GB" dirty="0" err="1" smtClean="0">
                <a:latin typeface="Comic Sans MS" panose="030F0702030302020204" pitchFamily="66" charset="0"/>
                <a:hlinkClick r:id="rId6"/>
              </a:rPr>
              <a:t>Minibeast</a:t>
            </a:r>
            <a:r>
              <a:rPr lang="en-GB" dirty="0" smtClean="0">
                <a:latin typeface="Comic Sans MS" panose="030F0702030302020204" pitchFamily="66" charset="0"/>
                <a:hlinkClick r:id="rId6"/>
              </a:rPr>
              <a:t> facts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https://www.bbc.co.uk/bitesize/articles/zrk492p</a:t>
            </a:r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701"/>
            <a:ext cx="2984500" cy="21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326937"/>
            <a:ext cx="7886700" cy="993685"/>
          </a:xfrm>
        </p:spPr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9" y="60325"/>
            <a:ext cx="1548861" cy="1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Image result for shoe template"/>
          <p:cNvSpPr>
            <a:spLocks noChangeAspect="1" noChangeArrowheads="1"/>
          </p:cNvSpPr>
          <p:nvPr/>
        </p:nvSpPr>
        <p:spPr bwMode="auto">
          <a:xfrm>
            <a:off x="63500" y="-13652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1358811"/>
            <a:ext cx="1238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7" y="381000"/>
            <a:ext cx="2335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1204824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9" y="1179513"/>
            <a:ext cx="2641600" cy="133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394" y="3505200"/>
            <a:ext cx="7940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saw a snail and a spider.</a:t>
            </a:r>
          </a:p>
          <a:p>
            <a:endParaRPr lang="en-GB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If you are writing these sentences quickly, add adjectives (describing words).</a:t>
            </a:r>
          </a:p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saw a soft, slimy snail and a furry, dark brown spider.</a:t>
            </a:r>
          </a:p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587" y="2609761"/>
            <a:ext cx="7786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Once you have written as many sentences as you can, try using</a:t>
            </a:r>
          </a:p>
          <a:p>
            <a:r>
              <a:rPr lang="en-GB" sz="2000" dirty="0" smtClean="0">
                <a:latin typeface="Comic Sans MS" panose="030F0702030302020204" pitchFamily="66" charset="0"/>
              </a:rPr>
              <a:t>the word ‘and’ to join sentences together. For example: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Go to the next page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Phonics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582" y="1345190"/>
            <a:ext cx="7921875" cy="5791199"/>
          </a:xfrm>
        </p:spPr>
        <p:txBody>
          <a:bodyPr>
            <a:normAutofit/>
          </a:bodyPr>
          <a:lstStyle/>
          <a:p>
            <a:endParaRPr lang="en-GB" sz="24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1371600"/>
            <a:ext cx="7752607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Today we are learning to read tricky words 1.</a:t>
            </a: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Complete pages 10 and  11 in your CGP phonics booklet.</a:t>
            </a:r>
          </a:p>
          <a:p>
            <a:pPr lvl="0">
              <a:spcBef>
                <a:spcPct val="20000"/>
              </a:spcBef>
            </a:pP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Follow the link to practise tricky words.</a:t>
            </a:r>
          </a:p>
          <a:p>
            <a:pPr lvl="0">
              <a:spcBef>
                <a:spcPct val="20000"/>
              </a:spcBef>
            </a:pP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  <a:hlinkClick r:id="rId3"/>
              </a:rPr>
              <a:t>Tricky Word Trucks Game Phase 5b</a:t>
            </a:r>
            <a:endParaRPr lang="en-GB" sz="2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https://www.phonicsplay.co.uk/member-only/TrickyWordTrucks.html</a:t>
            </a:r>
            <a:endParaRPr lang="en-GB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7776"/>
            <a:ext cx="17494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0476"/>
            <a:ext cx="16160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3537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Green </a:t>
            </a:r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group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Phonics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259446"/>
            <a:ext cx="16160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>Phonics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06397"/>
            <a:ext cx="8723336" cy="13892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dirty="0" smtClean="0">
                <a:latin typeface="Comic Sans MS" panose="030F0702030302020204" pitchFamily="66" charset="0"/>
              </a:rPr>
              <a:t>I </a:t>
            </a:r>
            <a:r>
              <a:rPr lang="en-GB" dirty="0">
                <a:latin typeface="Comic Sans MS" panose="030F0702030302020204" pitchFamily="66" charset="0"/>
              </a:rPr>
              <a:t>would like you to work through pages </a:t>
            </a:r>
            <a:r>
              <a:rPr lang="en-GB" dirty="0" smtClean="0">
                <a:latin typeface="Comic Sans MS" panose="030F0702030302020204" pitchFamily="66" charset="0"/>
              </a:rPr>
              <a:t>24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dirty="0" smtClean="0">
                <a:latin typeface="Comic Sans MS" panose="030F0702030302020204" pitchFamily="66" charset="0"/>
              </a:rPr>
              <a:t>25 </a:t>
            </a:r>
            <a:r>
              <a:rPr lang="en-GB" dirty="0">
                <a:latin typeface="Comic Sans MS" panose="030F0702030302020204" pitchFamily="66" charset="0"/>
              </a:rPr>
              <a:t>in your Phonics booklet </a:t>
            </a:r>
            <a:r>
              <a:rPr lang="en-GB" dirty="0" smtClean="0">
                <a:latin typeface="Comic Sans MS" panose="030F0702030302020204" pitchFamily="66" charset="0"/>
              </a:rPr>
              <a:t>2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to learn the ‘r’ sound.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7494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3537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Yellow group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Phonics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182" y="2476500"/>
            <a:ext cx="7840608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Follow the orange link to phonics play to practise blending single</a:t>
            </a:r>
          </a:p>
          <a:p>
            <a:pPr lvl="0">
              <a:spcBef>
                <a:spcPct val="20000"/>
              </a:spcBef>
            </a:pP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sounds. </a:t>
            </a:r>
            <a:endParaRPr lang="en-GB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Login </a:t>
            </a: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for </a:t>
            </a:r>
            <a:r>
              <a:rPr lang="en-GB" sz="2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Phonicsplay</a:t>
            </a: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endParaRPr lang="en-GB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Username</a:t>
            </a:r>
            <a:r>
              <a:rPr lang="en-GB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: march 20 password: home </a:t>
            </a:r>
          </a:p>
          <a:p>
            <a:pPr lvl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Phase 2</a:t>
            </a:r>
          </a:p>
          <a:p>
            <a:pPr lvl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latin typeface="Comic Sans MS" panose="030F0702030302020204" pitchFamily="66" charset="0"/>
                <a:hlinkClick r:id="rId5"/>
              </a:rPr>
              <a:t>Dragons den blending game Phase 2 r sound</a:t>
            </a:r>
            <a:endParaRPr lang="en-GB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https://www.phonicsplay.co.uk/member-only/DragonsDen.html</a:t>
            </a:r>
          </a:p>
          <a:p>
            <a:pPr lvl="0">
              <a:spcBef>
                <a:spcPct val="20000"/>
              </a:spcBef>
            </a:pPr>
            <a:endParaRPr lang="en-GB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spcBef>
                <a:spcPct val="20000"/>
              </a:spcBef>
            </a:pPr>
            <a:endParaRPr lang="en-GB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2387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363414" y="5058508"/>
            <a:ext cx="8170985" cy="1371599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1800" b="1" dirty="0" smtClean="0">
              <a:solidFill>
                <a:schemeClr val="tx2"/>
              </a:solidFill>
              <a:latin typeface="Comic Sans M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1800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399" y="304800"/>
            <a:ext cx="6477001" cy="37338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21" y="152400"/>
            <a:ext cx="2630391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44947"/>
            <a:ext cx="2438400" cy="132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116" y="685800"/>
            <a:ext cx="612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Follow this link to draw  caterpillar.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  <a:hlinkClick r:id="rId4"/>
              </a:rPr>
              <a:t>How To Draw A Caterpillar - Art For Kids Hub –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FF3B3B"/>
                </a:solidFill>
                <a:latin typeface="Comic Sans MS" panose="030F0702030302020204" pitchFamily="66" charset="0"/>
              </a:rPr>
              <a:t>https://www.artforkidshub.com/how-to-draw-caterpillar/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29100"/>
            <a:ext cx="356562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908" y="211727"/>
            <a:ext cx="1801091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3909" y="211727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Tuesday’s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Maths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Answers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909" y="1359877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9721" y="1175211"/>
            <a:ext cx="6190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909" y="1676400"/>
            <a:ext cx="736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59877"/>
            <a:ext cx="3557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Challenge 2</a:t>
            </a:r>
          </a:p>
          <a:p>
            <a:pPr marL="457200" lvl="0" indent="-457200">
              <a:buFontTx/>
              <a:buAutoNum type="arabicPeriod"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2 + 2 + 2 + 2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Challenge 3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1.a.   2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5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10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b.3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5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15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c.4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5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20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85309" y="228320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Challenge 3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.a</a:t>
            </a: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2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6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4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2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8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c. 5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2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10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2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4651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>Active Learning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32" y="4724400"/>
            <a:ext cx="7886700" cy="182880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7150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8363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763000" cy="472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1251"/>
            <a:ext cx="86868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Well done for</a:t>
            </a:r>
          </a:p>
          <a:p>
            <a:pPr marL="0" indent="0" algn="ctr">
              <a:buNone/>
            </a:pPr>
            <a:r>
              <a:rPr lang="en-GB" sz="4400" dirty="0">
                <a:solidFill>
                  <a:schemeClr val="tx2"/>
                </a:solidFill>
                <a:latin typeface="Comic Sans MS" panose="030F0702030302020204" pitchFamily="66" charset="0"/>
              </a:rPr>
              <a:t>y</a:t>
            </a:r>
            <a:r>
              <a:rPr lang="en-GB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our brilliant work today!</a:t>
            </a:r>
          </a:p>
          <a:p>
            <a:pPr marL="0" indent="0" algn="ctr">
              <a:buNone/>
            </a:pPr>
            <a:r>
              <a:rPr lang="en-GB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If you have any questions or just to let me know what you have been up to  email me on </a:t>
            </a:r>
            <a:r>
              <a:rPr lang="en-GB" sz="4400" dirty="0" err="1" smtClean="0">
                <a:solidFill>
                  <a:schemeClr val="tx2"/>
                </a:solidFill>
                <a:latin typeface="Comic Sans MS" panose="030F0702030302020204" pitchFamily="66" charset="0"/>
                <a:hlinkClick r:id="rId2"/>
              </a:rPr>
              <a:t>admin@farnborough.bromley</a:t>
            </a:r>
            <a:r>
              <a:rPr lang="en-GB" sz="4400" dirty="0" smtClean="0">
                <a:solidFill>
                  <a:schemeClr val="tx2"/>
                </a:solidFill>
                <a:latin typeface="Comic Sans MS" panose="030F0702030302020204" pitchFamily="66" charset="0"/>
                <a:hlinkClick r:id="rId2"/>
              </a:rPr>
              <a:t>. sch.uk</a:t>
            </a:r>
            <a:endParaRPr lang="en-GB" sz="4400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05938"/>
            <a:ext cx="1321591" cy="19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773407"/>
            <a:ext cx="1143000" cy="188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1976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1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69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>
                <a:latin typeface="Comic Sans MS" panose="030F0702030302020204" pitchFamily="66" charset="0"/>
              </a:rPr>
              <a:t/>
            </a:r>
            <a:br>
              <a:rPr lang="en-GB" sz="5400" dirty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>It’s Wednesday!</a:t>
            </a:r>
            <a:br>
              <a:rPr lang="en-GB" sz="5400" dirty="0" smtClean="0">
                <a:latin typeface="Comic Sans MS" panose="030F0702030302020204" pitchFamily="66" charset="0"/>
              </a:rPr>
            </a:b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19400"/>
            <a:ext cx="8610600" cy="1752600"/>
          </a:xfrm>
        </p:spPr>
        <p:txBody>
          <a:bodyPr/>
          <a:lstStyle/>
          <a:p>
            <a:pPr>
              <a:defRPr/>
            </a:pPr>
            <a:r>
              <a:rPr lang="en-GB" sz="44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2133600"/>
            <a:ext cx="8534400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defRPr/>
            </a:pPr>
            <a:r>
              <a:rPr kumimoji="1" lang="en-GB" sz="4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Wednesday 13</a:t>
            </a:r>
            <a:r>
              <a:rPr kumimoji="1" lang="en-GB" sz="4400" kern="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</a:t>
            </a:r>
            <a:r>
              <a:rPr kumimoji="1" lang="en-GB" sz="4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May 2020</a:t>
            </a:r>
            <a:endParaRPr kumimoji="1" lang="en-GB" sz="4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defRPr/>
            </a:pPr>
            <a:endParaRPr kumimoji="1" lang="en-GB" sz="4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defRPr/>
            </a:pPr>
            <a:r>
              <a:rPr kumimoji="1" lang="en-GB" sz="4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Here’s your work for today…</a:t>
            </a:r>
          </a:p>
        </p:txBody>
      </p:sp>
    </p:spTree>
    <p:extLst>
      <p:ext uri="{BB962C8B-B14F-4D97-AF65-F5344CB8AC3E}">
        <p14:creationId xmlns:p14="http://schemas.microsoft.com/office/powerpoint/2010/main" val="506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50122" y="1295400"/>
            <a:ext cx="6445826" cy="838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231" y="-685840"/>
            <a:ext cx="6858000" cy="243450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>Reading online</a:t>
            </a: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09978" y="969818"/>
            <a:ext cx="10339876" cy="3262818"/>
          </a:xfrm>
        </p:spPr>
        <p:txBody>
          <a:bodyPr>
            <a:normAutofit fontScale="25000" lnSpcReduction="20000"/>
          </a:bodyPr>
          <a:lstStyle/>
          <a:p>
            <a:endParaRPr lang="en-GB" sz="8000" dirty="0">
              <a:latin typeface="Comic Sans MS" panose="030F0702030302020204" pitchFamily="66" charset="0"/>
            </a:endParaRPr>
          </a:p>
          <a:p>
            <a:r>
              <a:rPr lang="en-GB" sz="9600" b="1" dirty="0" smtClean="0">
                <a:solidFill>
                  <a:srgbClr val="FF3B3B"/>
                </a:solidFill>
                <a:latin typeface="Comic Sans MS" panose="030F0702030302020204" pitchFamily="66" charset="0"/>
              </a:rPr>
              <a:t>I’m so impressed with your reading Elves. </a:t>
            </a:r>
            <a:endParaRPr lang="en-GB" sz="9600" b="1" dirty="0">
              <a:solidFill>
                <a:srgbClr val="FF3B3B"/>
              </a:solidFill>
              <a:latin typeface="Comic Sans MS" panose="030F0702030302020204" pitchFamily="66" charset="0"/>
            </a:endParaRPr>
          </a:p>
          <a:p>
            <a:r>
              <a:rPr lang="en-GB" sz="9600" b="1" dirty="0" smtClean="0">
                <a:solidFill>
                  <a:srgbClr val="FF3B3B"/>
                </a:solidFill>
                <a:latin typeface="Comic Sans MS" panose="030F0702030302020204" pitchFamily="66" charset="0"/>
              </a:rPr>
              <a:t>You should be very proud of yourselves!</a:t>
            </a:r>
          </a:p>
          <a:p>
            <a:endParaRPr lang="en-GB" sz="9600" b="1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Please log on to Bug Club</a:t>
            </a:r>
          </a:p>
          <a:p>
            <a:r>
              <a:rPr lang="en-GB" sz="9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ead for at least 15 minutes.</a:t>
            </a:r>
          </a:p>
          <a:p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          </a:t>
            </a:r>
          </a:p>
          <a:p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Please read the key words inside the front cover first.</a:t>
            </a:r>
          </a:p>
          <a:p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When you find the bug questions, click and complete them.</a:t>
            </a:r>
          </a:p>
          <a:p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Please note down the books you’ve read in your reading</a:t>
            </a:r>
          </a:p>
          <a:p>
            <a:r>
              <a:rPr lang="en-GB" sz="9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n-GB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ecord book.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2000" dirty="0" smtClean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135"/>
            <a:ext cx="1593416" cy="10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6132005"/>
            <a:ext cx="4669270" cy="646331"/>
          </a:xfrm>
          <a:prstGeom prst="rect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Y</a:t>
            </a:r>
            <a:r>
              <a:rPr lang="en-GB" dirty="0" smtClean="0">
                <a:latin typeface="Comic Sans MS" panose="030F0702030302020204" pitchFamily="66" charset="0"/>
              </a:rPr>
              <a:t>our personal login details are on the inside of your reading record book.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70" y="161135"/>
            <a:ext cx="187757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61" y="5351858"/>
            <a:ext cx="1275674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1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2057400"/>
            <a:ext cx="7239000" cy="1409700"/>
          </a:xfrm>
          <a:prstGeom prst="wedgeRoundRectCallout">
            <a:avLst>
              <a:gd name="adj1" fmla="val -5986"/>
              <a:gd name="adj2" fmla="val 132907"/>
              <a:gd name="adj3" fmla="val 16667"/>
            </a:avLst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83121"/>
            <a:ext cx="6858000" cy="1244600"/>
          </a:xfrm>
        </p:spPr>
        <p:txBody>
          <a:bodyPr/>
          <a:lstStyle/>
          <a:p>
            <a:r>
              <a:rPr lang="en-GB" u="sng" dirty="0" smtClean="0">
                <a:latin typeface="Comic Sans MS" panose="030F0702030302020204" pitchFamily="66" charset="0"/>
              </a:rPr>
              <a:t>Maths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2078182"/>
            <a:ext cx="6858000" cy="1655762"/>
          </a:xfrm>
        </p:spPr>
        <p:txBody>
          <a:bodyPr>
            <a:normAutofit/>
          </a:bodyPr>
          <a:lstStyle/>
          <a:p>
            <a:r>
              <a:rPr lang="en-GB" dirty="0" smtClean="0"/>
              <a:t> </a:t>
            </a:r>
            <a:r>
              <a:rPr lang="en-GB" sz="3600" dirty="0" smtClean="0">
                <a:latin typeface="Comic Sans MS" panose="030F0702030302020204" pitchFamily="66" charset="0"/>
              </a:rPr>
              <a:t>Today we are learning to</a:t>
            </a:r>
          </a:p>
          <a:p>
            <a:r>
              <a:rPr lang="en-GB" sz="3600" dirty="0">
                <a:latin typeface="Comic Sans MS" panose="030F0702030302020204" pitchFamily="66" charset="0"/>
              </a:rPr>
              <a:t>m</a:t>
            </a:r>
            <a:r>
              <a:rPr lang="en-GB" sz="3600" dirty="0" smtClean="0">
                <a:latin typeface="Comic Sans MS" panose="030F0702030302020204" pitchFamily="66" charset="0"/>
              </a:rPr>
              <a:t>ake </a:t>
            </a:r>
            <a:r>
              <a:rPr lang="en-GB" sz="3600" dirty="0" smtClean="0">
                <a:latin typeface="Comic Sans MS" panose="030F0702030302020204" pitchFamily="66" charset="0"/>
              </a:rPr>
              <a:t>arrays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8123">
            <a:off x="2396340" y="4528354"/>
            <a:ext cx="1308269" cy="19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6858000" cy="1244600"/>
          </a:xfrm>
        </p:spPr>
        <p:txBody>
          <a:bodyPr/>
          <a:lstStyle/>
          <a:p>
            <a:r>
              <a:rPr lang="en-GB" u="sng" dirty="0" smtClean="0">
                <a:latin typeface="Comic Sans MS" panose="030F0702030302020204" pitchFamily="66" charset="0"/>
              </a:rPr>
              <a:t>Maths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458200" cy="1655762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1387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2578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Re-read this words today to remind yourselves of these words. Which word do you think you will spot today?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7633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7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62400"/>
            <a:ext cx="1600200" cy="8221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Green group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   Maths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7" name="Picture 5" descr="Genie | Disney Wiki | Fando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13677900"/>
            <a:ext cx="6638925" cy="290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1905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9050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Let’s play a game to remind ourselves of what we have learnt so far….</a:t>
            </a:r>
          </a:p>
          <a:p>
            <a:pPr lvl="0"/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  <a:hlinkClick r:id="rId5"/>
              </a:rPr>
              <a:t>Karate Cats Maths Multiplication and Division Bronze Stage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https://www.bbc.co.uk/games/embed/karate-cats-2?exitGameUrl=http%3A%2F%2Fbbc.com%2Fbitesize%2Farticles%2Fzf4sscw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2590800" cy="23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25900"/>
            <a:ext cx="2708275" cy="23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219325" cy="233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1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s drawings on blue design template">
  <a:themeElements>
    <a:clrScheme name="Childrens drawings on blue design template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Childrens drawings on blue design templat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Childrens drawings on blue design template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948</Words>
  <Application>Microsoft Office PowerPoint</Application>
  <PresentationFormat>On-screen Show (4:3)</PresentationFormat>
  <Paragraphs>251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Childrens drawings on blue design template</vt:lpstr>
      <vt:lpstr>1_Office Theme</vt:lpstr>
      <vt:lpstr>   Good Morning Elves!</vt:lpstr>
      <vt:lpstr>PowerPoint Presentation</vt:lpstr>
      <vt:lpstr>PowerPoint Presentation</vt:lpstr>
      <vt:lpstr>PowerPoint Presentation</vt:lpstr>
      <vt:lpstr>  It’s Wednesday! </vt:lpstr>
      <vt:lpstr>        Reading online </vt:lpstr>
      <vt:lpstr>Maths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   .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Handwriting</vt:lpstr>
      <vt:lpstr>Handwriting</vt:lpstr>
      <vt:lpstr>Handwriting</vt:lpstr>
      <vt:lpstr>English</vt:lpstr>
      <vt:lpstr>English</vt:lpstr>
      <vt:lpstr>English</vt:lpstr>
      <vt:lpstr>English</vt:lpstr>
      <vt:lpstr>English</vt:lpstr>
      <vt:lpstr>Phonics</vt:lpstr>
      <vt:lpstr>Phonics</vt:lpstr>
      <vt:lpstr>  </vt:lpstr>
      <vt:lpstr>  Active Learning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 Unicorns!</dc:title>
  <dc:creator>user</dc:creator>
  <cp:lastModifiedBy>yvonne murray</cp:lastModifiedBy>
  <cp:revision>427</cp:revision>
  <cp:lastPrinted>2020-03-20T10:30:41Z</cp:lastPrinted>
  <dcterms:created xsi:type="dcterms:W3CDTF">2020-03-17T20:05:19Z</dcterms:created>
  <dcterms:modified xsi:type="dcterms:W3CDTF">2020-05-09T09:33:43Z</dcterms:modified>
</cp:coreProperties>
</file>