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10" r:id="rId4"/>
  </p:sldMasterIdLst>
  <p:notesMasterIdLst>
    <p:notesMasterId r:id="rId38"/>
  </p:notesMasterIdLst>
  <p:sldIdLst>
    <p:sldId id="258" r:id="rId5"/>
    <p:sldId id="26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9" r:id="rId14"/>
    <p:sldId id="320" r:id="rId15"/>
    <p:sldId id="297" r:id="rId16"/>
    <p:sldId id="286" r:id="rId17"/>
    <p:sldId id="285" r:id="rId18"/>
    <p:sldId id="317" r:id="rId19"/>
    <p:sldId id="266" r:id="rId20"/>
    <p:sldId id="278" r:id="rId21"/>
    <p:sldId id="287" r:id="rId22"/>
    <p:sldId id="280" r:id="rId23"/>
    <p:sldId id="283" r:id="rId24"/>
    <p:sldId id="315" r:id="rId25"/>
    <p:sldId id="316" r:id="rId26"/>
    <p:sldId id="318" r:id="rId27"/>
    <p:sldId id="272" r:id="rId28"/>
    <p:sldId id="313" r:id="rId29"/>
    <p:sldId id="314" r:id="rId30"/>
    <p:sldId id="296" r:id="rId31"/>
    <p:sldId id="273" r:id="rId32"/>
    <p:sldId id="308" r:id="rId33"/>
    <p:sldId id="309" r:id="rId34"/>
    <p:sldId id="310" r:id="rId35"/>
    <p:sldId id="312" r:id="rId36"/>
    <p:sldId id="31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DCD"/>
    <a:srgbClr val="61D6FF"/>
    <a:srgbClr val="4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61311-7A8B-4F1E-A822-8BDD88B89B70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3682D-5D39-4EAD-9970-E9B9BE72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5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682D-5D39-4EAD-9970-E9B9BE72CBA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8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4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5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04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04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80323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022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89988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57627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17106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8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86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55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7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73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2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43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02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91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68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14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02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0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19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01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42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3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08448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8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35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19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02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69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31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4" name="Google Shape;14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291530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714590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97307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867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46407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133310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664540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224605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800257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85437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931919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78" name="Google Shape;78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09818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443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333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914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2904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2743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71" y="24609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0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04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2" y="2116142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40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3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3"/>
          <p:cNvCxnSpPr/>
          <p:nvPr/>
        </p:nvCxnSpPr>
        <p:spPr>
          <a:xfrm>
            <a:off x="254726" y="6356350"/>
            <a:ext cx="8641125" cy="0"/>
          </a:xfrm>
          <a:prstGeom prst="straightConnector1">
            <a:avLst/>
          </a:prstGeom>
          <a:noFill/>
          <a:ln w="1270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7;p13"/>
          <p:cNvSpPr txBox="1"/>
          <p:nvPr/>
        </p:nvSpPr>
        <p:spPr>
          <a:xfrm>
            <a:off x="6910180" y="6438406"/>
            <a:ext cx="20574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3F3F3F"/>
              </a:buClr>
              <a:buSzPts val="1200"/>
              <a:buFont typeface="Trebuchet MS"/>
              <a:buNone/>
            </a:pPr>
            <a:r>
              <a:rPr lang="en-GB" sz="1200" b="1" ker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Copyright 2020</a:t>
            </a: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5433" y="6260325"/>
            <a:ext cx="675119" cy="6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3"/>
          <p:cNvSpPr/>
          <p:nvPr/>
        </p:nvSpPr>
        <p:spPr>
          <a:xfrm>
            <a:off x="4399357" y="6393708"/>
            <a:ext cx="345375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800"/>
                <a:buFont typeface="Arial"/>
                <a:buNone/>
              </a:pPr>
              <a:t>‹#›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1039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_c0AQu1I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vimeo.com/249622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bbc.co.uk/bitesize/topics/zns9nrd/articles/znsct39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362200"/>
            <a:ext cx="6705600" cy="1447800"/>
          </a:xfrm>
        </p:spPr>
        <p:txBody>
          <a:bodyPr/>
          <a:lstStyle/>
          <a:p>
            <a:r>
              <a:rPr lang="en-GB" altLang="en-US" dirty="0" smtClean="0"/>
              <a:t>Good Morning Unicorns!</a:t>
            </a:r>
            <a:endParaRPr lang="en-GB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038600"/>
            <a:ext cx="7670800" cy="914400"/>
          </a:xfrm>
        </p:spPr>
        <p:txBody>
          <a:bodyPr/>
          <a:lstStyle/>
          <a:p>
            <a:r>
              <a:rPr lang="en-GB" altLang="en-US" sz="3600" dirty="0" smtClean="0"/>
              <a:t>Here’s your work for today: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Tuesday 12</a:t>
            </a:r>
            <a:r>
              <a:rPr lang="en-GB" sz="36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600" dirty="0" smtClean="0">
                <a:latin typeface="Comic Sans MS" panose="030F0702030302020204" pitchFamily="66" charset="0"/>
              </a:rPr>
              <a:t> May</a:t>
            </a:r>
            <a:endParaRPr lang="en-GB" sz="3600" dirty="0">
              <a:latin typeface="Comic Sans MS" panose="030F0702030302020204" pitchFamily="66" charset="0"/>
            </a:endParaRPr>
          </a:p>
          <a:p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648456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Please look at the high frequency words on the next slide and copy them into your </a:t>
            </a:r>
            <a:r>
              <a:rPr lang="en-GB" sz="2800" dirty="0" smtClean="0">
                <a:latin typeface="Comic Sans MS" panose="030F0702030302020204" pitchFamily="66" charset="0"/>
              </a:rPr>
              <a:t>exercise </a:t>
            </a:r>
            <a:r>
              <a:rPr lang="en-GB" sz="2800" dirty="0" smtClean="0">
                <a:latin typeface="Comic Sans MS" panose="030F0702030302020204" pitchFamily="66" charset="0"/>
              </a:rPr>
              <a:t>book.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21336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9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34636"/>
            <a:ext cx="4953000" cy="666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A19AE-BED5-4690-BDED-C545F794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95" y="91440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sz="2800" b="1" u="sng" dirty="0" smtClean="0">
                <a:latin typeface="Comic Sans MS" panose="030F0702030302020204" pitchFamily="66" charset="0"/>
              </a:rPr>
              <a:t>Independent Learning</a:t>
            </a:r>
            <a:br>
              <a:rPr lang="en-GB" sz="2800" b="1" u="sng" dirty="0" smtClean="0">
                <a:latin typeface="Comic Sans MS" panose="030F0702030302020204" pitchFamily="66" charset="0"/>
              </a:rPr>
            </a:br>
            <a:r>
              <a:rPr lang="en-GB" sz="2700" dirty="0" smtClean="0">
                <a:latin typeface="Comic Sans MS" panose="030F0702030302020204" pitchFamily="66" charset="0"/>
              </a:rPr>
              <a:t>Have fun practising saying this tongue twister.</a:t>
            </a:r>
            <a:br>
              <a:rPr lang="en-GB" sz="2700" dirty="0" smtClean="0">
                <a:latin typeface="Comic Sans MS" panose="030F0702030302020204" pitchFamily="66" charset="0"/>
              </a:rPr>
            </a:br>
            <a:r>
              <a:rPr lang="en-GB" sz="2700" dirty="0" smtClean="0">
                <a:latin typeface="Comic Sans MS" panose="030F0702030302020204" pitchFamily="66" charset="0"/>
              </a:rPr>
              <a:t> How quickly can you say it?</a:t>
            </a:r>
            <a:endParaRPr lang="en-GB" sz="27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0D207D-F1DD-46B3-A047-3967310E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47763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2" y="152404"/>
            <a:ext cx="1444815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438404"/>
            <a:ext cx="6773582" cy="42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1" y="228604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Maths answers from yesterday: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400" dirty="0" smtClean="0"/>
              <a:t>a</a:t>
            </a:r>
            <a:r>
              <a:rPr lang="en-GB" sz="2400" dirty="0"/>
              <a:t>) 8 b) 4 c) Children should have drawn an object which is between 4 and 8 cm long according to the ruler on the page</a:t>
            </a:r>
            <a:r>
              <a:rPr lang="en-GB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 </a:t>
            </a:r>
            <a:r>
              <a:rPr lang="en-GB" sz="2400" dirty="0"/>
              <a:t>2. a) 4 b) 11 c) 11 cm is greater than 4 cm </a:t>
            </a: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 </a:t>
            </a:r>
            <a:r>
              <a:rPr lang="en-GB" sz="2400" dirty="0"/>
              <a:t>Check the lines children have drawn for accuracy. </a:t>
            </a: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Children </a:t>
            </a:r>
            <a:r>
              <a:rPr lang="en-GB" sz="2400" dirty="0"/>
              <a:t>could have found many </a:t>
            </a:r>
            <a:r>
              <a:rPr lang="en-GB" sz="2400" dirty="0" smtClean="0"/>
              <a:t>different </a:t>
            </a:r>
            <a:r>
              <a:rPr lang="en-GB" sz="2400" dirty="0"/>
              <a:t>objects to complete the table.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401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2"/>
            <a:ext cx="1905000" cy="1218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7696" y="2782669"/>
            <a:ext cx="22140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u="sng" dirty="0" smtClean="0">
                <a:latin typeface="Comic Sans MS" panose="030F0702030302020204" pitchFamily="66" charset="0"/>
              </a:rPr>
              <a:t>Maths</a:t>
            </a:r>
            <a:endParaRPr lang="en-GB" sz="5400" dirty="0"/>
          </a:p>
        </p:txBody>
      </p:sp>
      <p:sp>
        <p:nvSpPr>
          <p:cNvPr id="4" name="Rectangle 3"/>
          <p:cNvSpPr/>
          <p:nvPr/>
        </p:nvSpPr>
        <p:spPr>
          <a:xfrm>
            <a:off x="1628969" y="4142376"/>
            <a:ext cx="67530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Today we are going to be measuring in metres.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134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2"/>
            <a:ext cx="1905000" cy="1218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1711653" y="2667000"/>
            <a:ext cx="62893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Click on this link:</a:t>
            </a:r>
          </a:p>
          <a:p>
            <a:r>
              <a:rPr lang="en-GB" sz="3600" dirty="0" smtClean="0">
                <a:hlinkClick r:id="rId3"/>
              </a:rPr>
              <a:t>https://www.youtube.com/watch?v=HT_c0AQu1I8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43308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3327" y="5913888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Let’s look at the answers and how you could have worked them out on the next </a:t>
            </a:r>
            <a:r>
              <a:rPr lang="en-GB" dirty="0" smtClean="0">
                <a:latin typeface="Comic Sans MS" panose="030F0702030302020204" pitchFamily="66" charset="0"/>
              </a:rPr>
              <a:t>slide…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423"/>
            <a:ext cx="4876800" cy="563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2110009"/>
            <a:ext cx="281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How would you use the metre sticks to answer the question? </a:t>
            </a:r>
          </a:p>
          <a:p>
            <a:endParaRPr lang="en-GB" b="1" dirty="0" smtClean="0"/>
          </a:p>
          <a:p>
            <a:r>
              <a:rPr lang="en-GB" b="1" dirty="0" smtClean="0"/>
              <a:t>Do </a:t>
            </a:r>
            <a:r>
              <a:rPr lang="en-GB" b="1" dirty="0"/>
              <a:t>you need to measure the length of the bus or the classroom or both? </a:t>
            </a:r>
          </a:p>
        </p:txBody>
      </p:sp>
    </p:spTree>
    <p:extLst>
      <p:ext uri="{BB962C8B-B14F-4D97-AF65-F5344CB8AC3E}">
        <p14:creationId xmlns:p14="http://schemas.microsoft.com/office/powerpoint/2010/main" val="6129704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76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4800604"/>
            <a:ext cx="838200" cy="105498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28600"/>
            <a:ext cx="5432714" cy="62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6664" y="2492280"/>
            <a:ext cx="190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The children in the picture used metre sticks to measure their classroom. Would the bus </a:t>
            </a:r>
            <a:r>
              <a:rPr lang="en-GB" b="1" dirty="0" smtClean="0"/>
              <a:t>fit </a:t>
            </a:r>
            <a:r>
              <a:rPr lang="en-GB" b="1" dirty="0"/>
              <a:t>there?</a:t>
            </a:r>
          </a:p>
        </p:txBody>
      </p:sp>
    </p:spTree>
    <p:extLst>
      <p:ext uri="{BB962C8B-B14F-4D97-AF65-F5344CB8AC3E}">
        <p14:creationId xmlns:p14="http://schemas.microsoft.com/office/powerpoint/2010/main" val="3544046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6259" y="5441496"/>
            <a:ext cx="4572000" cy="923330"/>
          </a:xfrm>
          <a:prstGeom prst="rect">
            <a:avLst/>
          </a:prstGeom>
          <a:solidFill>
            <a:srgbClr val="E37DCD"/>
          </a:solidFill>
        </p:spPr>
        <p:txBody>
          <a:bodyPr>
            <a:spAutoFit/>
          </a:bodyPr>
          <a:lstStyle/>
          <a:p>
            <a:r>
              <a:rPr lang="fr-FR" dirty="0" smtClean="0"/>
              <a:t>a</a:t>
            </a:r>
            <a:r>
              <a:rPr lang="fr-FR" dirty="0"/>
              <a:t>): 2 metres &lt; 20 </a:t>
            </a:r>
            <a:r>
              <a:rPr lang="fr-FR" dirty="0" smtClean="0"/>
              <a:t>metres</a:t>
            </a:r>
          </a:p>
          <a:p>
            <a:r>
              <a:rPr lang="fr-FR" dirty="0" smtClean="0"/>
              <a:t>b</a:t>
            </a:r>
            <a:r>
              <a:rPr lang="fr-FR" dirty="0"/>
              <a:t>): 9 metres &gt; 9 centimetres </a:t>
            </a:r>
            <a:endParaRPr lang="fr-FR" dirty="0" smtClean="0"/>
          </a:p>
          <a:p>
            <a:r>
              <a:rPr lang="fr-FR" dirty="0" smtClean="0"/>
              <a:t>c</a:t>
            </a:r>
            <a:r>
              <a:rPr lang="fr-FR" dirty="0"/>
              <a:t>): 100 centimetres = 1 metre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28967" y="4142376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4800604"/>
            <a:ext cx="838200" cy="105498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20147" y="3581400"/>
            <a:ext cx="153785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63388" y="3787566"/>
            <a:ext cx="2537612" cy="101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445762" y="5441495"/>
            <a:ext cx="4326638" cy="923331"/>
          </a:xfrm>
          <a:prstGeom prst="roundRect">
            <a:avLst/>
          </a:prstGeom>
          <a:solidFill>
            <a:srgbClr val="E37DCD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20146" y="3581400"/>
            <a:ext cx="3547822" cy="9456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638800" y="2514600"/>
            <a:ext cx="1143000" cy="153964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1" y="381000"/>
            <a:ext cx="711868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3906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76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710" y="838200"/>
            <a:ext cx="8001000" cy="1783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Now I would like you to have a go at completing the questions on the next slides.</a:t>
            </a:r>
            <a:b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You can write your answers in your exercise books.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78821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1178503" y="4295459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04" y="5329732"/>
            <a:ext cx="701813" cy="56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009967" y="2981713"/>
            <a:ext cx="6858000" cy="165576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9600" kern="0" dirty="0" smtClean="0">
                <a:latin typeface="Comic Sans MS" panose="030F0702030302020204" pitchFamily="66" charset="0"/>
              </a:rPr>
              <a:t>If you would like to try Gruffalo work, complete questions 1 and 2.</a:t>
            </a:r>
          </a:p>
          <a:p>
            <a:endParaRPr lang="en-GB" sz="9600" kern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9600" kern="0" dirty="0" smtClean="0">
                <a:latin typeface="Comic Sans MS" panose="030F0702030302020204" pitchFamily="66" charset="0"/>
              </a:rPr>
              <a:t>If you would like to try Horrid Henry work, complete questions 1, 2, 3 and 4</a:t>
            </a:r>
          </a:p>
          <a:p>
            <a:endParaRPr lang="en-GB" sz="9600" kern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9600" kern="0" dirty="0" smtClean="0">
                <a:latin typeface="Comic Sans MS" panose="030F0702030302020204" pitchFamily="66" charset="0"/>
              </a:rPr>
              <a:t>If you would like to try James and the Giant Peach work, complete questions 1, 2, 3 ,4 and the Challenge question on the following slide.</a:t>
            </a:r>
          </a:p>
          <a:p>
            <a:endParaRPr lang="en-GB" sz="9600" kern="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982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752600"/>
            <a:ext cx="670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Reading Comprehension</a:t>
            </a:r>
            <a:r>
              <a:rPr lang="en-GB" sz="4400" dirty="0" smtClean="0">
                <a:latin typeface="Comic Sans MS" panose="030F0702030302020204" pitchFamily="66" charset="0"/>
              </a:rPr>
              <a:t/>
            </a:r>
            <a:br>
              <a:rPr lang="en-GB" sz="4400" dirty="0" smtClean="0">
                <a:latin typeface="Comic Sans MS" panose="030F0702030302020204" pitchFamily="66" charset="0"/>
              </a:rPr>
            </a:br>
            <a:endParaRPr lang="en-GB" sz="4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Today </a:t>
            </a:r>
            <a:r>
              <a:rPr lang="en-GB" sz="3600" dirty="0">
                <a:latin typeface="Comic Sans MS" panose="030F0702030302020204" pitchFamily="66" charset="0"/>
              </a:rPr>
              <a:t>you are going to read a text and </a:t>
            </a:r>
            <a:r>
              <a:rPr lang="en-GB" sz="3600" dirty="0" smtClean="0">
                <a:latin typeface="Comic Sans MS" panose="030F0702030302020204" pitchFamily="66" charset="0"/>
              </a:rPr>
              <a:t>answer </a:t>
            </a:r>
            <a:r>
              <a:rPr lang="en-GB" sz="3600" dirty="0">
                <a:latin typeface="Comic Sans MS" panose="030F0702030302020204" pitchFamily="66" charset="0"/>
              </a:rPr>
              <a:t>questions about it</a:t>
            </a:r>
            <a:r>
              <a:rPr lang="en-GB" sz="3600" dirty="0" smtClean="0">
                <a:latin typeface="Comic Sans MS" panose="030F0702030302020204" pitchFamily="66" charset="0"/>
              </a:rPr>
              <a:t>. You can write your answers in your exercise book.</a:t>
            </a:r>
            <a:endParaRPr lang="en-GB" sz="3600" dirty="0"/>
          </a:p>
          <a:p>
            <a:endParaRPr lang="en-GB" sz="4400" dirty="0"/>
          </a:p>
        </p:txBody>
      </p:sp>
      <p:pic>
        <p:nvPicPr>
          <p:cNvPr id="3" name="Picture 2" descr="Image result for reading comprehension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92" y="914400"/>
            <a:ext cx="1658909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823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76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8618"/>
            <a:ext cx="5229033" cy="61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4199" y="2565341"/>
            <a:ext cx="19337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You will need to use items in your house to replace the items in the classroom.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263497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76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67" y="228600"/>
            <a:ext cx="5395529" cy="650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8806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76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03" y="609600"/>
            <a:ext cx="5105208" cy="611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00" y="2209800"/>
            <a:ext cx="121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You will need to use items in your </a:t>
            </a:r>
            <a:r>
              <a:rPr lang="en-GB" b="1" dirty="0" smtClean="0"/>
              <a:t>garden or when you are out for your daily exercise.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174722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76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15200" y="22098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838200" y="914400"/>
            <a:ext cx="7467600" cy="50292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9DD9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If you’d like an extra challenge, (or have some spare time) I have created a Maths Challenge PowerPoint which has an extra challenge for every day. You can have a go at that now.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2833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4"/>
            <a:ext cx="8229600" cy="4881563"/>
          </a:xfrm>
        </p:spPr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Today you are going </a:t>
            </a:r>
            <a:r>
              <a:rPr lang="en-GB" sz="2400" dirty="0">
                <a:latin typeface="Comic Sans MS" panose="030F0702030302020204" pitchFamily="66" charset="0"/>
              </a:rPr>
              <a:t>to be working </a:t>
            </a:r>
            <a:r>
              <a:rPr lang="en-GB" sz="2400" dirty="0" smtClean="0">
                <a:latin typeface="Comic Sans MS" panose="030F0702030302020204" pitchFamily="66" charset="0"/>
              </a:rPr>
              <a:t>towards writing a </a:t>
            </a:r>
            <a:r>
              <a:rPr lang="en-GB" sz="2400" dirty="0">
                <a:latin typeface="Comic Sans MS" panose="030F0702030302020204" pitchFamily="66" charset="0"/>
              </a:rPr>
              <a:t>setting description of the underwater world inside the washing machine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First, re-watch the film to remind yourself what happened:</a:t>
            </a:r>
          </a:p>
          <a:p>
            <a:r>
              <a:rPr lang="en-GB" dirty="0" smtClean="0">
                <a:latin typeface="Comic Sans MS" panose="030F0702030302020204" pitchFamily="66" charset="0"/>
                <a:hlinkClick r:id="rId2"/>
              </a:rPr>
              <a:t>https://vimeo.com/24962214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sz="1800" dirty="0" smtClean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52400"/>
            <a:ext cx="17208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Film clipart film study, Film film study Transparent FREE fo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77" y="4876800"/>
            <a:ext cx="1534976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333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229600" cy="4881563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You are going to be gathering vocabulary and phrases  about the underwater world.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First, we are going to focus on the seaweed</a:t>
            </a:r>
            <a:r>
              <a:rPr lang="en-GB" sz="2400" dirty="0">
                <a:latin typeface="Comic Sans MS" panose="030F0702030302020204" pitchFamily="66" charset="0"/>
              </a:rPr>
              <a:t>.	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What is it made from?</a:t>
            </a:r>
            <a:r>
              <a:rPr lang="en-GB" sz="2400" dirty="0">
                <a:latin typeface="Comic Sans MS" panose="030F0702030302020204" pitchFamily="66" charset="0"/>
              </a:rPr>
              <a:t>	</a:t>
            </a:r>
            <a:r>
              <a:rPr lang="en-GB" sz="2400" dirty="0" smtClean="0">
                <a:latin typeface="Comic Sans MS" panose="030F0702030302020204" pitchFamily="66" charset="0"/>
              </a:rPr>
              <a:t>Can you think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of an</a:t>
            </a:r>
            <a:r>
              <a:rPr lang="en-GB" sz="2400" dirty="0">
                <a:latin typeface="Comic Sans MS" panose="030F0702030302020204" pitchFamily="66" charset="0"/>
              </a:rPr>
              <a:t>	</a:t>
            </a:r>
            <a:r>
              <a:rPr lang="en-GB" sz="2400" dirty="0" smtClean="0">
                <a:latin typeface="Comic Sans MS" panose="030F0702030302020204" pitchFamily="66" charset="0"/>
              </a:rPr>
              <a:t>adjective to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describe it?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Can you think of an expanded noun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phrase to describe it</a:t>
            </a:r>
            <a:r>
              <a:rPr lang="en-GB" sz="2400" dirty="0">
                <a:latin typeface="Comic Sans MS" panose="030F0702030302020204" pitchFamily="66" charset="0"/>
              </a:rPr>
              <a:t>?	</a:t>
            </a:r>
            <a:r>
              <a:rPr lang="en-GB" sz="2400" dirty="0" smtClean="0">
                <a:latin typeface="Comic Sans MS" panose="030F0702030302020204" pitchFamily="66" charset="0"/>
              </a:rPr>
              <a:t>(Remember</a:t>
            </a:r>
            <a:r>
              <a:rPr lang="en-GB" sz="2400" dirty="0">
                <a:latin typeface="Comic Sans MS" panose="030F0702030302020204" pitchFamily="66" charset="0"/>
              </a:rPr>
              <a:t>, an expounded noun phrase is a phrase made up of a noun and at least one adjective</a:t>
            </a:r>
            <a:r>
              <a:rPr lang="en-GB" sz="24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For example:</a:t>
            </a: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Tall, metal seaweed made from tokens.</a:t>
            </a: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	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76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229600" cy="4881563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Still focusing on</a:t>
            </a:r>
            <a:r>
              <a:rPr lang="en-GB" sz="2400" dirty="0">
                <a:latin typeface="Comic Sans MS" panose="030F0702030302020204" pitchFamily="66" charset="0"/>
              </a:rPr>
              <a:t>	</a:t>
            </a:r>
            <a:r>
              <a:rPr lang="en-GB" sz="2400" dirty="0" smtClean="0">
                <a:latin typeface="Comic Sans MS" panose="030F0702030302020204" pitchFamily="66" charset="0"/>
              </a:rPr>
              <a:t>the seaweed</a:t>
            </a:r>
            <a:r>
              <a:rPr lang="en-GB" sz="2400" dirty="0">
                <a:latin typeface="Comic Sans MS" panose="030F0702030302020204" pitchFamily="66" charset="0"/>
              </a:rPr>
              <a:t>	</a:t>
            </a:r>
            <a:r>
              <a:rPr lang="en-GB" sz="2400" dirty="0" smtClean="0">
                <a:latin typeface="Comic Sans MS" panose="030F0702030302020204" pitchFamily="66" charset="0"/>
              </a:rPr>
              <a:t>can you think of a verb  (the action) which effectively describes what it</a:t>
            </a:r>
            <a:r>
              <a:rPr lang="en-GB" sz="2400" dirty="0">
                <a:latin typeface="Comic Sans MS" panose="030F0702030302020204" pitchFamily="66" charset="0"/>
              </a:rPr>
              <a:t>	</a:t>
            </a:r>
            <a:r>
              <a:rPr lang="en-GB" sz="2400" dirty="0" smtClean="0">
                <a:latin typeface="Comic Sans MS" panose="030F0702030302020204" pitchFamily="66" charset="0"/>
              </a:rPr>
              <a:t>is doing and put that into a sentence? </a:t>
            </a:r>
            <a:r>
              <a:rPr lang="en-GB" sz="2400" dirty="0">
                <a:latin typeface="Comic Sans MS" panose="030F0702030302020204" pitchFamily="66" charset="0"/>
              </a:rPr>
              <a:t>	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For example: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Growing towards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light on the surface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en-GB" sz="2400" dirty="0">
                <a:latin typeface="Comic Sans MS" panose="030F0702030302020204" pitchFamily="66" charset="0"/>
              </a:rPr>
              <a:t>		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Now try with other objects/creatures from the film. If you want to, you can use my sheet on the next slide.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	</a:t>
            </a:r>
            <a:endParaRPr lang="en-GB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633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76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1487031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47800" y="1371600"/>
            <a:ext cx="1981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2508"/>
            <a:ext cx="4876800" cy="62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387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76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219200" y="1143000"/>
            <a:ext cx="6629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685800" y="762002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/>
              <a:t>I </a:t>
            </a:r>
            <a:r>
              <a:rPr lang="en-GB" sz="2800" dirty="0" smtClean="0"/>
              <a:t>might write </a:t>
            </a:r>
            <a:r>
              <a:rPr lang="en-GB" sz="2800" dirty="0" smtClean="0">
                <a:solidFill>
                  <a:srgbClr val="7030A0"/>
                </a:solidFill>
              </a:rPr>
              <a:t>stripy, colourful sock fish </a:t>
            </a:r>
            <a:r>
              <a:rPr lang="en-GB" sz="2800" dirty="0" smtClean="0"/>
              <a:t>as my expanded noun phrase and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dart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 smtClean="0"/>
              <a:t>as my verb.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r>
              <a:rPr lang="en-GB" sz="2800" dirty="0" smtClean="0"/>
              <a:t>For hat turtles I could write </a:t>
            </a:r>
            <a:r>
              <a:rPr lang="en-GB" sz="2800" dirty="0" smtClean="0">
                <a:solidFill>
                  <a:srgbClr val="7030A0"/>
                </a:solidFill>
              </a:rPr>
              <a:t>small, woolly hat turtles</a:t>
            </a:r>
            <a:r>
              <a:rPr lang="en-GB" sz="2800" dirty="0"/>
              <a:t> as my expanded noun phrase</a:t>
            </a:r>
            <a:r>
              <a:rPr lang="en-GB" sz="2800" dirty="0" smtClean="0">
                <a:solidFill>
                  <a:srgbClr val="7030A0"/>
                </a:solidFill>
              </a:rPr>
              <a:t>  </a:t>
            </a:r>
            <a:r>
              <a:rPr lang="en-GB" sz="2800" dirty="0" smtClean="0"/>
              <a:t>and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swim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 smtClean="0"/>
              <a:t>for my verb.</a:t>
            </a:r>
            <a:endParaRPr lang="en-GB" sz="2800" dirty="0"/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208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129145" y="2286000"/>
            <a:ext cx="7543801" cy="4419600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</a:rPr>
              <a:t>We are going to start a new topic where we are looking at: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u="sng" dirty="0" smtClean="0">
                <a:solidFill>
                  <a:srgbClr val="000000"/>
                </a:solidFill>
              </a:rPr>
              <a:t>Inspirational People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</a:rPr>
              <a:t>(</a:t>
            </a:r>
            <a:r>
              <a:rPr lang="en-GB" sz="2400" dirty="0" smtClean="0">
                <a:solidFill>
                  <a:srgbClr val="000000"/>
                </a:solidFill>
              </a:rPr>
              <a:t>These are people that have made a difference to the lives of others)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</a:rPr>
              <a:t>Today is the </a:t>
            </a:r>
            <a:r>
              <a:rPr lang="en-GB" sz="2400" dirty="0">
                <a:solidFill>
                  <a:srgbClr val="000000"/>
                </a:solidFill>
              </a:rPr>
              <a:t>200th anniversary of Florence Nightingale’s </a:t>
            </a:r>
            <a:r>
              <a:rPr lang="en-GB" sz="2400" dirty="0" smtClean="0">
                <a:solidFill>
                  <a:srgbClr val="000000"/>
                </a:solidFill>
              </a:rPr>
              <a:t>birthday so I thought that we should begin by finding out all about her…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752601" y="6096000"/>
            <a:ext cx="6428509" cy="4572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57689" y="1976438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  <p:pic>
        <p:nvPicPr>
          <p:cNvPr id="1028" name="Picture 4" descr="The Word TOPIC Concept Written In Colorful Abstract Typograph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5813"/>
            <a:ext cx="4286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850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708" y="1746975"/>
            <a:ext cx="4446845" cy="47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137" y="1989555"/>
            <a:ext cx="3803006" cy="130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8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72798" y="5192687"/>
            <a:ext cx="4786312" cy="165576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Have you ever heard of her? Do you know why she is inspirational?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Google Shape;10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533400"/>
            <a:ext cx="3425543" cy="509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04961"/>
            <a:ext cx="3905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0704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905000" y="381000"/>
            <a:ext cx="5791200" cy="3124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Please click on this link to learn more about Florence Nightingale: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  <a:hlinkClick r:id="rId2"/>
              </a:rPr>
              <a:t>https://www.bbc.co.uk/bitesize/topics/zns9nrd/articles/znsct39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First, watch the video.</a:t>
            </a:r>
          </a:p>
          <a:p>
            <a:endParaRPr lang="en-GB" sz="36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5955868" cy="33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4859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20782"/>
            <a:ext cx="6477000" cy="59228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Now try the online activity to see how much you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remembered. </a:t>
            </a:r>
          </a:p>
          <a:p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When you have finished, write down three reasons why </a:t>
            </a:r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you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think that Florence Nightingale is inspirational.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6018213" cy="340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325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58292" y="2438400"/>
            <a:ext cx="4786312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Have </a:t>
            </a:r>
            <a:r>
              <a:rPr lang="en-GB" sz="3600" dirty="0" smtClean="0">
                <a:latin typeface="Comic Sans MS" panose="030F0702030302020204" pitchFamily="66" charset="0"/>
              </a:rPr>
              <a:t>fun, Unicorns!</a:t>
            </a:r>
          </a:p>
          <a:p>
            <a:pPr marL="0" indent="0">
              <a:buNone/>
            </a:pPr>
            <a:endParaRPr lang="en-GB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290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6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33550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3" y="685800"/>
            <a:ext cx="7600826" cy="485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7782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6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33550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5" y="1135572"/>
            <a:ext cx="7814155" cy="461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064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6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33550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57300"/>
            <a:ext cx="747752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7629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6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33550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085850"/>
            <a:ext cx="7170737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0270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6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33550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826425"/>
            <a:ext cx="7099300" cy="485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9970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6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33550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5068"/>
            <a:ext cx="7623175" cy="479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060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610</Words>
  <Application>Microsoft Office PowerPoint</Application>
  <PresentationFormat>On-screen Show (4:3)</PresentationFormat>
  <Paragraphs>116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Elementary_classroom_rules_presentation</vt:lpstr>
      <vt:lpstr>2_Office Theme</vt:lpstr>
      <vt:lpstr>1_Office Theme</vt:lpstr>
      <vt:lpstr>Office Theme</vt:lpstr>
      <vt:lpstr>Good Morning Unicorns!</vt:lpstr>
      <vt:lpstr>PowerPoint Presentation</vt:lpstr>
      <vt:lpstr>PowerPoint Presentation</vt:lpstr>
      <vt:lpstr>    </vt:lpstr>
      <vt:lpstr>    </vt:lpstr>
      <vt:lpstr>    </vt:lpstr>
      <vt:lpstr>    </vt:lpstr>
      <vt:lpstr>    </vt:lpstr>
      <vt:lpstr>    </vt:lpstr>
      <vt:lpstr>Handwriting</vt:lpstr>
      <vt:lpstr>PowerPoint Presentation</vt:lpstr>
      <vt:lpstr> Independent Learning Have fun practising saying this tongue twister.  How quickly can you say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English</vt:lpstr>
      <vt:lpstr>   </vt:lpstr>
      <vt:lpstr>   </vt:lpstr>
      <vt:lpstr>PowerPoint Presentation</vt:lpstr>
      <vt:lpstr>PowerPoint Presentation</vt:lpstr>
      <vt:lpstr>             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</dc:title>
  <dc:creator>user</dc:creator>
  <cp:lastModifiedBy>user</cp:lastModifiedBy>
  <cp:revision>102</cp:revision>
  <dcterms:created xsi:type="dcterms:W3CDTF">2020-03-18T14:32:56Z</dcterms:created>
  <dcterms:modified xsi:type="dcterms:W3CDTF">2020-05-11T17:36:37Z</dcterms:modified>
</cp:coreProperties>
</file>