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7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CBFCC-AEC1-4CAA-801D-150FE53C7DE7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A03DF-B2E6-491C-847B-C41680579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6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975FA52A-CE4F-44CE-8658-FF960D1F9E45}" type="slidenum">
              <a:rPr lang="en-GB" altLang="en-US">
                <a:latin typeface="Calibri" pitchFamily="34" charset="0"/>
              </a:rPr>
              <a:pPr/>
              <a:t>4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CE2D304E-5D55-4328-A39F-9483C368066D}" type="slidenum">
              <a:rPr lang="en-GB" altLang="en-US">
                <a:latin typeface="Calibri" pitchFamily="34" charset="0"/>
              </a:rPr>
              <a:pPr/>
              <a:t>13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CAE37885-0A07-4DA9-8EDC-9FA1775B4F33}" type="slidenum">
              <a:rPr lang="en-GB" altLang="en-US">
                <a:latin typeface="Calibri" pitchFamily="34" charset="0"/>
              </a:rPr>
              <a:pPr/>
              <a:t>14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87C9C776-D7D6-4A11-A578-8B5705C96F24}" type="slidenum">
              <a:rPr lang="en-GB" altLang="en-US">
                <a:latin typeface="Calibri" pitchFamily="34" charset="0"/>
              </a:rPr>
              <a:pPr/>
              <a:t>15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717A39D1-8890-4109-A360-6EDFD8A2D4DC}" type="slidenum">
              <a:rPr lang="en-GB" altLang="en-US">
                <a:latin typeface="Calibri" pitchFamily="34" charset="0"/>
              </a:rPr>
              <a:pPr/>
              <a:t>16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E0A165DF-A0FD-47EF-86C1-116AA4E0B091}" type="slidenum">
              <a:rPr lang="en-GB" altLang="en-US">
                <a:latin typeface="Calibri" pitchFamily="34" charset="0"/>
              </a:rPr>
              <a:pPr/>
              <a:t>17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1FF51029-904C-49BB-B615-2FC1A90FC964}" type="slidenum">
              <a:rPr lang="en-GB" altLang="en-US">
                <a:latin typeface="Calibri" pitchFamily="34" charset="0"/>
              </a:rPr>
              <a:pPr/>
              <a:t>18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42A9035B-8B3D-4921-B850-54392A7F583C}" type="slidenum">
              <a:rPr lang="en-GB" altLang="en-US">
                <a:latin typeface="Calibri" pitchFamily="34" charset="0"/>
              </a:rPr>
              <a:pPr/>
              <a:t>19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C910545C-EA5C-4290-A39D-DC266FB74FA2}" type="slidenum">
              <a:rPr lang="en-GB" altLang="en-US">
                <a:latin typeface="Calibri" pitchFamily="34" charset="0"/>
              </a:rPr>
              <a:pPr/>
              <a:t>20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4A90280D-AF04-460E-A8B8-13A1103F2E01}" type="slidenum">
              <a:rPr lang="en-GB" altLang="en-US">
                <a:latin typeface="Calibri" pitchFamily="34" charset="0"/>
              </a:rPr>
              <a:pPr/>
              <a:t>21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4301C732-A1C1-4426-BCC1-7DEB0AC644C6}" type="slidenum">
              <a:rPr lang="en-GB" altLang="en-US">
                <a:latin typeface="Calibri" pitchFamily="34" charset="0"/>
              </a:rPr>
              <a:pPr/>
              <a:t>5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DE0558F6-B332-4033-9B5F-1BD314BCBE49}" type="slidenum">
              <a:rPr lang="en-GB" altLang="en-US">
                <a:latin typeface="Calibri" pitchFamily="34" charset="0"/>
              </a:rPr>
              <a:pPr/>
              <a:t>6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33E03DCD-EAA7-4791-9D78-688F89C093DD}" type="slidenum">
              <a:rPr lang="en-GB" altLang="en-US">
                <a:latin typeface="Calibri" pitchFamily="34" charset="0"/>
              </a:rPr>
              <a:pPr/>
              <a:t>7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69FCA101-CE66-47DC-9697-81665803D01C}" type="slidenum">
              <a:rPr lang="en-GB" altLang="en-US">
                <a:latin typeface="Calibri" pitchFamily="34" charset="0"/>
              </a:rPr>
              <a:pPr/>
              <a:t>8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C4799D0D-353F-42E1-A259-E61172045672}" type="slidenum">
              <a:rPr lang="en-GB" altLang="en-US">
                <a:latin typeface="Calibri" pitchFamily="34" charset="0"/>
              </a:rPr>
              <a:pPr/>
              <a:t>9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8BA61C6A-7968-4DC3-A995-B8D33D22A725}" type="slidenum">
              <a:rPr lang="en-GB" altLang="en-US">
                <a:latin typeface="Calibri" pitchFamily="34" charset="0"/>
              </a:rPr>
              <a:pPr/>
              <a:t>10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8B689365-1AB0-4A87-8D16-17661BB21A90}" type="slidenum">
              <a:rPr lang="en-GB" altLang="en-US">
                <a:latin typeface="Calibri" pitchFamily="34" charset="0"/>
              </a:rPr>
              <a:pPr/>
              <a:t>11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CEC33041-9D03-4D96-B611-096C63228488}" type="slidenum">
              <a:rPr lang="en-GB" altLang="en-US">
                <a:latin typeface="Calibri" pitchFamily="34" charset="0"/>
              </a:rPr>
              <a:pPr/>
              <a:t>12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6B16-0353-40DD-9AA4-BEA1D0A3284A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93F3-813C-4DF9-9A59-BC0A078E1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02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6B16-0353-40DD-9AA4-BEA1D0A3284A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93F3-813C-4DF9-9A59-BC0A078E1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4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6B16-0353-40DD-9AA4-BEA1D0A3284A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93F3-813C-4DF9-9A59-BC0A078E1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21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6B16-0353-40DD-9AA4-BEA1D0A3284A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93F3-813C-4DF9-9A59-BC0A078E1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05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6B16-0353-40DD-9AA4-BEA1D0A3284A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93F3-813C-4DF9-9A59-BC0A078E1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5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6B16-0353-40DD-9AA4-BEA1D0A3284A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93F3-813C-4DF9-9A59-BC0A078E1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91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6B16-0353-40DD-9AA4-BEA1D0A3284A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93F3-813C-4DF9-9A59-BC0A078E1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31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6B16-0353-40DD-9AA4-BEA1D0A3284A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93F3-813C-4DF9-9A59-BC0A078E1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9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6B16-0353-40DD-9AA4-BEA1D0A3284A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93F3-813C-4DF9-9A59-BC0A078E1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6B16-0353-40DD-9AA4-BEA1D0A3284A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93F3-813C-4DF9-9A59-BC0A078E1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36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6B16-0353-40DD-9AA4-BEA1D0A3284A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B93F3-813C-4DF9-9A59-BC0A078E1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54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96B16-0353-40DD-9AA4-BEA1D0A3284A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B93F3-813C-4DF9-9A59-BC0A078E1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5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n22pv4/articles/z8mbqh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bc.co.uk/bitesize/clips/zmj8q6f" TargetMode="Externa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- Days Two and Three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today and tomorrow’s session to write the log that you have drafted into a written piece with full sentences.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 the guidance on the next slide to help you.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77863" y="1498600"/>
            <a:ext cx="4097337" cy="466566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79988" y="1498600"/>
            <a:ext cx="3444875" cy="4665663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1390650" y="677863"/>
            <a:ext cx="6407150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Classifying Invertebrates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91125" y="2501900"/>
            <a:ext cx="3019425" cy="2643188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Most common crustaceans are the crab, lobster and barnacle. Woodlice are also crustaceans.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have a hard, external shell which protects their body.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live mostly in the ocean or other waters.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have a head and abdomen.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Many have claws that help with crawling and eating.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6025" y="1831975"/>
            <a:ext cx="3019425" cy="344488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Crustaceans</a:t>
            </a:r>
          </a:p>
        </p:txBody>
      </p:sp>
      <p:pic>
        <p:nvPicPr>
          <p:cNvPr id="12295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2832100"/>
            <a:ext cx="3579813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7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77863" y="1498600"/>
            <a:ext cx="4097337" cy="466566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79988" y="1498600"/>
            <a:ext cx="3444875" cy="4665663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1390650" y="677863"/>
            <a:ext cx="6407150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Classifying Invertebrates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91125" y="2501900"/>
            <a:ext cx="3019425" cy="2643188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were among the first inhabitants of the Earth.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live on land or in water.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Most have a soft, skin-like organ covered with a hard outside shell.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Land molluscs move slowly on a flat sole called a foot.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Ocean molluscs attach themselves to rocks or other surfaces, and can't move.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6025" y="1831975"/>
            <a:ext cx="3019425" cy="344488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Molluscs</a:t>
            </a:r>
          </a:p>
        </p:txBody>
      </p:sp>
      <p:pic>
        <p:nvPicPr>
          <p:cNvPr id="133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3044825"/>
            <a:ext cx="333375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9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77863" y="1498600"/>
            <a:ext cx="4097337" cy="466566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79988" y="1498600"/>
            <a:ext cx="3444875" cy="4665663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1390650" y="677863"/>
            <a:ext cx="6407150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Classifying Invertebrates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91125" y="2501900"/>
            <a:ext cx="3019425" cy="2643188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Most arachnids have 4 pairs of legs.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first pair of legs may be used for holding their prey and feeding.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Common arachnids are spiders, scorpions, ticks and mites.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have a hard exoskeleton and jointed legs for walking.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Arachnids do not have antennae.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6025" y="1831975"/>
            <a:ext cx="3019425" cy="344488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Arachnids</a:t>
            </a:r>
          </a:p>
        </p:txBody>
      </p:sp>
      <p:pic>
        <p:nvPicPr>
          <p:cNvPr id="1434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0" t="-10822" r="-1524" b="-34174"/>
          <a:stretch>
            <a:fillRect/>
          </a:stretch>
        </p:blipFill>
        <p:spPr bwMode="auto">
          <a:xfrm>
            <a:off x="892175" y="2279650"/>
            <a:ext cx="3582988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9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77863" y="1498600"/>
            <a:ext cx="4097337" cy="466566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79988" y="1498600"/>
            <a:ext cx="3444875" cy="4665663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1390650" y="677863"/>
            <a:ext cx="6407150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Classifying Invertebrates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49838" y="2535238"/>
            <a:ext cx="3302000" cy="2643187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are marine animals that live in the ocean.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Common echinoderms include the sea star, sea urchin, sand dollar and sea cucumber.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have arms or spines that radiate from the centre of their body.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central body contains their organs, and their mouth for feeding.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mouth is underneath, to eat other sea life.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6025" y="1831975"/>
            <a:ext cx="3019425" cy="344488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Echinoderms</a:t>
            </a:r>
          </a:p>
        </p:txBody>
      </p:sp>
      <p:pic>
        <p:nvPicPr>
          <p:cNvPr id="1536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55863"/>
            <a:ext cx="22288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5764" flipV="1">
            <a:off x="2362200" y="4186238"/>
            <a:ext cx="222726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01675" y="1854200"/>
            <a:ext cx="7705725" cy="4330700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84188" y="88423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sz="3600" smtClean="0"/>
              <a:t>Invertebrates in the Local Environment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12838" y="2379663"/>
            <a:ext cx="38147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</a:t>
            </a:r>
            <a:r>
              <a:rPr lang="en-GB" altLang="en-US" b="1">
                <a:solidFill>
                  <a:schemeClr val="tx1"/>
                </a:solidFill>
              </a:rPr>
              <a:t>specimen</a:t>
            </a:r>
            <a:r>
              <a:rPr lang="en-GB" altLang="en-US">
                <a:solidFill>
                  <a:schemeClr val="tx1"/>
                </a:solidFill>
              </a:rPr>
              <a:t> is a particular plant or animal that scientists study to find out about its species.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are going to look for specimens of invertebrates in the local environment.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kinds of invertebrate do you expect to find?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Are there any invertebrates that won’t appear in the local habitat? </a:t>
            </a:r>
          </a:p>
        </p:txBody>
      </p:sp>
      <p:pic>
        <p:nvPicPr>
          <p:cNvPr id="1638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4575175"/>
            <a:ext cx="202088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708" flipH="1">
            <a:off x="5159375" y="1576388"/>
            <a:ext cx="21351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880" flipH="1">
            <a:off x="6140450" y="3508375"/>
            <a:ext cx="18986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3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93738" y="1774825"/>
            <a:ext cx="7705725" cy="731838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84188" y="88423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sz="3600" smtClean="0"/>
              <a:t>Invertebrates in the Local Environment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871538" y="1820863"/>
            <a:ext cx="73914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</a:rPr>
              <a:t>Invertebrates often inhabit small homes called microhabitats. </a:t>
            </a:r>
          </a:p>
          <a:p>
            <a:pPr algn="ctr">
              <a:defRPr/>
            </a:pPr>
            <a:r>
              <a:rPr lang="en-GB" dirty="0">
                <a:latin typeface="+mn-lt"/>
              </a:rPr>
              <a:t>Here are some different microhabitats you might find.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3738" y="2709863"/>
            <a:ext cx="2413000" cy="1458912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40100" y="2709863"/>
            <a:ext cx="2413000" cy="1458912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86463" y="2709863"/>
            <a:ext cx="2413000" cy="1458912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738" y="4391025"/>
            <a:ext cx="2413000" cy="145891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40100" y="4391025"/>
            <a:ext cx="2413000" cy="1458913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986463" y="4391025"/>
            <a:ext cx="2413000" cy="145891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1538" y="5949950"/>
            <a:ext cx="73914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n-lt"/>
              </a:rPr>
              <a:t>Can you think of any more?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3738" y="3844925"/>
            <a:ext cx="2413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latin typeface="+mn-lt"/>
              </a:rPr>
              <a:t>Under stones and rocks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40100" y="2827338"/>
            <a:ext cx="2413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latin typeface="+mn-lt"/>
              </a:rPr>
              <a:t>In short grass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986463" y="3844925"/>
            <a:ext cx="2413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latin typeface="+mn-lt"/>
              </a:rPr>
              <a:t>Inside or under rotting wood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3738" y="5491163"/>
            <a:ext cx="2413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latin typeface="+mn-lt"/>
              </a:rPr>
              <a:t>Under fallen leaves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40100" y="4554538"/>
            <a:ext cx="2413000" cy="306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latin typeface="+mn-lt"/>
              </a:rPr>
              <a:t>In and on soil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986463" y="5537200"/>
            <a:ext cx="2413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latin typeface="+mn-lt"/>
              </a:rPr>
              <a:t>In tall flowers and grasses</a:t>
            </a:r>
          </a:p>
        </p:txBody>
      </p:sp>
      <p:pic>
        <p:nvPicPr>
          <p:cNvPr id="1742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2879725"/>
            <a:ext cx="21129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276725"/>
            <a:ext cx="26241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48"/>
          <a:stretch>
            <a:fillRect/>
          </a:stretch>
        </p:blipFill>
        <p:spPr bwMode="auto">
          <a:xfrm>
            <a:off x="3340100" y="3127375"/>
            <a:ext cx="24130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790825"/>
            <a:ext cx="170656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35710">
            <a:off x="1466056" y="4512469"/>
            <a:ext cx="8683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625975"/>
            <a:ext cx="20669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9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01675" y="2803525"/>
            <a:ext cx="7705725" cy="338137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1675" y="1612900"/>
            <a:ext cx="7705725" cy="1036638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sz="3600" smtClean="0"/>
              <a:t>Classification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92163" y="1654175"/>
            <a:ext cx="75215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n-lt"/>
              </a:rPr>
              <a:t>Because invertebrates are so small, they must be handled very carefully.</a:t>
            </a:r>
          </a:p>
          <a:p>
            <a:pPr algn="ctr">
              <a:lnSpc>
                <a:spcPct val="150000"/>
              </a:lnSpc>
              <a:defRPr/>
            </a:pPr>
            <a:r>
              <a:rPr lang="en-GB" dirty="0">
                <a:latin typeface="+mn-lt"/>
              </a:rPr>
              <a:t>How can we observe and capture specimens without causing them any harm? </a:t>
            </a:r>
          </a:p>
        </p:txBody>
      </p:sp>
      <p:pic>
        <p:nvPicPr>
          <p:cNvPr id="184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2763838"/>
            <a:ext cx="39497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0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0075" cy="19748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GB" altLang="en-US" sz="2000" b="0" dirty="0" smtClean="0">
                <a:latin typeface="Sassoon Infant Rg" pitchFamily="50" charset="0"/>
                <a:ea typeface="+mn-ea"/>
                <a:cs typeface="+mn-cs"/>
              </a:rPr>
              <a:t>Find</a:t>
            </a:r>
            <a:r>
              <a:rPr lang="en-GB" altLang="en-US" sz="2000" b="0" dirty="0">
                <a:latin typeface="Sassoon Infant Rg" pitchFamily="50" charset="0"/>
                <a:ea typeface="+mn-ea"/>
                <a:cs typeface="+mn-cs"/>
              </a:rPr>
              <a:t>, identify and </a:t>
            </a:r>
            <a:r>
              <a:rPr lang="en-GB" altLang="en-US" sz="2000" b="0" dirty="0" smtClean="0">
                <a:latin typeface="Sassoon Infant Rg" pitchFamily="50" charset="0"/>
                <a:ea typeface="+mn-ea"/>
                <a:cs typeface="+mn-cs"/>
              </a:rPr>
              <a:t>name and draw  </a:t>
            </a:r>
            <a:r>
              <a:rPr lang="en-GB" altLang="en-US" sz="2000" b="0" dirty="0">
                <a:latin typeface="Sassoon Infant Rg" pitchFamily="50" charset="0"/>
                <a:ea typeface="+mn-ea"/>
                <a:cs typeface="+mn-cs"/>
              </a:rPr>
              <a:t>invertebrates, using your activity </a:t>
            </a:r>
            <a:r>
              <a:rPr lang="en-GB" altLang="en-US" sz="2000" b="0" dirty="0" smtClean="0">
                <a:latin typeface="Sassoon Infant Rg" pitchFamily="50" charset="0"/>
                <a:ea typeface="+mn-ea"/>
                <a:cs typeface="+mn-cs"/>
              </a:rPr>
              <a:t>sheet below.</a:t>
            </a:r>
            <a:r>
              <a:rPr lang="en-GB" altLang="en-US" sz="2000" b="0" dirty="0">
                <a:latin typeface="Sassoon Infant Rg" pitchFamily="50" charset="0"/>
                <a:ea typeface="+mn-ea"/>
                <a:cs typeface="+mn-cs"/>
              </a:rPr>
              <a:t/>
            </a:r>
            <a:br>
              <a:rPr lang="en-GB" altLang="en-US" sz="2000" b="0" dirty="0">
                <a:latin typeface="Sassoon Infant Rg" pitchFamily="50" charset="0"/>
                <a:ea typeface="+mn-ea"/>
                <a:cs typeface="+mn-cs"/>
              </a:rPr>
            </a:br>
            <a:r>
              <a:rPr lang="en-GB" altLang="en-US" sz="1600" b="0" dirty="0" smtClean="0">
                <a:latin typeface="Sassoon Infant Rg" pitchFamily="50" charset="0"/>
                <a:ea typeface="+mn-ea"/>
                <a:cs typeface="+mn-cs"/>
              </a:rPr>
              <a:t>.</a:t>
            </a:r>
            <a:r>
              <a:rPr lang="en-GB" altLang="en-US" sz="1600" b="0" dirty="0">
                <a:latin typeface="Sassoon Infant Rg" pitchFamily="50" charset="0"/>
                <a:ea typeface="+mn-ea"/>
                <a:cs typeface="+mn-cs"/>
              </a:rPr>
              <a:t/>
            </a:r>
            <a:br>
              <a:rPr lang="en-GB" altLang="en-US" sz="1600" b="0" dirty="0">
                <a:latin typeface="Sassoon Infant Rg" pitchFamily="50" charset="0"/>
                <a:ea typeface="+mn-ea"/>
                <a:cs typeface="+mn-cs"/>
              </a:rPr>
            </a:br>
            <a:endParaRPr lang="en-GB" altLang="en-US" sz="3600" dirty="0" smtClean="0"/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>
          <a:xfrm>
            <a:off x="457200" y="2152650"/>
            <a:ext cx="8220075" cy="4243388"/>
          </a:xfrm>
        </p:spPr>
        <p:txBody>
          <a:bodyPr/>
          <a:lstStyle/>
          <a:p>
            <a:endParaRPr lang="en-GB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63" y="1124743"/>
            <a:ext cx="8401050" cy="56221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63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01675" y="1711325"/>
            <a:ext cx="7708900" cy="4452938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84188" y="847725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sz="3600" smtClean="0"/>
              <a:t>Identifying Invertebrates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14214" r="38037" b="12511"/>
          <a:stretch>
            <a:fillRect/>
          </a:stretch>
        </p:blipFill>
        <p:spPr bwMode="auto">
          <a:xfrm>
            <a:off x="870383" y="2132012"/>
            <a:ext cx="451485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911225" y="1789113"/>
            <a:ext cx="311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Now it is time to identify your specimen!</a:t>
            </a:r>
          </a:p>
        </p:txBody>
      </p:sp>
      <p:pic>
        <p:nvPicPr>
          <p:cNvPr id="2048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949575"/>
            <a:ext cx="28908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1192213" y="3741738"/>
            <a:ext cx="78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 legs</a:t>
            </a:r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1462088" y="2505075"/>
            <a:ext cx="1109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wing case</a:t>
            </a:r>
          </a:p>
        </p:txBody>
      </p: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3733800" y="3084513"/>
            <a:ext cx="1030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abdomen</a:t>
            </a:r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3979863" y="5216525"/>
            <a:ext cx="985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antenna </a:t>
            </a:r>
          </a:p>
        </p:txBody>
      </p:sp>
      <p:sp>
        <p:nvSpPr>
          <p:cNvPr id="20491" name="TextBox 13"/>
          <p:cNvSpPr txBox="1">
            <a:spLocks noChangeArrowheads="1"/>
          </p:cNvSpPr>
          <p:nvPr/>
        </p:nvSpPr>
        <p:spPr bwMode="auto">
          <a:xfrm>
            <a:off x="4244975" y="4362450"/>
            <a:ext cx="833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thorax</a:t>
            </a:r>
          </a:p>
        </p:txBody>
      </p:sp>
      <p:sp>
        <p:nvSpPr>
          <p:cNvPr id="20492" name="TextBox 14"/>
          <p:cNvSpPr txBox="1">
            <a:spLocks noChangeArrowheads="1"/>
          </p:cNvSpPr>
          <p:nvPr/>
        </p:nvSpPr>
        <p:spPr bwMode="auto">
          <a:xfrm>
            <a:off x="1966913" y="4673600"/>
            <a:ext cx="1519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59000" y="2874963"/>
            <a:ext cx="323850" cy="388937"/>
          </a:xfrm>
          <a:prstGeom prst="straightConnector1">
            <a:avLst/>
          </a:prstGeom>
          <a:ln w="28575">
            <a:solidFill>
              <a:srgbClr val="F8A9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506788" y="3417888"/>
            <a:ext cx="581025" cy="369887"/>
          </a:xfrm>
          <a:prstGeom prst="straightConnector1">
            <a:avLst/>
          </a:prstGeom>
          <a:ln w="28575">
            <a:solidFill>
              <a:srgbClr val="F8A9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568700" y="4303713"/>
            <a:ext cx="701675" cy="152400"/>
          </a:xfrm>
          <a:prstGeom prst="straightConnector1">
            <a:avLst/>
          </a:prstGeom>
          <a:ln w="28575">
            <a:solidFill>
              <a:srgbClr val="F8A9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244975" y="4995863"/>
            <a:ext cx="65088" cy="249237"/>
          </a:xfrm>
          <a:prstGeom prst="straightConnector1">
            <a:avLst/>
          </a:prstGeom>
          <a:ln w="28575">
            <a:solidFill>
              <a:srgbClr val="F8A9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581275" y="4732338"/>
            <a:ext cx="831850" cy="125412"/>
          </a:xfrm>
          <a:prstGeom prst="straightConnector1">
            <a:avLst/>
          </a:prstGeom>
          <a:ln w="28575">
            <a:solidFill>
              <a:srgbClr val="F8A9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849438" y="4130675"/>
            <a:ext cx="309562" cy="304800"/>
          </a:xfrm>
          <a:prstGeom prst="straightConnector1">
            <a:avLst/>
          </a:prstGeom>
          <a:ln w="28575">
            <a:solidFill>
              <a:srgbClr val="F8A9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8475" y="2092325"/>
            <a:ext cx="2684463" cy="3930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GB" sz="1460" dirty="0">
                <a:latin typeface="Sassoon Infant Md" panose="02000603050000020003" pitchFamily="50" charset="0"/>
              </a:rPr>
              <a:t>Name of invertebrate: </a:t>
            </a:r>
            <a:r>
              <a:rPr lang="en-GB" sz="1460" dirty="0"/>
              <a:t>beetle</a:t>
            </a:r>
          </a:p>
          <a:p>
            <a:pPr>
              <a:spcAft>
                <a:spcPts val="1800"/>
              </a:spcAft>
              <a:defRPr/>
            </a:pPr>
            <a:r>
              <a:rPr lang="en-GB" sz="1460" dirty="0">
                <a:latin typeface="Sassoon Infant Md" panose="02000603050000020003" pitchFamily="50" charset="0"/>
              </a:rPr>
              <a:t>Habitat where it was found: </a:t>
            </a:r>
            <a:r>
              <a:rPr lang="en-GB" sz="1460" dirty="0"/>
              <a:t>leaf litter </a:t>
            </a:r>
          </a:p>
          <a:p>
            <a:pPr>
              <a:spcAft>
                <a:spcPts val="1800"/>
              </a:spcAft>
              <a:defRPr/>
            </a:pPr>
            <a:r>
              <a:rPr lang="en-GB" sz="1460" dirty="0">
                <a:latin typeface="Sassoon Infant Md" panose="02000603050000020003" pitchFamily="50" charset="0"/>
              </a:rPr>
              <a:t>Characteristics: </a:t>
            </a:r>
            <a:r>
              <a:rPr lang="en-GB" sz="1460" dirty="0"/>
              <a:t>this invertebrate has 6 legs, a body in 3 parts and a hard wing case. It has antenna. It does not have pincers on its tail. </a:t>
            </a:r>
          </a:p>
          <a:p>
            <a:pPr>
              <a:spcAft>
                <a:spcPts val="1800"/>
              </a:spcAft>
              <a:defRPr/>
            </a:pPr>
            <a:r>
              <a:rPr lang="en-GB" sz="1460" dirty="0">
                <a:latin typeface="Sassoon Infant Md" panose="02000603050000020003" pitchFamily="50" charset="0"/>
              </a:rPr>
              <a:t>Hint: </a:t>
            </a:r>
            <a:r>
              <a:rPr lang="en-GB" sz="1460" dirty="0"/>
              <a:t>to find out the characteristics of your specimen, look at the Invertebrates Classification Key to see the questions you have used to identify it. </a:t>
            </a:r>
          </a:p>
        </p:txBody>
      </p:sp>
    </p:spTree>
    <p:extLst>
      <p:ext uri="{BB962C8B-B14F-4D97-AF65-F5344CB8AC3E}">
        <p14:creationId xmlns:p14="http://schemas.microsoft.com/office/powerpoint/2010/main" val="7358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01675" y="1711325"/>
            <a:ext cx="7708900" cy="4452938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84188" y="847725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sz="3600" smtClean="0"/>
              <a:t>Identifying Invertebrates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988" y="1860550"/>
            <a:ext cx="5840412" cy="41290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3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33730" r="19905" b="10714"/>
          <a:stretch/>
        </p:blipFill>
        <p:spPr bwMode="auto">
          <a:xfrm>
            <a:off x="323528" y="764705"/>
            <a:ext cx="842493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2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484188" y="423863"/>
            <a:ext cx="8220075" cy="728662"/>
          </a:xfrm>
        </p:spPr>
        <p:txBody>
          <a:bodyPr/>
          <a:lstStyle/>
          <a:p>
            <a:pPr algn="ctr" eaLnBrk="1" hangingPunct="1"/>
            <a:r>
              <a:rPr lang="en-GB" altLang="en-US" sz="1800" u="sng" smtClean="0"/>
              <a:t>Use the key to help you work out any invertabrates you do not know</a:t>
            </a:r>
            <a:endParaRPr lang="en-GB" altLang="en-US" sz="1800" smtClean="0"/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995363"/>
            <a:ext cx="8189912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8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19138" y="1623219"/>
            <a:ext cx="7708900" cy="4452938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84188" y="847725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sz="3600" smtClean="0"/>
              <a:t>How Do You Know? </a:t>
            </a:r>
          </a:p>
        </p:txBody>
      </p:sp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971550" y="1885950"/>
            <a:ext cx="24384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How did you identify your specimen?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Use the Invertebrate Identification Key and the diagram of your specimen to show how you found out what your invertebrate is called. </a:t>
            </a:r>
          </a:p>
        </p:txBody>
      </p:sp>
      <p:pic>
        <p:nvPicPr>
          <p:cNvPr id="2355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14214" r="38037" b="12511"/>
          <a:stretch>
            <a:fillRect/>
          </a:stretch>
        </p:blipFill>
        <p:spPr bwMode="auto">
          <a:xfrm>
            <a:off x="3652838" y="2024063"/>
            <a:ext cx="451485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873375"/>
            <a:ext cx="28908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3916363" y="3665538"/>
            <a:ext cx="78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 legs</a:t>
            </a:r>
          </a:p>
        </p:txBody>
      </p:sp>
      <p:sp>
        <p:nvSpPr>
          <p:cNvPr id="23560" name="TextBox 12"/>
          <p:cNvSpPr txBox="1">
            <a:spLocks noChangeArrowheads="1"/>
          </p:cNvSpPr>
          <p:nvPr/>
        </p:nvSpPr>
        <p:spPr bwMode="auto">
          <a:xfrm>
            <a:off x="4186238" y="2428875"/>
            <a:ext cx="1111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wing case</a:t>
            </a:r>
          </a:p>
        </p:txBody>
      </p:sp>
      <p:sp>
        <p:nvSpPr>
          <p:cNvPr id="23561" name="TextBox 13"/>
          <p:cNvSpPr txBox="1">
            <a:spLocks noChangeArrowheads="1"/>
          </p:cNvSpPr>
          <p:nvPr/>
        </p:nvSpPr>
        <p:spPr bwMode="auto">
          <a:xfrm>
            <a:off x="6457950" y="3008313"/>
            <a:ext cx="1031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abdomen</a:t>
            </a:r>
          </a:p>
        </p:txBody>
      </p:sp>
      <p:sp>
        <p:nvSpPr>
          <p:cNvPr id="23562" name="TextBox 14"/>
          <p:cNvSpPr txBox="1">
            <a:spLocks noChangeArrowheads="1"/>
          </p:cNvSpPr>
          <p:nvPr/>
        </p:nvSpPr>
        <p:spPr bwMode="auto">
          <a:xfrm>
            <a:off x="6704013" y="5140325"/>
            <a:ext cx="98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antenna </a:t>
            </a:r>
          </a:p>
        </p:txBody>
      </p:sp>
      <p:sp>
        <p:nvSpPr>
          <p:cNvPr id="23563" name="TextBox 15"/>
          <p:cNvSpPr txBox="1">
            <a:spLocks noChangeArrowheads="1"/>
          </p:cNvSpPr>
          <p:nvPr/>
        </p:nvSpPr>
        <p:spPr bwMode="auto">
          <a:xfrm>
            <a:off x="6969125" y="4286250"/>
            <a:ext cx="833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thorax</a:t>
            </a:r>
          </a:p>
        </p:txBody>
      </p:sp>
      <p:sp>
        <p:nvSpPr>
          <p:cNvPr id="23564" name="TextBox 16"/>
          <p:cNvSpPr txBox="1">
            <a:spLocks noChangeArrowheads="1"/>
          </p:cNvSpPr>
          <p:nvPr/>
        </p:nvSpPr>
        <p:spPr bwMode="auto">
          <a:xfrm>
            <a:off x="4691063" y="4597400"/>
            <a:ext cx="1519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83150" y="2798763"/>
            <a:ext cx="323850" cy="388937"/>
          </a:xfrm>
          <a:prstGeom prst="straightConnector1">
            <a:avLst/>
          </a:prstGeom>
          <a:ln w="28575">
            <a:solidFill>
              <a:srgbClr val="F8A9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230938" y="3341688"/>
            <a:ext cx="581025" cy="369887"/>
          </a:xfrm>
          <a:prstGeom prst="straightConnector1">
            <a:avLst/>
          </a:prstGeom>
          <a:ln w="28575">
            <a:solidFill>
              <a:srgbClr val="F8A9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292850" y="4227513"/>
            <a:ext cx="701675" cy="152400"/>
          </a:xfrm>
          <a:prstGeom prst="straightConnector1">
            <a:avLst/>
          </a:prstGeom>
          <a:ln w="28575">
            <a:solidFill>
              <a:srgbClr val="F8A9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969125" y="4919663"/>
            <a:ext cx="65088" cy="249237"/>
          </a:xfrm>
          <a:prstGeom prst="straightConnector1">
            <a:avLst/>
          </a:prstGeom>
          <a:ln w="28575">
            <a:solidFill>
              <a:srgbClr val="F8A9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305425" y="4656138"/>
            <a:ext cx="831850" cy="125412"/>
          </a:xfrm>
          <a:prstGeom prst="straightConnector1">
            <a:avLst/>
          </a:prstGeom>
          <a:ln w="28575">
            <a:solidFill>
              <a:srgbClr val="F8A9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3588" y="4054475"/>
            <a:ext cx="309562" cy="304800"/>
          </a:xfrm>
          <a:prstGeom prst="straightConnector1">
            <a:avLst/>
          </a:prstGeom>
          <a:ln w="28575">
            <a:solidFill>
              <a:srgbClr val="F8A9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612576" y="0"/>
            <a:ext cx="9252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Maths Investigation – 20.05.20</a:t>
            </a:r>
            <a:br>
              <a:rPr lang="en-GB" sz="3600" dirty="0" smtClean="0"/>
            </a:br>
            <a:endParaRPr lang="en-GB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4008" r="26932" b="21826"/>
          <a:stretch/>
        </p:blipFill>
        <p:spPr bwMode="auto">
          <a:xfrm>
            <a:off x="107504" y="566773"/>
            <a:ext cx="7427654" cy="478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8344" y="764704"/>
            <a:ext cx="1296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Horse Race Game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Pupils select a horse and put their counter on the number.</a:t>
            </a:r>
          </a:p>
          <a:p>
            <a:r>
              <a:rPr lang="en-GB" dirty="0"/>
              <a:t>Roll </a:t>
            </a:r>
            <a:r>
              <a:rPr lang="en-GB" b="1" dirty="0"/>
              <a:t>two</a:t>
            </a:r>
            <a:r>
              <a:rPr lang="en-GB" dirty="0"/>
              <a:t> dice and add the scores.</a:t>
            </a:r>
          </a:p>
          <a:p>
            <a:r>
              <a:rPr lang="en-GB" dirty="0"/>
              <a:t>Move the horse on that number forward one square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373216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Play the game until a horse reaches the finishing line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Is </a:t>
            </a:r>
            <a:r>
              <a:rPr lang="en-GB" dirty="0"/>
              <a:t>the game fair?  </a:t>
            </a:r>
          </a:p>
          <a:p>
            <a:r>
              <a:rPr lang="en-GB" dirty="0"/>
              <a:t>If not can you make it fair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You could change .... the </a:t>
            </a:r>
            <a:r>
              <a:rPr lang="en-GB" dirty="0" smtClean="0"/>
              <a:t>course </a:t>
            </a:r>
            <a:r>
              <a:rPr lang="en-GB" dirty="0"/>
              <a:t>.... the rules.... the dice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36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01675" y="1450975"/>
            <a:ext cx="3779838" cy="3049588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27563" y="1450975"/>
            <a:ext cx="3779837" cy="3049588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675" y="4667250"/>
            <a:ext cx="7705725" cy="1517650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sz="3600" smtClean="0"/>
              <a:t>Classifying Invertebrates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9450" y="1565275"/>
            <a:ext cx="15589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atin typeface="+mn-lt"/>
              </a:rPr>
              <a:t>vertebrates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0763" y="4968875"/>
            <a:ext cx="70643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GB" dirty="0">
                <a:latin typeface="+mn-lt"/>
              </a:rPr>
              <a:t>When looking at animals, scientists usually split them into two groups: </a:t>
            </a:r>
            <a:r>
              <a:rPr lang="en-GB" b="1" dirty="0">
                <a:latin typeface="+mn-lt"/>
              </a:rPr>
              <a:t>vertebrates</a:t>
            </a:r>
            <a:r>
              <a:rPr lang="en-GB" dirty="0"/>
              <a:t> (animals </a:t>
            </a:r>
            <a:r>
              <a:rPr lang="en-GB" b="1" dirty="0"/>
              <a:t>with</a:t>
            </a:r>
            <a:r>
              <a:rPr lang="en-GB" dirty="0"/>
              <a:t> a backbone)</a:t>
            </a:r>
            <a:r>
              <a:rPr lang="en-GB" dirty="0">
                <a:latin typeface="+mn-lt"/>
              </a:rPr>
              <a:t> and </a:t>
            </a:r>
            <a:r>
              <a:rPr lang="en-GB" b="1" dirty="0">
                <a:latin typeface="+mn-lt"/>
              </a:rPr>
              <a:t>invertebrates</a:t>
            </a:r>
            <a:r>
              <a:rPr lang="en-GB" dirty="0">
                <a:latin typeface="+mn-lt"/>
              </a:rPr>
              <a:t> </a:t>
            </a:r>
            <a:r>
              <a:rPr lang="en-GB" dirty="0"/>
              <a:t>(animals </a:t>
            </a:r>
            <a:r>
              <a:rPr lang="en-GB" b="1" dirty="0"/>
              <a:t>without</a:t>
            </a:r>
            <a:r>
              <a:rPr lang="en-GB" dirty="0"/>
              <a:t> a backbone).</a:t>
            </a:r>
          </a:p>
        </p:txBody>
      </p:sp>
      <p:pic>
        <p:nvPicPr>
          <p:cNvPr id="61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66"/>
          <a:stretch>
            <a:fillRect/>
          </a:stretch>
        </p:blipFill>
        <p:spPr bwMode="auto">
          <a:xfrm>
            <a:off x="701675" y="3168650"/>
            <a:ext cx="11398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3918"/>
          <a:stretch>
            <a:fillRect/>
          </a:stretch>
        </p:blipFill>
        <p:spPr bwMode="auto">
          <a:xfrm>
            <a:off x="1789113" y="3151188"/>
            <a:ext cx="71596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721" flipH="1">
            <a:off x="7454900" y="1903413"/>
            <a:ext cx="9906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160588"/>
            <a:ext cx="9874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3227388"/>
            <a:ext cx="110966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2560638"/>
            <a:ext cx="72866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278063"/>
            <a:ext cx="12001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4325"/>
            <a:ext cx="15176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664075" y="1565275"/>
            <a:ext cx="168433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atin typeface="+mn-lt"/>
              </a:rPr>
              <a:t>invertebrates</a:t>
            </a:r>
          </a:p>
        </p:txBody>
      </p:sp>
      <p:pic>
        <p:nvPicPr>
          <p:cNvPr id="6161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2854325"/>
            <a:ext cx="145891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3683000"/>
            <a:ext cx="9318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2030413"/>
            <a:ext cx="181768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2381250"/>
            <a:ext cx="14366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1565275"/>
            <a:ext cx="8890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2924175"/>
            <a:ext cx="1016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365">
            <a:off x="6511925" y="1228725"/>
            <a:ext cx="15176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985963"/>
            <a:ext cx="12541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71624">
            <a:off x="4937919" y="3442494"/>
            <a:ext cx="117475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880" flipH="1">
            <a:off x="5519738" y="3860800"/>
            <a:ext cx="11017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798888"/>
            <a:ext cx="10683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6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5000" y="2141538"/>
            <a:ext cx="2565400" cy="4073525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82950" y="2141538"/>
            <a:ext cx="2566988" cy="4073525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82950" y="2141538"/>
            <a:ext cx="5219700" cy="40735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56406" y="188640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sz="3600" dirty="0" smtClean="0"/>
              <a:t>Classifying Invertebrates</a:t>
            </a: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541974" y="849312"/>
            <a:ext cx="787082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GB" altLang="en-US" dirty="0"/>
              <a:t>Invertebrates do not have a backbone, or a skeleton made of bones. Many have a hard shell outside their bodies to protect them. Others have soft, flexible bodies. </a:t>
            </a:r>
          </a:p>
        </p:txBody>
      </p:sp>
      <p:pic>
        <p:nvPicPr>
          <p:cNvPr id="717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473325"/>
            <a:ext cx="278288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708" flipH="1">
            <a:off x="619125" y="3836988"/>
            <a:ext cx="259873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2101850"/>
            <a:ext cx="15208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824413"/>
            <a:ext cx="202088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3629025"/>
            <a:ext cx="149225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365">
            <a:off x="5353050" y="1860550"/>
            <a:ext cx="26130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880" flipH="1">
            <a:off x="5002213" y="3589338"/>
            <a:ext cx="18986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4824413"/>
            <a:ext cx="18430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5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01675" y="1439863"/>
            <a:ext cx="7705725" cy="4702175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84188" y="384175"/>
            <a:ext cx="8220075" cy="5572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sz="3600" dirty="0" smtClean="0"/>
              <a:t/>
            </a:r>
            <a:br>
              <a:rPr lang="en-GB" altLang="en-US" sz="3600" dirty="0" smtClean="0"/>
            </a:br>
            <a:r>
              <a:rPr lang="en-GB" altLang="en-US" sz="3600" dirty="0" smtClean="0"/>
              <a:t>Classification</a:t>
            </a:r>
            <a:br>
              <a:rPr lang="en-GB" altLang="en-US" sz="3600" dirty="0" smtClean="0"/>
            </a:br>
            <a:r>
              <a:rPr lang="en-GB" altLang="en-US" sz="3600" dirty="0" smtClean="0"/>
              <a:t>See  </a:t>
            </a:r>
            <a:r>
              <a:rPr lang="en-GB" altLang="en-US" sz="2000" dirty="0" smtClean="0">
                <a:hlinkClick r:id="rId3"/>
              </a:rPr>
              <a:t>https://www.bbc.co.uk/bitesize/topics/zn22pv4/articles/z8mbqhv</a:t>
            </a:r>
            <a:endParaRPr lang="en-GB" alt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74700" y="1520825"/>
            <a:ext cx="75565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+mn-lt"/>
              </a:rPr>
              <a:t>More than 80% of living things on the planet, and 98% of animals, are invertebrates.</a:t>
            </a:r>
          </a:p>
        </p:txBody>
      </p:sp>
      <p:pic>
        <p:nvPicPr>
          <p:cNvPr id="819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95" y="1949018"/>
            <a:ext cx="410527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"/>
          <p:cNvSpPr txBox="1">
            <a:spLocks noChangeArrowheads="1"/>
          </p:cNvSpPr>
          <p:nvPr/>
        </p:nvSpPr>
        <p:spPr bwMode="auto">
          <a:xfrm rot="5189759">
            <a:off x="5572125" y="4467225"/>
            <a:ext cx="24304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tx1"/>
                </a:solidFill>
                <a:latin typeface="Sassoon Infant Md" pitchFamily="50" charset="0"/>
              </a:rPr>
              <a:t>Invertebrates</a:t>
            </a:r>
          </a:p>
        </p:txBody>
      </p:sp>
      <p:sp>
        <p:nvSpPr>
          <p:cNvPr id="8199" name="TextBox 2"/>
          <p:cNvSpPr txBox="1">
            <a:spLocks noChangeArrowheads="1"/>
          </p:cNvSpPr>
          <p:nvPr/>
        </p:nvSpPr>
        <p:spPr bwMode="auto">
          <a:xfrm>
            <a:off x="683351" y="5670550"/>
            <a:ext cx="7319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r>
              <a:rPr lang="en-GB" altLang="en-US" dirty="0"/>
              <a:t>Watch </a:t>
            </a:r>
            <a:r>
              <a:rPr lang="en-GB" altLang="en-US" sz="2800" dirty="0">
                <a:hlinkClick r:id="rId5"/>
              </a:rPr>
              <a:t>https://www.bbc.co.uk/bitesize/clips/zmj8q6f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688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77863" y="1498600"/>
            <a:ext cx="4097337" cy="466566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79988" y="1498600"/>
            <a:ext cx="3444875" cy="4665663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1390650" y="677863"/>
            <a:ext cx="6407150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Classifying Invertebrates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91125" y="2509838"/>
            <a:ext cx="3019425" cy="2643187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There are over 800 000 different types of insects.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have an exoskeleton covering their body.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body consists of 3 parts: the head, thorax and abdomen.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must shed their exoskeleton in order to grow.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have a pair of antennae on their head.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6025" y="1831975"/>
            <a:ext cx="3019425" cy="344488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Insects</a:t>
            </a:r>
          </a:p>
        </p:txBody>
      </p:sp>
      <p:pic>
        <p:nvPicPr>
          <p:cNvPr id="9223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880" flipH="1">
            <a:off x="655638" y="2606675"/>
            <a:ext cx="381635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2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77863" y="1498600"/>
            <a:ext cx="4097337" cy="466566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79988" y="1498600"/>
            <a:ext cx="3444875" cy="4665663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1390650" y="677863"/>
            <a:ext cx="6407150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Classifying Invertebrates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91125" y="2738438"/>
            <a:ext cx="3019425" cy="2643187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n-GB" altLang="en-US" smtClean="0"/>
              <a:t>They have existed for over 120 million years. 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GB" altLang="en-US" smtClean="0"/>
              <a:t>There are over 9,000 species, including worms and leeches.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GB" altLang="en-US" smtClean="0"/>
              <a:t>They have bodies divided into segments.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GB" altLang="en-US" smtClean="0"/>
              <a:t>They don't have any limbs.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en-GB" altLang="en-US" smtClean="0"/>
              <a:t>Some have long bristles; others have shorter bristles and seem smooth.</a:t>
            </a:r>
          </a:p>
          <a:p>
            <a:pPr algn="ctr" eaLnBrk="1" hangingPunct="1">
              <a:spcAft>
                <a:spcPts val="1200"/>
              </a:spcAft>
              <a:defRPr/>
            </a:pPr>
            <a:endParaRPr lang="en-GB" altLang="en-US" smtClean="0"/>
          </a:p>
        </p:txBody>
      </p:sp>
      <p:sp>
        <p:nvSpPr>
          <p:cNvPr id="18" name="Rounded Rectangle 17"/>
          <p:cNvSpPr/>
          <p:nvPr/>
        </p:nvSpPr>
        <p:spPr>
          <a:xfrm>
            <a:off x="1216025" y="1831975"/>
            <a:ext cx="3019425" cy="344488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Annelids</a:t>
            </a:r>
          </a:p>
        </p:txBody>
      </p:sp>
      <p:pic>
        <p:nvPicPr>
          <p:cNvPr id="102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620963"/>
            <a:ext cx="402113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6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77863" y="1498600"/>
            <a:ext cx="4097337" cy="4665663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79988" y="1498600"/>
            <a:ext cx="3444875" cy="4665663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algn="ctr">
              <a:defRPr/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1390650" y="677863"/>
            <a:ext cx="6407150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 smtClean="0"/>
              <a:t>Classifying Invertebrates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91125" y="2578100"/>
            <a:ext cx="3019425" cy="2643188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eat tiny algae and bacteria.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can only be seen under a microscope.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are simple, single-celled animals.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are a source of food for fish and other animals.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reproduce by splitting in half.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6025" y="1831975"/>
            <a:ext cx="3019425" cy="344488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800" b="1" dirty="0">
                <a:solidFill>
                  <a:schemeClr val="tx1"/>
                </a:solidFill>
              </a:rPr>
              <a:t>Protozoa</a:t>
            </a:r>
          </a:p>
        </p:txBody>
      </p:sp>
      <p:pic>
        <p:nvPicPr>
          <p:cNvPr id="112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2365375"/>
            <a:ext cx="3411537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5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867</Words>
  <Application>Microsoft Office PowerPoint</Application>
  <PresentationFormat>On-screen Show (4:3)</PresentationFormat>
  <Paragraphs>137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Writing - Days Two and Three</vt:lpstr>
      <vt:lpstr>PowerPoint Presentation</vt:lpstr>
      <vt:lpstr>PowerPoint Presentation</vt:lpstr>
      <vt:lpstr>Classifying Invertebrates</vt:lpstr>
      <vt:lpstr>Classifying Invertebrates</vt:lpstr>
      <vt:lpstr> Classification See  https://www.bbc.co.uk/bitesize/topics/zn22pv4/articles/z8mbqhv</vt:lpstr>
      <vt:lpstr>Classifying Invertebrates</vt:lpstr>
      <vt:lpstr>Classifying Invertebrates</vt:lpstr>
      <vt:lpstr>Classifying Invertebrates</vt:lpstr>
      <vt:lpstr>Classifying Invertebrates</vt:lpstr>
      <vt:lpstr>Classifying Invertebrates</vt:lpstr>
      <vt:lpstr>Classifying Invertebrates</vt:lpstr>
      <vt:lpstr>Classifying Invertebrates</vt:lpstr>
      <vt:lpstr>Invertebrates in the Local Environment</vt:lpstr>
      <vt:lpstr>Invertebrates in the Local Environment</vt:lpstr>
      <vt:lpstr>Classification</vt:lpstr>
      <vt:lpstr>Find, identify and name and draw  invertebrates, using your activity sheet below. . </vt:lpstr>
      <vt:lpstr>Identifying Invertebrates</vt:lpstr>
      <vt:lpstr>Identifying Invertebrates</vt:lpstr>
      <vt:lpstr>Use the key to help you work out any invertabrates you do not know</vt:lpstr>
      <vt:lpstr>How Do You Know?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5</cp:revision>
  <dcterms:created xsi:type="dcterms:W3CDTF">2020-05-14T08:11:29Z</dcterms:created>
  <dcterms:modified xsi:type="dcterms:W3CDTF">2020-05-18T10:09:45Z</dcterms:modified>
</cp:coreProperties>
</file>