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4" r:id="rId3"/>
    <p:sldId id="285" r:id="rId4"/>
    <p:sldId id="279" r:id="rId5"/>
    <p:sldId id="262" r:id="rId6"/>
    <p:sldId id="263" r:id="rId7"/>
    <p:sldId id="265" r:id="rId8"/>
    <p:sldId id="266" r:id="rId9"/>
    <p:sldId id="269" r:id="rId10"/>
    <p:sldId id="281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12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0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21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76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384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332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095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614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476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3511FE2B-785A-41A1-9AF2-649EC20A8A07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580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37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929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41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34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60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3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0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52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9349-D7F6-42A4-87BD-23FE19C5FD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2D94-E590-4FB4-82F6-D8C0AC188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1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  <p:sldLayoutId id="2147483667" r:id="rId15"/>
    <p:sldLayoutId id="2147483669" r:id="rId16"/>
    <p:sldLayoutId id="2147483676" r:id="rId17"/>
    <p:sldLayoutId id="2147483677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meo.com/10623136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1 11"/>
          <p:cNvSpPr/>
          <p:nvPr/>
        </p:nvSpPr>
        <p:spPr>
          <a:xfrm>
            <a:off x="-2562987" y="706686"/>
            <a:ext cx="6624736" cy="6624736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2708"/>
            <a:ext cx="3148906" cy="609269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3015C4B-4D49-4CDB-BF1B-82022CB2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>
                <a:latin typeface="Comic Sans MS" panose="030F0702030302020204" pitchFamily="66" charset="0"/>
              </a:rPr>
              <a:t>Today, we </a:t>
            </a:r>
            <a:r>
              <a:rPr lang="en-GB" altLang="en-US" dirty="0" smtClean="0">
                <a:latin typeface="Comic Sans MS" panose="030F0702030302020204" pitchFamily="66" charset="0"/>
              </a:rPr>
              <a:t>are learning…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F387FAB-2940-4988-8E65-FF419658FDD6}"/>
              </a:ext>
            </a:extLst>
          </p:cNvPr>
          <p:cNvSpPr txBox="1"/>
          <p:nvPr/>
        </p:nvSpPr>
        <p:spPr>
          <a:xfrm>
            <a:off x="3131840" y="1269915"/>
            <a:ext cx="42401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>
                <a:ln w="57150">
                  <a:noFill/>
                </a:ln>
                <a:latin typeface="Comic Sans MS" panose="030F0702030302020204" pitchFamily="66" charset="0"/>
              </a:rPr>
              <a:t>ie</a:t>
            </a:r>
            <a:endParaRPr lang="en-GB" sz="13800" b="1" dirty="0">
              <a:ln w="57150">
                <a:noFill/>
              </a:ln>
              <a:latin typeface="Comic Sans MS" panose="030F0702030302020204" pitchFamily="66" charset="0"/>
            </a:endParaRPr>
          </a:p>
          <a:p>
            <a:pPr algn="ctr"/>
            <a:r>
              <a:rPr lang="en-GB" sz="6600" dirty="0">
                <a:ln w="57150">
                  <a:noFill/>
                </a:ln>
                <a:latin typeface="Comic Sans MS" panose="030F0702030302020204" pitchFamily="66" charset="0"/>
              </a:rPr>
              <a:t>saying /</a:t>
            </a:r>
            <a:r>
              <a:rPr lang="en-GB" sz="6600" dirty="0" err="1">
                <a:ln w="57150">
                  <a:noFill/>
                </a:ln>
                <a:latin typeface="Comic Sans MS" panose="030F0702030302020204" pitchFamily="66" charset="0"/>
              </a:rPr>
              <a:t>igh</a:t>
            </a:r>
            <a:r>
              <a:rPr lang="en-GB" sz="6600" dirty="0">
                <a:ln w="57150">
                  <a:noFill/>
                </a:ln>
                <a:latin typeface="Comic Sans MS" panose="030F0702030302020204" pitchFamily="66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557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86" y="1078627"/>
            <a:ext cx="5987257" cy="4771141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8" name="Speech Bubble">
            <a:extLst>
              <a:ext uri="{FF2B5EF4-FFF2-40B4-BE49-F238E27FC236}">
                <a16:creationId xmlns="" xmlns:a16="http://schemas.microsoft.com/office/drawing/2014/main" id="{B0288A3D-4903-446A-9F9F-C5E99AF2DE15}"/>
              </a:ext>
            </a:extLst>
          </p:cNvPr>
          <p:cNvSpPr/>
          <p:nvPr/>
        </p:nvSpPr>
        <p:spPr>
          <a:xfrm>
            <a:off x="1403647" y="5373216"/>
            <a:ext cx="6468365" cy="1009406"/>
          </a:xfrm>
          <a:prstGeom prst="wedgeRoundRectCallout">
            <a:avLst>
              <a:gd name="adj1" fmla="val 20479"/>
              <a:gd name="adj2" fmla="val -486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“Come and have a lie down children!” she cried.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58" y="2869773"/>
            <a:ext cx="2904067" cy="7063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6340" y="3562907"/>
            <a:ext cx="2595228" cy="7063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327" y="2005547"/>
            <a:ext cx="2546650" cy="8060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39" y="2811614"/>
            <a:ext cx="2386500" cy="652584"/>
          </a:xfrm>
          <a:prstGeom prst="rect">
            <a:avLst/>
          </a:prstGeom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24994" y="297753"/>
            <a:ext cx="6321040" cy="858838"/>
            <a:chOff x="647700" y="5442170"/>
            <a:chExt cx="7839075" cy="85914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7F19067-211C-4825-905D-E17BE9F24D22}"/>
                </a:ext>
              </a:extLst>
            </p:cNvPr>
            <p:cNvCxnSpPr/>
            <p:nvPr/>
          </p:nvCxnSpPr>
          <p:spPr>
            <a:xfrm>
              <a:off x="2227263" y="5769313"/>
              <a:ext cx="0" cy="2398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07DB0F4A-38E1-4793-9B8E-85024C306DEF}"/>
                </a:ext>
              </a:extLst>
            </p:cNvPr>
            <p:cNvCxnSpPr/>
            <p:nvPr/>
          </p:nvCxnSpPr>
          <p:spPr>
            <a:xfrm>
              <a:off x="5364163" y="5516810"/>
              <a:ext cx="0" cy="508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10">
              <a:extLst>
                <a:ext uri="{FF2B5EF4-FFF2-40B4-BE49-F238E27FC236}">
                  <a16:creationId xmlns:a16="http://schemas.microsoft.com/office/drawing/2014/main" xmlns="" id="{D106C8EB-9F80-4C8B-8855-A68A78CF0214}"/>
                </a:ext>
              </a:extLst>
            </p:cNvPr>
            <p:cNvSpPr/>
            <p:nvPr/>
          </p:nvSpPr>
          <p:spPr>
            <a:xfrm>
              <a:off x="647700" y="5442170"/>
              <a:ext cx="7839075" cy="859149"/>
            </a:xfrm>
            <a:prstGeom prst="roundRect">
              <a:avLst>
                <a:gd name="adj" fmla="val 606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Can you find the digraph </a:t>
              </a:r>
              <a:r>
                <a:rPr lang="en-GB" sz="2000" dirty="0" err="1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ie</a:t>
              </a:r>
              <a:r>
                <a:rPr lang="en-GB" sz="20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 in the words below?                                                  Can </a:t>
              </a:r>
              <a:r>
                <a:rPr lang="en-GB" sz="20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you read the </a:t>
              </a:r>
              <a:r>
                <a:rPr lang="en-GB" sz="20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sentence to </a:t>
              </a:r>
              <a:r>
                <a:rPr lang="en-GB" sz="20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an adult? 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34A93373-D098-4CF7-973A-FF4FBD3103B7}"/>
                </a:ext>
              </a:extLst>
            </p:cNvPr>
            <p:cNvCxnSpPr/>
            <p:nvPr/>
          </p:nvCxnSpPr>
          <p:spPr>
            <a:xfrm>
              <a:off x="5364163" y="5516810"/>
              <a:ext cx="0" cy="492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94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907704" y="1340767"/>
            <a:ext cx="53285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n w="57150">
                  <a:noFill/>
                </a:ln>
                <a:latin typeface="Comic Sans MS" panose="030F0702030302020204" pitchFamily="66" charset="0"/>
              </a:rPr>
              <a:t>ie</a:t>
            </a:r>
            <a:endParaRPr lang="en-GB" sz="13800" dirty="0">
              <a:ln w="57150">
                <a:noFill/>
              </a:ln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ln w="57150">
                  <a:noFill/>
                </a:ln>
                <a:latin typeface="Comic Sans MS" panose="030F0702030302020204" pitchFamily="66" charset="0"/>
              </a:rPr>
              <a:t>saying /</a:t>
            </a:r>
            <a:r>
              <a:rPr lang="en-GB" sz="4800" dirty="0" err="1">
                <a:ln w="57150">
                  <a:noFill/>
                </a:ln>
                <a:latin typeface="Comic Sans MS" panose="030F0702030302020204" pitchFamily="66" charset="0"/>
              </a:rPr>
              <a:t>igh</a:t>
            </a:r>
            <a:r>
              <a:rPr lang="en-GB" sz="4800" dirty="0">
                <a:ln w="57150">
                  <a:noFill/>
                </a:ln>
                <a:latin typeface="Comic Sans MS" panose="030F0702030302020204" pitchFamily="66" charset="0"/>
              </a:rPr>
              <a:t>/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199" y="716957"/>
            <a:ext cx="8475133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 b="0" dirty="0">
                <a:latin typeface="Comic Sans MS" panose="030F0702030302020204" pitchFamily="66" charset="0"/>
              </a:rPr>
              <a:t>Today, we have learnt </a:t>
            </a:r>
            <a:r>
              <a:rPr lang="en-GB" altLang="en-US" dirty="0"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65" y="3538339"/>
            <a:ext cx="904218" cy="258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17" y="3623940"/>
            <a:ext cx="904218" cy="2555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29" y="3595766"/>
            <a:ext cx="904218" cy="2530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10" y="3636263"/>
            <a:ext cx="885782" cy="253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Jolly Phonics song and action for </a:t>
            </a:r>
            <a:r>
              <a:rPr lang="en-GB" u="sng" dirty="0" err="1" smtClean="0">
                <a:latin typeface="Comic Sans MS" panose="030F0702030302020204" pitchFamily="66" charset="0"/>
              </a:rPr>
              <a:t>ie</a:t>
            </a: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https://vimeo.com/106231366</a:t>
            </a:r>
            <a:endParaRPr lang="en-GB" dirty="0"/>
          </a:p>
          <a:p>
            <a:r>
              <a:rPr lang="en-GB" sz="2400" dirty="0" smtClean="0"/>
              <a:t>The song can be found at  10.44 / 12.14</a:t>
            </a:r>
            <a:endParaRPr lang="en-GB" sz="2400" dirty="0"/>
          </a:p>
        </p:txBody>
      </p:sp>
      <p:pic>
        <p:nvPicPr>
          <p:cNvPr id="4" name="Picture 2" descr="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5139965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8435C0A-9220-42F0-8E64-83C89DC069F2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0B171C25-72CB-4ADC-92A5-16D8FE0A4E0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ED173D3C-AF32-4D91-BB49-D8284465E168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0"/>
          <a:stretch>
            <a:fillRect/>
          </a:stretch>
        </p:blipFill>
        <p:spPr bwMode="auto">
          <a:xfrm>
            <a:off x="3573463" y="2316163"/>
            <a:ext cx="238760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xmlns="" id="{3F41F131-55D5-471D-AD1B-E4F88D99453C}"/>
              </a:ext>
            </a:extLst>
          </p:cNvPr>
          <p:cNvSpPr/>
          <p:nvPr/>
        </p:nvSpPr>
        <p:spPr>
          <a:xfrm>
            <a:off x="814388" y="1052912"/>
            <a:ext cx="7515225" cy="936625"/>
          </a:xfrm>
          <a:prstGeom prst="roundRect">
            <a:avLst>
              <a:gd name="adj" fmla="val 754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Today, we are learning to read and write words</a:t>
            </a:r>
            <a:b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that contain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ie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for 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/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igh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/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">
            <a:extLst>
              <a:ext uri="{FF2B5EF4-FFF2-40B4-BE49-F238E27FC236}">
                <a16:creationId xmlns="" xmlns:a16="http://schemas.microsoft.com/office/drawing/2014/main" id="{B0FD30A9-908E-473F-AF28-4DCBED034711}"/>
              </a:ext>
            </a:extLst>
          </p:cNvPr>
          <p:cNvSpPr/>
          <p:nvPr/>
        </p:nvSpPr>
        <p:spPr>
          <a:xfrm>
            <a:off x="2339975" y="898524"/>
            <a:ext cx="5545138" cy="1008063"/>
          </a:xfrm>
          <a:prstGeom prst="wedgeRoundRectCallout">
            <a:avLst>
              <a:gd name="adj1" fmla="val -58603"/>
              <a:gd name="adj2" fmla="val 10501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Let’s practise reading some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words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with the </a:t>
            </a:r>
            <a:r>
              <a:rPr lang="en-GB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ie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sound.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04366092-0B80-468F-902D-A4E90C91815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0"/>
          </a:solidFill>
        </p:grpSpPr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E136A3B9-181D-4B4E-9283-9FF390BF186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8F205B56-8DD6-46EB-B6F3-02FBEA0F9F3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2292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57300"/>
            <a:ext cx="1525588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8983D6-7FBC-4FE7-86E2-23A682EF3F39}"/>
              </a:ext>
            </a:extLst>
          </p:cNvPr>
          <p:cNvSpPr txBox="1"/>
          <p:nvPr/>
        </p:nvSpPr>
        <p:spPr>
          <a:xfrm>
            <a:off x="3003096" y="1907044"/>
            <a:ext cx="267811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pie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E0C62B3-833A-495E-81EC-51BE6E218BBF}"/>
              </a:ext>
            </a:extLst>
          </p:cNvPr>
          <p:cNvSpPr txBox="1"/>
          <p:nvPr/>
        </p:nvSpPr>
        <p:spPr>
          <a:xfrm>
            <a:off x="5393180" y="3062476"/>
            <a:ext cx="24911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lie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22748C4-D80F-4D71-B8E4-E82EF9CD82DF}"/>
              </a:ext>
            </a:extLst>
          </p:cNvPr>
          <p:cNvSpPr txBox="1"/>
          <p:nvPr/>
        </p:nvSpPr>
        <p:spPr>
          <a:xfrm>
            <a:off x="3003096" y="3947572"/>
            <a:ext cx="267811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tie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ADC0CDE-BBA2-4020-B8AE-36874DE88A16}"/>
              </a:ext>
            </a:extLst>
          </p:cNvPr>
          <p:cNvSpPr txBox="1"/>
          <p:nvPr/>
        </p:nvSpPr>
        <p:spPr>
          <a:xfrm>
            <a:off x="5112544" y="5085184"/>
            <a:ext cx="29523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cried</a:t>
            </a:r>
            <a:endParaRPr lang="en-GB" sz="9600" b="1" dirty="0">
              <a:ln w="28575">
                <a:solidFill>
                  <a:sysClr val="windowText" lastClr="000000"/>
                </a:solidFill>
              </a:ln>
              <a:solidFill>
                <a:srgbClr val="FAB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67" y="2638898"/>
            <a:ext cx="1268284" cy="36301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27" y="2647353"/>
            <a:ext cx="1268284" cy="3584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06" y="2671997"/>
            <a:ext cx="1268284" cy="354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05" y="2712494"/>
            <a:ext cx="1242425" cy="35496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0418DA2-2D15-47AC-9797-0DCC96F78A96}"/>
              </a:ext>
            </a:extLst>
          </p:cNvPr>
          <p:cNvSpPr txBox="1"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r>
              <a:rPr lang="en-GB" altLang="en-US" dirty="0" err="1">
                <a:latin typeface="Comic Sans MS" panose="030F0702030302020204" pitchFamily="66" charset="0"/>
              </a:rPr>
              <a:t>ie</a:t>
            </a:r>
            <a:r>
              <a:rPr lang="en-GB" altLang="en-US" dirty="0">
                <a:latin typeface="Comic Sans MS" panose="030F0702030302020204" pitchFamily="66" charset="0"/>
              </a:rPr>
              <a:t> Letter Collect</a:t>
            </a:r>
          </a:p>
        </p:txBody>
      </p:sp>
      <p:sp>
        <p:nvSpPr>
          <p:cNvPr id="15" name="Rectangle: Rounded Corners 1">
            <a:extLst>
              <a:ext uri="{FF2B5EF4-FFF2-40B4-BE49-F238E27FC236}">
                <a16:creationId xmlns=""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741520" y="1473200"/>
            <a:ext cx="7782529" cy="106680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 children are playing a game. They are racing to collect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letters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to make an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ie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word to match the picture.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                                          Can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you help to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find the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right letters?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28" name="Oval 27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0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9" y="413468"/>
            <a:ext cx="8220074" cy="5969000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1430867" y="4631267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0" name="Oval 19"/>
          <p:cNvSpPr/>
          <p:nvPr/>
        </p:nvSpPr>
        <p:spPr>
          <a:xfrm>
            <a:off x="5758657" y="2463201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 err="1">
                <a:solidFill>
                  <a:schemeClr val="tx1"/>
                </a:solidFill>
              </a:rPr>
              <a:t>i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58657" y="4631267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2" name="Oval 21"/>
          <p:cNvSpPr/>
          <p:nvPr/>
        </p:nvSpPr>
        <p:spPr>
          <a:xfrm>
            <a:off x="3991505" y="2463201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3" name="Oval 22"/>
          <p:cNvSpPr/>
          <p:nvPr/>
        </p:nvSpPr>
        <p:spPr>
          <a:xfrm>
            <a:off x="1430867" y="2479535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87" y="2274913"/>
            <a:ext cx="1522748" cy="3962400"/>
          </a:xfrm>
          <a:prstGeom prst="rect">
            <a:avLst/>
          </a:prstGeom>
        </p:spPr>
      </p:pic>
      <p:grpSp>
        <p:nvGrpSpPr>
          <p:cNvPr id="24" name="Show button">
            <a:extLst>
              <a:ext uri="{FF2B5EF4-FFF2-40B4-BE49-F238E27FC236}">
                <a16:creationId xmlns=""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Comic Sans MS" panose="030F0702030302020204" pitchFamily="66" charset="0"/>
                </a:rPr>
                <a:t>Check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C0D6527-B0DA-4A00-9208-82A7E9075D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97" t="-8561" r="-15847" b="56577"/>
          <a:stretch/>
        </p:blipFill>
        <p:spPr bwMode="auto">
          <a:xfrm>
            <a:off x="422856" y="1266851"/>
            <a:ext cx="1008011" cy="100806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AB001"/>
            </a:solidFill>
          </a:ln>
        </p:spPr>
      </p:pic>
      <p:sp>
        <p:nvSpPr>
          <p:cNvPr id="19" name="Kit's teaching bubble">
            <a:extLst>
              <a:ext uri="{FF2B5EF4-FFF2-40B4-BE49-F238E27FC236}">
                <a16:creationId xmlns:a16="http://schemas.microsoft.com/office/drawing/2014/main" xmlns="" id="{B250C7C4-4936-42BB-A175-998F415F4CE4}"/>
              </a:ext>
            </a:extLst>
          </p:cNvPr>
          <p:cNvSpPr/>
          <p:nvPr/>
        </p:nvSpPr>
        <p:spPr>
          <a:xfrm>
            <a:off x="1187624" y="352469"/>
            <a:ext cx="4332287" cy="1050925"/>
          </a:xfrm>
          <a:prstGeom prst="wedgeRoundRectCallout">
            <a:avLst>
              <a:gd name="adj1" fmla="val -41467"/>
              <a:gd name="adj2" fmla="val 81021"/>
              <a:gd name="adj3" fmla="val 16667"/>
            </a:avLst>
          </a:prstGeom>
          <a:solidFill>
            <a:schemeClr val="bg1"/>
          </a:solidFill>
          <a:ln w="28575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This is a great whiteboard activity!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Children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can write each word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before clicking on the Check button below.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13039 -0.23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1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19531 0.084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4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04636 -0.232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116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268"/>
            <a:ext cx="8220074" cy="5969000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sp>
        <p:nvSpPr>
          <p:cNvPr id="2" name="Oval 1"/>
          <p:cNvSpPr/>
          <p:nvPr/>
        </p:nvSpPr>
        <p:spPr>
          <a:xfrm>
            <a:off x="3110972" y="4631267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4703380" y="2684156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4776774" y="66646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 err="1">
                <a:solidFill>
                  <a:schemeClr val="tx1"/>
                </a:solidFill>
              </a:rPr>
              <a:t>i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81498" y="66646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87" y="2274914"/>
            <a:ext cx="1522746" cy="39623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Show button">
            <a:extLst>
              <a:ext uri="{FF2B5EF4-FFF2-40B4-BE49-F238E27FC236}">
                <a16:creationId xmlns=""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Comic Sans MS" panose="030F0702030302020204" pitchFamily="66" charset="0"/>
                </a:rPr>
                <a:t>Check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sp>
        <p:nvSpPr>
          <p:cNvPr id="18" name="Oval 17"/>
          <p:cNvSpPr/>
          <p:nvPr/>
        </p:nvSpPr>
        <p:spPr>
          <a:xfrm>
            <a:off x="3110972" y="2708026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28" name="Oval 27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7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08055 0.034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1158 0.340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170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1546 -0.24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21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268"/>
            <a:ext cx="8220074" cy="5969000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sp>
        <p:nvSpPr>
          <p:cNvPr id="2" name="Oval 1"/>
          <p:cNvSpPr/>
          <p:nvPr/>
        </p:nvSpPr>
        <p:spPr>
          <a:xfrm>
            <a:off x="3110972" y="4499472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4810297" y="4499472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1" name="Oval 20"/>
          <p:cNvSpPr/>
          <p:nvPr/>
        </p:nvSpPr>
        <p:spPr>
          <a:xfrm>
            <a:off x="4810297" y="66646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 err="1">
                <a:solidFill>
                  <a:schemeClr val="tx1"/>
                </a:solidFill>
              </a:rPr>
              <a:t>i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87" y="2274915"/>
            <a:ext cx="1522746" cy="3962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Show button">
            <a:extLst>
              <a:ext uri="{FF2B5EF4-FFF2-40B4-BE49-F238E27FC236}">
                <a16:creationId xmlns=""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Comic Sans MS" panose="030F0702030302020204" pitchFamily="66" charset="0"/>
                </a:rPr>
                <a:t>Check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sp>
        <p:nvSpPr>
          <p:cNvPr id="17" name="Oval 16"/>
          <p:cNvSpPr/>
          <p:nvPr/>
        </p:nvSpPr>
        <p:spPr>
          <a:xfrm>
            <a:off x="1332636" y="4499472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9" name="Oval 18"/>
          <p:cNvSpPr/>
          <p:nvPr/>
        </p:nvSpPr>
        <p:spPr>
          <a:xfrm>
            <a:off x="3110972" y="2734735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3" name="Oval 22"/>
          <p:cNvSpPr/>
          <p:nvPr/>
        </p:nvSpPr>
        <p:spPr>
          <a:xfrm>
            <a:off x="6532854" y="69033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2" name="Oval 21"/>
          <p:cNvSpPr/>
          <p:nvPr/>
        </p:nvSpPr>
        <p:spPr>
          <a:xfrm>
            <a:off x="1281498" y="66646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28" name="Oval 27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7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40469 -0.22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3" y="-1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44566 0.340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92" y="170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21077 -0.22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-11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11528 0.336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168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55435 0.332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1662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17" grpId="0" animBg="1"/>
      <p:bldP spid="19" grpId="0" animBg="1"/>
      <p:bldP spid="23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268"/>
            <a:ext cx="8220074" cy="5969000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sp>
        <p:nvSpPr>
          <p:cNvPr id="2" name="Oval 1"/>
          <p:cNvSpPr/>
          <p:nvPr/>
        </p:nvSpPr>
        <p:spPr>
          <a:xfrm>
            <a:off x="3110972" y="4499472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4810297" y="4499472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z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87" y="2274915"/>
            <a:ext cx="1522745" cy="3962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Show button">
            <a:extLst>
              <a:ext uri="{FF2B5EF4-FFF2-40B4-BE49-F238E27FC236}">
                <a16:creationId xmlns=""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Comic Sans MS" panose="030F0702030302020204" pitchFamily="66" charset="0"/>
                </a:rPr>
                <a:t>Check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sp>
        <p:nvSpPr>
          <p:cNvPr id="18" name="Oval 17"/>
          <p:cNvSpPr/>
          <p:nvPr/>
        </p:nvSpPr>
        <p:spPr>
          <a:xfrm>
            <a:off x="1319069" y="2708026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7" name="Oval 16"/>
          <p:cNvSpPr/>
          <p:nvPr/>
        </p:nvSpPr>
        <p:spPr>
          <a:xfrm>
            <a:off x="1332636" y="4499472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9" name="Oval 18"/>
          <p:cNvSpPr/>
          <p:nvPr/>
        </p:nvSpPr>
        <p:spPr>
          <a:xfrm>
            <a:off x="3110972" y="2734735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3" name="Oval 22"/>
          <p:cNvSpPr/>
          <p:nvPr/>
        </p:nvSpPr>
        <p:spPr>
          <a:xfrm>
            <a:off x="6532854" y="69033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7" name="Oval 26"/>
          <p:cNvSpPr/>
          <p:nvPr/>
        </p:nvSpPr>
        <p:spPr>
          <a:xfrm>
            <a:off x="4807976" y="2761631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b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10297" y="66646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2" name="Oval 21"/>
          <p:cNvSpPr/>
          <p:nvPr/>
        </p:nvSpPr>
        <p:spPr>
          <a:xfrm>
            <a:off x="1281498" y="66646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 err="1">
                <a:solidFill>
                  <a:schemeClr val="tx1"/>
                </a:solidFill>
              </a:rPr>
              <a:t>i</a:t>
            </a:r>
            <a:endParaRPr lang="en-GB" sz="44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29" name="Oval 2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2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08924 -0.22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14566 -0.224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112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0746 0.032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5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24132 0.337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168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47466 0.3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23333 0.336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168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18" grpId="0" animBg="1"/>
      <p:bldP spid="17" grpId="0" animBg="1"/>
      <p:bldP spid="19" grpId="0" animBg="1"/>
      <p:bldP spid="23" grpId="0" animBg="1"/>
      <p:bldP spid="27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183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Today, we are learning…</vt:lpstr>
      <vt:lpstr> Jolly Phonics song and action for ie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20</cp:revision>
  <dcterms:created xsi:type="dcterms:W3CDTF">2019-03-27T18:48:12Z</dcterms:created>
  <dcterms:modified xsi:type="dcterms:W3CDTF">2020-05-07T09:01:53Z</dcterms:modified>
</cp:coreProperties>
</file>