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34" r:id="rId4"/>
    <p:sldMasterId id="2147483746" r:id="rId5"/>
    <p:sldMasterId id="2147483758" r:id="rId6"/>
    <p:sldMasterId id="2147483770" r:id="rId7"/>
  </p:sldMasterIdLst>
  <p:notesMasterIdLst>
    <p:notesMasterId r:id="rId35"/>
  </p:notesMasterIdLst>
  <p:sldIdLst>
    <p:sldId id="299" r:id="rId8"/>
    <p:sldId id="300" r:id="rId9"/>
    <p:sldId id="301" r:id="rId10"/>
    <p:sldId id="258" r:id="rId11"/>
    <p:sldId id="262" r:id="rId12"/>
    <p:sldId id="283" r:id="rId13"/>
    <p:sldId id="279" r:id="rId14"/>
    <p:sldId id="297" r:id="rId15"/>
    <p:sldId id="263" r:id="rId16"/>
    <p:sldId id="264" r:id="rId17"/>
    <p:sldId id="265" r:id="rId18"/>
    <p:sldId id="266" r:id="rId19"/>
    <p:sldId id="267" r:id="rId20"/>
    <p:sldId id="281" r:id="rId21"/>
    <p:sldId id="268" r:id="rId22"/>
    <p:sldId id="305" r:id="rId23"/>
    <p:sldId id="269" r:id="rId24"/>
    <p:sldId id="306" r:id="rId25"/>
    <p:sldId id="307" r:id="rId26"/>
    <p:sldId id="308" r:id="rId27"/>
    <p:sldId id="309" r:id="rId28"/>
    <p:sldId id="310" r:id="rId29"/>
    <p:sldId id="313" r:id="rId30"/>
    <p:sldId id="312" r:id="rId31"/>
    <p:sldId id="302" r:id="rId32"/>
    <p:sldId id="304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5F8"/>
    <a:srgbClr val="D1B2E8"/>
    <a:srgbClr val="FF3B3B"/>
    <a:srgbClr val="C13F5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5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638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3259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662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618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7928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21463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7960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736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767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81258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96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714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84180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315B3-2617-4D1D-BCC8-F4CDE64666A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16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80028-31EB-448B-BAF9-6AC3B909E79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8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81C83-B7B0-4694-8029-F55441BB43B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09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7EA0-FF4A-4325-BDD5-4666F6E56CE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3DDD7-84AE-493E-9ADD-0CC4BE2BFF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737D6-C9AA-48C3-8514-F5D28A544B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98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DA213-A6BB-479B-AA7A-E0D19FF1FF2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79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A8EE-8BBB-4681-8B3F-96ED0F69801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8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49AFE-5498-4330-A7B9-3DAD83CAF92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71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0533B-0414-428E-AFB7-B21193551B5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3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342C3-440E-4B56-9181-1D816CE9F22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6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315B3-2617-4D1D-BCC8-F4CDE64666A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08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80028-31EB-448B-BAF9-6AC3B909E79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96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81C83-B7B0-4694-8029-F55441BB43B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7EA0-FF4A-4325-BDD5-4666F6E56CE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82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3DDD7-84AE-493E-9ADD-0CC4BE2BFF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4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737D6-C9AA-48C3-8514-F5D28A544B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DA213-A6BB-479B-AA7A-E0D19FF1FF2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72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A8EE-8BBB-4681-8B3F-96ED0F69801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88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49AFE-5498-4330-A7B9-3DAD83CAF92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36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0533B-0414-428E-AFB7-B21193551B58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2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342C3-440E-4B56-9181-1D816CE9F22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23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37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4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74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82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19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5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4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84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359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AEAE67C8-90DA-49DF-932C-155F509B0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1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EBFB-DC77-4AC7-A224-953A7FCA219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60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64284-7725-45C8-9C7A-65897989760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98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77D63-4D99-427C-AEE5-A1629722D9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17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85E10-51EE-41E4-9C63-946E4329772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5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8D5E-C4A2-491B-9455-A42225F1081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5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1E0A-E3EE-4D8C-B922-E5F28838A30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84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DD0A-4CD7-41F2-90B5-5395C589D1F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6097-4A5A-475D-A8B5-7D171C2DFEF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302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5850-3D4D-452B-B0FE-312BFB7F104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49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494C-D96D-4BD2-BC1E-D2254ACBAEF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1" y="24609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0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2" y="211614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6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356B8-E57A-412F-9D37-C7194DC00D71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D356B8-E57A-412F-9D37-C7194DC00D71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7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4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4C3C2D72-85C3-4705-8F5E-67CF647A4473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42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umpu.com/en/document/read/63174530/theweekjunior-224-2703-school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599" y="4935555"/>
            <a:ext cx="8402350" cy="1676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62380" y="4935557"/>
            <a:ext cx="8276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Hello Unicorns!</a:t>
            </a:r>
            <a:br>
              <a:rPr lang="en-GB" sz="1600" b="1" dirty="0">
                <a:latin typeface="Comic Sans MS" panose="030F0702030302020204" pitchFamily="66" charset="0"/>
              </a:rPr>
            </a:br>
            <a:r>
              <a:rPr lang="en-GB" sz="1600" b="1" dirty="0">
                <a:latin typeface="Comic Sans MS" panose="030F0702030302020204" pitchFamily="66" charset="0"/>
              </a:rPr>
              <a:t>It’s been </a:t>
            </a:r>
            <a:r>
              <a:rPr lang="en-GB" sz="1600" b="1" dirty="0" smtClean="0">
                <a:latin typeface="Comic Sans MS" panose="030F0702030302020204" pitchFamily="66" charset="0"/>
              </a:rPr>
              <a:t>really lovely </a:t>
            </a:r>
            <a:r>
              <a:rPr lang="en-GB" sz="1600" b="1" dirty="0">
                <a:latin typeface="Comic Sans MS" panose="030F0702030302020204" pitchFamily="66" charset="0"/>
              </a:rPr>
              <a:t>speaking to </a:t>
            </a:r>
            <a:r>
              <a:rPr lang="en-GB" sz="1600" b="1" dirty="0" smtClean="0">
                <a:latin typeface="Comic Sans MS" panose="030F0702030302020204" pitchFamily="66" charset="0"/>
              </a:rPr>
              <a:t>so many </a:t>
            </a:r>
            <a:r>
              <a:rPr lang="en-GB" sz="1600" b="1" dirty="0" smtClean="0">
                <a:latin typeface="Comic Sans MS" panose="030F0702030302020204" pitchFamily="66" charset="0"/>
              </a:rPr>
              <a:t>of </a:t>
            </a:r>
            <a:r>
              <a:rPr lang="en-GB" sz="1600" b="1" dirty="0">
                <a:latin typeface="Comic Sans MS" panose="030F0702030302020204" pitchFamily="66" charset="0"/>
              </a:rPr>
              <a:t>you and </a:t>
            </a:r>
            <a:r>
              <a:rPr lang="en-GB" sz="1600" b="1" dirty="0" smtClean="0">
                <a:latin typeface="Comic Sans MS" panose="030F0702030302020204" pitchFamily="66" charset="0"/>
              </a:rPr>
              <a:t>your parents and also seeing </a:t>
            </a:r>
            <a:r>
              <a:rPr lang="en-GB" sz="1600" b="1" dirty="0">
                <a:latin typeface="Comic Sans MS" panose="030F0702030302020204" pitchFamily="66" charset="0"/>
              </a:rPr>
              <a:t>your amazing photos and work. I don’t think that I’ve ever given out so many house points in one week!</a:t>
            </a:r>
            <a:br>
              <a:rPr lang="en-GB" sz="1600" b="1" dirty="0">
                <a:latin typeface="Comic Sans MS" panose="030F0702030302020204" pitchFamily="66" charset="0"/>
              </a:rPr>
            </a:br>
            <a:r>
              <a:rPr lang="en-GB" sz="1600" b="1" dirty="0">
                <a:latin typeface="Comic Sans MS" panose="030F0702030302020204" pitchFamily="66" charset="0"/>
              </a:rPr>
              <a:t>Remember </a:t>
            </a:r>
            <a:r>
              <a:rPr lang="en-GB" sz="1600" b="1" dirty="0" smtClean="0">
                <a:latin typeface="Comic Sans MS" panose="030F0702030302020204" pitchFamily="66" charset="0"/>
              </a:rPr>
              <a:t>our </a:t>
            </a:r>
            <a:r>
              <a:rPr lang="en-GB" sz="1600" b="1" dirty="0">
                <a:latin typeface="Comic Sans MS" panose="030F0702030302020204" pitchFamily="66" charset="0"/>
              </a:rPr>
              <a:t>new class email address is:</a:t>
            </a:r>
            <a:br>
              <a:rPr lang="en-GB" sz="1600" b="1" dirty="0">
                <a:latin typeface="Comic Sans MS" panose="030F0702030302020204" pitchFamily="66" charset="0"/>
              </a:rPr>
            </a:br>
            <a:r>
              <a:rPr lang="en-GB" sz="1600" b="1" dirty="0" smtClean="0">
                <a:latin typeface="Comic Sans MS" panose="030F0702030302020204" pitchFamily="66" charset="0"/>
              </a:rPr>
              <a:t>yeartwolearning@farnborough.bromley.sch.uk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1066800"/>
            <a:ext cx="32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How </a:t>
            </a:r>
            <a:r>
              <a:rPr lang="en-GB" sz="2400" b="1" dirty="0">
                <a:latin typeface="Comic Sans MS" panose="030F0702030302020204" pitchFamily="66" charset="0"/>
              </a:rPr>
              <a:t>is the </a:t>
            </a:r>
            <a:r>
              <a:rPr lang="en-GB" sz="2400" b="1" dirty="0" smtClean="0">
                <a:latin typeface="Comic Sans MS" panose="030F0702030302020204" pitchFamily="66" charset="0"/>
              </a:rPr>
              <a:t>first </a:t>
            </a:r>
            <a:r>
              <a:rPr lang="en-GB" sz="2400" b="1" dirty="0">
                <a:latin typeface="Comic Sans MS" panose="030F0702030302020204" pitchFamily="66" charset="0"/>
              </a:rPr>
              <a:t>table </a:t>
            </a:r>
            <a:r>
              <a:rPr lang="en-GB" sz="2400" b="1" dirty="0" smtClean="0">
                <a:latin typeface="Comic Sans MS" panose="030F0702030302020204" pitchFamily="66" charset="0"/>
              </a:rPr>
              <a:t>different </a:t>
            </a:r>
            <a:r>
              <a:rPr lang="en-GB" sz="2400" b="1" dirty="0">
                <a:latin typeface="Comic Sans MS" panose="030F0702030302020204" pitchFamily="66" charset="0"/>
              </a:rPr>
              <a:t>to the second table</a:t>
            </a:r>
            <a:r>
              <a:rPr lang="en-GB" sz="2400" b="1" dirty="0" smtClean="0">
                <a:latin typeface="Comic Sans MS" panose="030F0702030302020204" pitchFamily="66" charset="0"/>
              </a:rPr>
              <a:t>?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Whose </a:t>
            </a:r>
            <a:r>
              <a:rPr lang="en-GB" sz="2400" b="1" dirty="0">
                <a:latin typeface="Comic Sans MS" panose="030F0702030302020204" pitchFamily="66" charset="0"/>
              </a:rPr>
              <a:t>tally is easier to count? Why?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001"/>
            <a:ext cx="5334000" cy="58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926" y="3886200"/>
            <a:ext cx="3124200" cy="10922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latin typeface="Comic Sans MS" panose="030F0702030302020204" pitchFamily="66" charset="0"/>
              </a:rPr>
            </a:br>
            <a:r>
              <a:rPr lang="en-GB" sz="3200" b="1" dirty="0" smtClean="0">
                <a:latin typeface="Comic Sans MS" panose="030F0702030302020204" pitchFamily="66" charset="0"/>
              </a:rPr>
              <a:t>Which </a:t>
            </a:r>
            <a:r>
              <a:rPr lang="en-GB" sz="3200" b="1" dirty="0">
                <a:latin typeface="Comic Sans MS" panose="030F0702030302020204" pitchFamily="66" charset="0"/>
              </a:rPr>
              <a:t>mathematical sign could you use to explain your answer?</a:t>
            </a:r>
            <a:r>
              <a:rPr lang="en-GB" sz="3200" b="1" dirty="0">
                <a:latin typeface="Comic Sans MS" panose="030F0702030302020204" pitchFamily="66" charset="0"/>
              </a:rPr>
              <a:t/>
            </a:r>
            <a:br>
              <a:rPr lang="en-GB" sz="3200" b="1" dirty="0">
                <a:latin typeface="Comic Sans MS" panose="030F0702030302020204" pitchFamily="66" charset="0"/>
              </a:rPr>
            </a:b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6" y="304800"/>
            <a:ext cx="539811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4572000"/>
            <a:ext cx="8453529" cy="904920"/>
          </a:xfrm>
        </p:spPr>
        <p:txBody>
          <a:bodyPr>
            <a:noAutofit/>
          </a:bodyPr>
          <a:lstStyle/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Don’t forget to use your five times tables to help you with this question!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499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599" y="969748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77" y="-49970"/>
            <a:ext cx="9448800" cy="285057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anose="030F0702030302020204" pitchFamily="66" charset="0"/>
              </a:rPr>
              <a:t>Now I would like you to have a go at completing work in your CGP Maths Reasoning workbook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</a:t>
            </a:r>
            <a:r>
              <a:rPr lang="en-GB" sz="9600" dirty="0" smtClean="0">
                <a:latin typeface="Comic Sans MS" panose="030F0702030302020204" pitchFamily="66" charset="0"/>
              </a:rPr>
              <a:t>49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49 </a:t>
            </a:r>
            <a:r>
              <a:rPr lang="en-GB" sz="9600" dirty="0" smtClean="0">
                <a:latin typeface="Comic Sans MS" panose="030F0702030302020204" pitchFamily="66" charset="0"/>
              </a:rPr>
              <a:t>and </a:t>
            </a:r>
            <a:r>
              <a:rPr lang="en-GB" sz="9600" dirty="0" smtClean="0">
                <a:latin typeface="Comic Sans MS" panose="030F0702030302020204" pitchFamily="66" charset="0"/>
              </a:rPr>
              <a:t>50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49, 50 </a:t>
            </a:r>
            <a:r>
              <a:rPr lang="en-GB" sz="9600" dirty="0" smtClean="0">
                <a:latin typeface="Comic Sans MS" panose="030F0702030302020204" pitchFamily="66" charset="0"/>
              </a:rPr>
              <a:t>and </a:t>
            </a:r>
            <a:r>
              <a:rPr lang="en-GB" sz="9600" dirty="0">
                <a:latin typeface="Comic Sans MS" panose="030F0702030302020204" pitchFamily="66" charset="0"/>
              </a:rPr>
              <a:t>my  Challenge question on the next slide.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600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06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02" y="116972"/>
            <a:ext cx="5500597" cy="65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26 and 27 in your CGP Handwriting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4000" b="1" u="sng" dirty="0" smtClean="0">
                <a:latin typeface="Comic Sans MS" panose="030F0702030302020204" pitchFamily="66" charset="0"/>
              </a:rPr>
              <a:t>Independent </a:t>
            </a:r>
            <a:r>
              <a:rPr lang="en-GB" sz="4000" b="1" u="sng" dirty="0">
                <a:latin typeface="Comic Sans MS" panose="030F0702030302020204" pitchFamily="66" charset="0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D207D-F1DD-46B3-A047-3967310E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477633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B5199C-E721-4ABA-931D-25C40C4DCE1A}"/>
              </a:ext>
            </a:extLst>
          </p:cNvPr>
          <p:cNvSpPr/>
          <p:nvPr/>
        </p:nvSpPr>
        <p:spPr>
          <a:xfrm>
            <a:off x="152400" y="2849878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you could invent a new flavour for an ice-cream, what would it be?</a:t>
            </a:r>
          </a:p>
          <a:p>
            <a:pPr algn="ctr"/>
            <a:endParaRPr lang="en-GB" sz="36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me a picture of your invention!</a:t>
            </a: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0888"/>
            <a:ext cx="1890761" cy="15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6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31887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This week we are going to </a:t>
            </a:r>
            <a:r>
              <a:rPr lang="en-GB" sz="2600" dirty="0" smtClean="0">
                <a:latin typeface="Comic Sans MS" panose="030F0702030302020204" pitchFamily="66" charset="0"/>
              </a:rPr>
              <a:t>focus on a poem by someone called Kit Wright. It’s called ‘The Magic Box’…</a:t>
            </a:r>
            <a:endParaRPr lang="en-GB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ree Poetry Cliparts, Download Free Clip Art, Free Clip Art 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60" y="4800600"/>
            <a:ext cx="129304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Arial Rounded MT Bold" pitchFamily="34" charset="0"/>
              </a:rPr>
              <a:t>The Magic Box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628775"/>
            <a:ext cx="6913562" cy="604838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 will put into the box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520950"/>
            <a:ext cx="85915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swish of a silk sari on a summer night,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fire from the nostrils of a Chinese dragon,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tip of a tongue touching a tooth.</a:t>
            </a:r>
          </a:p>
        </p:txBody>
      </p:sp>
    </p:spTree>
    <p:extLst>
      <p:ext uri="{BB962C8B-B14F-4D97-AF65-F5344CB8AC3E}">
        <p14:creationId xmlns:p14="http://schemas.microsoft.com/office/powerpoint/2010/main" val="39982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628775"/>
            <a:ext cx="6913562" cy="604838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GB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 will put into the box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449513"/>
            <a:ext cx="91090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 snowman with a rumbling belly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 sip of the bluest water from Lake Lucerene,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 leaping spark from an electric fish.</a:t>
            </a:r>
          </a:p>
        </p:txBody>
      </p:sp>
    </p:spTree>
    <p:extLst>
      <p:ext uri="{BB962C8B-B14F-4D97-AF65-F5344CB8AC3E}">
        <p14:creationId xmlns:p14="http://schemas.microsoft.com/office/powerpoint/2010/main" val="39454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4"/>
            <a:ext cx="45720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I’ve enjoyed hearing about what you’ve been doing in your spare time.</a:t>
            </a:r>
            <a:b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Here’s what Miss McDonnell and I have been up to…</a:t>
            </a:r>
            <a:endParaRPr lang="tr-TR" sz="1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6" y="2349504"/>
            <a:ext cx="5616575" cy="41751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Hi Unicorns,</a:t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Whilst we have been away I have turned into a bit of a wildlife watcher, watching the unusual birds and cats that enter my garden every </a:t>
            </a: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day. Excitedly, we 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have a fox family that has moved in, a </a:t>
            </a: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Mum 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fox (vixen) and her </a:t>
            </a: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four 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cubs. It has been great watching from the house, the cubs love running around and are a little bit mischievous in the garden! </a:t>
            </a: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Their 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favourite game at the moment is to jump up and down and squash all the plants in the flower bed</a:t>
            </a: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! Here’s a photograph: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am looking forward to the day I see you all again and to see the work you have done.</a:t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1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Love Miss </a:t>
            </a:r>
            <a:r>
              <a:rPr lang="en-GB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McDonnell</a:t>
            </a:r>
            <a:r>
              <a:rPr lang="tr-TR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9580" y="3197082"/>
            <a:ext cx="4003965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mail.lgflmail.org/owa/service.svc/s/GetFileAttachment?id=AAMkAGZhMDI4OWZmLWRkZTgtNDU4Yi04NWIwLWNlYjgyOGNhMmFlMgBGAAAAAAB7pSv8VglqS6x6XNleN0sWBwAiD8jQEgzjQ4y%2BO3j%2BRLTnABY1z223AABg9ayArjMeRIymKTwYGPm5AARBW6DIAAABEgAQAGGwPQmPflNJurAT9Lnc%2BA4%3D&amp;isImagePreview=True&amp;X-OWA-CANARY=b2iocmxruEqSCj9PKCQAoDvJdmgS7dcIxNS34rJMA1-6XzE0x6BFIaYMTBV1AiVQo3J-9gBcvD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00213"/>
            <a:ext cx="6913562" cy="60483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GB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 will put into the box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592388"/>
            <a:ext cx="85915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three violet wishes spoken in Gujarati,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last joke of an ancient uncle,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and the first smile of a baby.</a:t>
            </a:r>
          </a:p>
        </p:txBody>
      </p:sp>
    </p:spTree>
    <p:extLst>
      <p:ext uri="{BB962C8B-B14F-4D97-AF65-F5344CB8AC3E}">
        <p14:creationId xmlns:p14="http://schemas.microsoft.com/office/powerpoint/2010/main" val="37271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00213"/>
            <a:ext cx="6913562" cy="60483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GB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 will put into the box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592388"/>
            <a:ext cx="85915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 fifth season and a black sun,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 cowboy on a broomstick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and a witch on a white horse.</a:t>
            </a:r>
          </a:p>
        </p:txBody>
      </p:sp>
    </p:spTree>
    <p:extLst>
      <p:ext uri="{BB962C8B-B14F-4D97-AF65-F5344CB8AC3E}">
        <p14:creationId xmlns:p14="http://schemas.microsoft.com/office/powerpoint/2010/main" val="1110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324975" cy="406082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My box is fashioned from ice and gold and steel,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With stars on the lid and secrets in the corners.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Its hinges are the toe joints of dinosaurs.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I shall surf in my box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on the great high-rolling breakers of the wild Atlantic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then wash ashore on a yellow beach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GB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colour of the sun.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en-GB" sz="2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95438" y="5661025"/>
            <a:ext cx="72263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Kit Wright</a:t>
            </a:r>
          </a:p>
        </p:txBody>
      </p:sp>
    </p:spTree>
    <p:extLst>
      <p:ext uri="{BB962C8B-B14F-4D97-AF65-F5344CB8AC3E}">
        <p14:creationId xmlns:p14="http://schemas.microsoft.com/office/powerpoint/2010/main" val="25532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94974"/>
            <a:ext cx="8458200" cy="6434426"/>
          </a:xfrm>
        </p:spPr>
        <p:txBody>
          <a:bodyPr>
            <a:norm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Write your responses in your exercise book.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The Magic Box Box Art - Lessons - Tes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0" y="271115"/>
            <a:ext cx="5573280" cy="27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5644829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7924800" cy="4174259"/>
          </a:xfrm>
        </p:spPr>
        <p:txBody>
          <a:bodyPr/>
          <a:lstStyle/>
          <a:p>
            <a:pPr marL="0" indent="0" algn="ctr">
              <a:buFont typeface="Monotype Sorts" pitchFamily="2" charset="2"/>
              <a:buNone/>
              <a:defRPr/>
            </a:pP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Now it’s your turn. What are you going to put in the box?</a:t>
            </a:r>
          </a:p>
          <a:p>
            <a:pPr marL="0" indent="0">
              <a:buNone/>
              <a:defRPr/>
            </a:pPr>
            <a:r>
              <a:rPr lang="en-GB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This box is magic, which means you can put anything you like in it. </a:t>
            </a:r>
            <a:r>
              <a:rPr lang="en-GB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Choose twelve of your favourite </a:t>
            </a:r>
            <a:r>
              <a:rPr lang="en-GB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things, people or </a:t>
            </a:r>
            <a:r>
              <a:rPr lang="en-GB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places.</a:t>
            </a:r>
          </a:p>
          <a:p>
            <a:pPr marL="0" indent="0">
              <a:buNone/>
              <a:defRPr/>
            </a:pPr>
            <a:endParaRPr lang="en-GB" sz="2800" dirty="0" smtClean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Think about:</a:t>
            </a:r>
            <a:endParaRPr lang="en-GB" sz="2800" dirty="0" smtClean="0">
              <a:solidFill>
                <a:srgbClr val="3968C7"/>
              </a:solidFill>
              <a:latin typeface="Comic Sans MS" panose="030F0702030302020204" pitchFamily="66" charset="0"/>
            </a:endParaRPr>
          </a:p>
          <a:p>
            <a:pPr marL="0" indent="0">
              <a:buFont typeface="Monotype Sorts" pitchFamily="2" charset="2"/>
              <a:buNone/>
              <a:defRPr/>
            </a:pP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  </a:t>
            </a:r>
            <a:r>
              <a:rPr lang="en-GB" sz="2800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feelings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 </a:t>
            </a:r>
            <a:r>
              <a:rPr lang="en-GB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places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  </a:t>
            </a:r>
            <a:r>
              <a:rPr lang="en-GB" sz="2800" dirty="0" smtClean="0">
                <a:solidFill>
                  <a:srgbClr val="66FF66"/>
                </a:solidFill>
                <a:latin typeface="Comic Sans MS" panose="030F0702030302020204" pitchFamily="66" charset="0"/>
              </a:rPr>
              <a:t>tastes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thoughts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 </a:t>
            </a:r>
            <a:r>
              <a:rPr lang="en-GB" sz="2800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beautiful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things</a:t>
            </a:r>
            <a:r>
              <a:rPr lang="en-GB" sz="2800" dirty="0" smtClean="0">
                <a:solidFill>
                  <a:srgbClr val="3968C7"/>
                </a:solidFill>
                <a:latin typeface="Comic Sans MS" panose="030F0702030302020204" pitchFamily="66" charset="0"/>
              </a:rPr>
              <a:t>  </a:t>
            </a:r>
            <a:r>
              <a:rPr lang="en-GB" sz="2800" dirty="0" smtClean="0">
                <a:latin typeface="Comic Sans MS" panose="030F0702030302020204" pitchFamily="66" charset="0"/>
              </a:rPr>
              <a:t>smells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GB" sz="2000" dirty="0" smtClean="0">
              <a:solidFill>
                <a:srgbClr val="3968C7"/>
              </a:solidFill>
              <a:latin typeface="Comic Sans MS" panose="030F0702030302020204" pitchFamily="66" charset="0"/>
            </a:endParaRPr>
          </a:p>
          <a:p>
            <a:pPr marL="0" indent="0" algn="ctr">
              <a:buFont typeface="Monotype Sorts" pitchFamily="2" charset="2"/>
              <a:buNone/>
              <a:defRPr/>
            </a:pPr>
            <a:endParaRPr lang="en-GB" sz="2000" dirty="0" smtClean="0">
              <a:solidFill>
                <a:srgbClr val="3968C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914400" y="1981200"/>
            <a:ext cx="7162800" cy="457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>D.T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396" y="2884438"/>
            <a:ext cx="7227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Today I would like you to </a:t>
            </a:r>
            <a:r>
              <a:rPr lang="en-GB" sz="2400" dirty="0" smtClean="0">
                <a:solidFill>
                  <a:srgbClr val="000000"/>
                </a:solidFill>
              </a:rPr>
              <a:t>carry out a creative activity linked to your English work.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7030A0"/>
                </a:solidFill>
              </a:rPr>
              <a:t>I would like you to make </a:t>
            </a:r>
            <a:r>
              <a:rPr lang="en-GB" sz="2400" dirty="0">
                <a:solidFill>
                  <a:srgbClr val="7030A0"/>
                </a:solidFill>
              </a:rPr>
              <a:t>a Magic </a:t>
            </a:r>
            <a:r>
              <a:rPr lang="en-GB" sz="2400" dirty="0" smtClean="0">
                <a:solidFill>
                  <a:srgbClr val="7030A0"/>
                </a:solidFill>
              </a:rPr>
              <a:t>Box!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7030A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You can: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Find </a:t>
            </a:r>
            <a:r>
              <a:rPr lang="en-GB" sz="2400" dirty="0">
                <a:solidFill>
                  <a:srgbClr val="FF0000"/>
                </a:solidFill>
              </a:rPr>
              <a:t>a shoe box or small box and decorate it OR 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Draw </a:t>
            </a:r>
            <a:r>
              <a:rPr lang="en-GB" sz="2400" dirty="0">
                <a:solidFill>
                  <a:srgbClr val="FF0000"/>
                </a:solidFill>
              </a:rPr>
              <a:t>a box and decorate </a:t>
            </a:r>
            <a:r>
              <a:rPr lang="en-GB" sz="2400" dirty="0" smtClean="0">
                <a:solidFill>
                  <a:srgbClr val="FF0000"/>
                </a:solidFill>
              </a:rPr>
              <a:t>it.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esign Technology - Hillborough Juni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3" y="533400"/>
            <a:ext cx="2495150" cy="10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665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533400" y="4419600"/>
            <a:ext cx="7772400" cy="2667000"/>
          </a:xfrm>
        </p:spPr>
        <p:txBody>
          <a:bodyPr/>
          <a:lstStyle/>
          <a:p>
            <a:pPr eaLnBrk="0" hangingPunct="0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dirty="0"/>
              <a:t>Think about: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>
                <a:solidFill>
                  <a:srgbClr val="7030A0"/>
                </a:solidFill>
              </a:rPr>
              <a:t>• </a:t>
            </a:r>
            <a:r>
              <a:rPr lang="en-GB" sz="3200" dirty="0">
                <a:solidFill>
                  <a:srgbClr val="7030A0"/>
                </a:solidFill>
              </a:rPr>
              <a:t>How you can make it magical? Perhaps it has eyes. Maybe it looks like a dragon or a witch’s cottage. </a:t>
            </a:r>
            <a:r>
              <a:rPr lang="en-GB" sz="3200" dirty="0" smtClean="0">
                <a:solidFill>
                  <a:srgbClr val="7030A0"/>
                </a:solidFill>
              </a:rPr>
              <a:t/>
            </a:r>
            <a:br>
              <a:rPr lang="en-GB" sz="3200" dirty="0" smtClean="0">
                <a:solidFill>
                  <a:srgbClr val="7030A0"/>
                </a:solidFill>
              </a:rPr>
            </a:br>
            <a:r>
              <a:rPr lang="en-GB" sz="3200" dirty="0" smtClean="0"/>
              <a:t>• </a:t>
            </a:r>
            <a:r>
              <a:rPr lang="en-GB" sz="3200" dirty="0">
                <a:solidFill>
                  <a:srgbClr val="FF0000"/>
                </a:solidFill>
              </a:rPr>
              <a:t>What is the theme? Perhaps it is magical creatures or places. Try to decorate it so that it fits your theme. </a:t>
            </a: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/>
              <a:t>• </a:t>
            </a:r>
            <a:r>
              <a:rPr lang="en-GB" sz="3200" dirty="0">
                <a:solidFill>
                  <a:srgbClr val="00B050"/>
                </a:solidFill>
              </a:rPr>
              <a:t>Is the lid attached to the box or does it lift off </a:t>
            </a:r>
            <a:r>
              <a:rPr lang="en-GB" sz="3200" dirty="0" smtClean="0">
                <a:solidFill>
                  <a:srgbClr val="00B050"/>
                </a:solidFill>
              </a:rPr>
              <a:t>completely?</a:t>
            </a:r>
            <a:r>
              <a:rPr lang="en-GB" sz="3200" dirty="0">
                <a:solidFill>
                  <a:srgbClr val="00B050"/>
                </a:solidFill>
              </a:rPr>
              <a:t/>
            </a:r>
            <a:br>
              <a:rPr lang="en-GB" sz="3200" dirty="0">
                <a:solidFill>
                  <a:srgbClr val="00B050"/>
                </a:solidFill>
              </a:rPr>
            </a:br>
            <a:r>
              <a:rPr lang="en-GB" sz="3200" dirty="0">
                <a:solidFill>
                  <a:srgbClr val="000000"/>
                </a:solidFill>
              </a:rPr>
              <a:t/>
            </a:r>
            <a:br>
              <a:rPr lang="en-GB" sz="3200" dirty="0">
                <a:solidFill>
                  <a:srgbClr val="000000"/>
                </a:solidFill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95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8292" y="2438400"/>
            <a:ext cx="478631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Enjoy, Unicorns!</a:t>
            </a:r>
          </a:p>
          <a:p>
            <a:pPr marL="0" indent="0">
              <a:buNone/>
            </a:pP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592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752600"/>
            <a:ext cx="5041900" cy="39751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When I’ve had spare time in my day I’ve been busy baking which my husband is very happy about!</a:t>
            </a:r>
          </a:p>
          <a:p>
            <a:pPr algn="ctr" eaLnBrk="1" hangingPunct="1">
              <a:buFont typeface="Wingdings" pitchFamily="2" charset="2"/>
              <a:buChar char="v"/>
              <a:defRPr/>
            </a:pPr>
            <a:endParaRPr lang="en-GB" sz="1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This is my first attempt at a rainbow cake… I think next time I’m going to work harder on getting the layers to look a bit neater.</a:t>
            </a: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 you can see, my husband took just a small slice to try it out</a:t>
            </a: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pPr marL="0" indent="0" algn="ctr" eaLnBrk="1" hangingPunct="1">
              <a:buNone/>
              <a:defRPr/>
            </a:pPr>
            <a:endParaRPr lang="en-GB" sz="18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I’m missing seeing all your lovely smiles and am looking forward to hopefully seeing you soon.</a:t>
            </a: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en-GB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GB" sz="1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Love Mrs Matthews </a:t>
            </a:r>
            <a:endParaRPr lang="tr-TR" sz="1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463" y="4437063"/>
            <a:ext cx="40306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tr-TR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AutoShape 4" descr="https://mail.lgflmail.org/owa/service.svc/s/GetFileAttachment?id=AAMkAGZhMDI4OWZmLWRkZTgtNDU4Yi04NWIwLWNlYjgyOGNhMmFlMgBGAAAAAAB7pSv8VglqS6x6XNleN0sWBwAiD8jQEgzjQ4y%2BO3j%2BRLTnABY1z223AABg9ayArjMeRIymKTwYGPm5AARBW6DIAAABEgAQAGGwPQmPflNJurAT9Lnc%2BA4%3D&amp;isImagePreview=True&amp;X-OWA-CANARY=b2iocmxruEqSCj9PKCQAoDvJdmgS7dcIxNS34rJMA1-6XzE0x6BFIaYMTBV1AiVQo3J-9gBcvD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2896178"/>
            <a:ext cx="3622333" cy="30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Monday 4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May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33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112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1655762"/>
          </a:xfrm>
        </p:spPr>
        <p:txBody>
          <a:bodyPr>
            <a:normAutofit fontScale="70000" lnSpcReduction="20000"/>
          </a:bodyPr>
          <a:lstStyle/>
          <a:p>
            <a:endParaRPr lang="en-GB" sz="2000" b="1" dirty="0" smtClean="0"/>
          </a:p>
          <a:p>
            <a:r>
              <a:rPr lang="en-GB" b="1" dirty="0" smtClean="0">
                <a:latin typeface="Comic Sans MS" panose="030F0702030302020204" pitchFamily="66" charset="0"/>
              </a:rPr>
              <a:t>You can also read ‘The </a:t>
            </a:r>
            <a:r>
              <a:rPr lang="en-GB" b="1" dirty="0">
                <a:latin typeface="Comic Sans MS" panose="030F0702030302020204" pitchFamily="66" charset="0"/>
              </a:rPr>
              <a:t>Week </a:t>
            </a:r>
            <a:r>
              <a:rPr lang="en-GB" b="1" dirty="0" smtClean="0">
                <a:latin typeface="Comic Sans MS" panose="030F0702030302020204" pitchFamily="66" charset="0"/>
              </a:rPr>
              <a:t>Junior’ </a:t>
            </a:r>
            <a:r>
              <a:rPr lang="en-GB" b="1" dirty="0">
                <a:latin typeface="Comic Sans MS" panose="030F0702030302020204" pitchFamily="66" charset="0"/>
              </a:rPr>
              <a:t>newspaper </a:t>
            </a:r>
            <a:r>
              <a:rPr lang="en-GB" b="1" dirty="0" smtClean="0">
                <a:latin typeface="Comic Sans MS" panose="030F0702030302020204" pitchFamily="66" charset="0"/>
              </a:rPr>
              <a:t>if you would like to: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://www.yumpu.com/en/document/read/63174530/theweekjunior-224-2703-schools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683DD6-E0C5-4ECE-B181-57BC7FB4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83" y="2590800"/>
            <a:ext cx="1755309" cy="2477274"/>
          </a:xfrm>
          <a:prstGeom prst="rect">
            <a:avLst/>
          </a:prstGeom>
        </p:spPr>
      </p:pic>
      <p:pic>
        <p:nvPicPr>
          <p:cNvPr id="7" name="Picture 6" descr="Image result for reading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3716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8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8382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last Friday: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Pages </a:t>
            </a:r>
            <a:r>
              <a:rPr lang="en-GB" sz="2000" u="sng" dirty="0" smtClean="0">
                <a:latin typeface="Comic Sans MS" panose="030F0702030302020204" pitchFamily="66" charset="0"/>
              </a:rPr>
              <a:t>47 and 48</a:t>
            </a:r>
            <a:endParaRPr lang="en-GB" sz="2000" u="sng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Ali, 2 children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 children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Imran is the oldest, Rob is the youngest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Saturday: 3 acorns, Sunday: 7 acorns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Blue    4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Pink    6</a:t>
            </a: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Red    2</a:t>
            </a: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6. 4 children, 21 children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82000" cy="2514600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Challenge</a:t>
            </a:r>
            <a:endParaRPr lang="en-GB" sz="2000" u="sng" dirty="0" smtClean="0">
              <a:latin typeface="Comic Sans MS" panose="030F0702030302020204" pitchFamily="66" charset="0"/>
            </a:endParaRPr>
          </a:p>
          <a:p>
            <a:pPr algn="l"/>
            <a:endParaRPr lang="en-GB" sz="2000" u="sng" dirty="0">
              <a:latin typeface="Comic Sans MS" panose="030F0702030302020204" pitchFamily="66" charset="0"/>
            </a:endParaRPr>
          </a:p>
          <a:p>
            <a:pPr algn="l"/>
            <a:r>
              <a:rPr lang="en-GB" sz="2000" dirty="0">
                <a:latin typeface="Comic Sans MS" panose="030F0702030302020204" pitchFamily="66" charset="0"/>
              </a:rPr>
              <a:t>a): The most popular animal is the tiger – correct. 5 fewer children prefer the elephant to the tiger – incorrect. 8 more children prefer the monkey to the rhino – correct.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look at </a:t>
            </a:r>
            <a:r>
              <a:rPr lang="en-GB" sz="3600" dirty="0" smtClean="0">
                <a:latin typeface="Comic Sans MS" panose="030F0702030302020204" pitchFamily="66" charset="0"/>
              </a:rPr>
              <a:t>Tally Charts.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707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Childrens drawings on blue design template</vt:lpstr>
      <vt:lpstr>1_Office Theme</vt:lpstr>
      <vt:lpstr>Elementary_classroom_rules_presentation</vt:lpstr>
      <vt:lpstr>1_Diseño predeterminado</vt:lpstr>
      <vt:lpstr>Diseño predeterminado</vt:lpstr>
      <vt:lpstr>2_Office Theme</vt:lpstr>
      <vt:lpstr>1_Childrens drawings on blue design template</vt:lpstr>
      <vt:lpstr>PowerPoint Presentation</vt:lpstr>
      <vt:lpstr>I’ve enjoyed hearing about what you’ve been doing in your spare time.  Here’s what Miss McDonnell and I have been up to…</vt:lpstr>
      <vt:lpstr>PowerPoint Presentation</vt:lpstr>
      <vt:lpstr>Good morning Unicorns!</vt:lpstr>
      <vt:lpstr>        Reading online </vt:lpstr>
      <vt:lpstr>                Reading online  </vt:lpstr>
      <vt:lpstr>Maths answers from last Friday:</vt:lpstr>
      <vt:lpstr>PowerPoint Presentation</vt:lpstr>
      <vt:lpstr>Maths</vt:lpstr>
      <vt:lpstr>PowerPoint Presentation</vt:lpstr>
      <vt:lpstr>           Which mathematical sign could you use to explain your answer? </vt:lpstr>
      <vt:lpstr>PowerPoint Presentation</vt:lpstr>
      <vt:lpstr>Now I would like you to have a go at completing work in your CGP Maths Reasoning workbook.</vt:lpstr>
      <vt:lpstr>PowerPoint Presentation</vt:lpstr>
      <vt:lpstr>Handwriting</vt:lpstr>
      <vt:lpstr> Independent Learning</vt:lpstr>
      <vt:lpstr>   English</vt:lpstr>
      <vt:lpstr>The Magic Box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              D.T</vt:lpstr>
      <vt:lpstr>                  Think about:  • How you can make it magical? Perhaps it has eyes. Maybe it looks like a dragon or a witch’s cottage.  • What is the theme? Perhaps it is magical creatures or places. Try to decorate it so that it fits your theme.  • Is the lid attached to the box or does it lift off completely?  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89</cp:revision>
  <dcterms:created xsi:type="dcterms:W3CDTF">2020-03-17T20:05:19Z</dcterms:created>
  <dcterms:modified xsi:type="dcterms:W3CDTF">2020-05-02T15:56:39Z</dcterms:modified>
</cp:coreProperties>
</file>