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8" r:id="rId3"/>
    <p:sldMasterId id="2147483782" r:id="rId4"/>
    <p:sldMasterId id="2147483808" r:id="rId5"/>
    <p:sldMasterId id="2147483820" r:id="rId6"/>
    <p:sldMasterId id="2147483832" r:id="rId7"/>
  </p:sldMasterIdLst>
  <p:notesMasterIdLst>
    <p:notesMasterId r:id="rId43"/>
  </p:notesMasterIdLst>
  <p:sldIdLst>
    <p:sldId id="341" r:id="rId8"/>
    <p:sldId id="258" r:id="rId9"/>
    <p:sldId id="332" r:id="rId10"/>
    <p:sldId id="333" r:id="rId11"/>
    <p:sldId id="334" r:id="rId12"/>
    <p:sldId id="262" r:id="rId13"/>
    <p:sldId id="283" r:id="rId14"/>
    <p:sldId id="279" r:id="rId15"/>
    <p:sldId id="263" r:id="rId16"/>
    <p:sldId id="324" r:id="rId17"/>
    <p:sldId id="264" r:id="rId18"/>
    <p:sldId id="265" r:id="rId19"/>
    <p:sldId id="266" r:id="rId20"/>
    <p:sldId id="267" r:id="rId21"/>
    <p:sldId id="326" r:id="rId22"/>
    <p:sldId id="342" r:id="rId23"/>
    <p:sldId id="327" r:id="rId24"/>
    <p:sldId id="343" r:id="rId25"/>
    <p:sldId id="328" r:id="rId26"/>
    <p:sldId id="329" r:id="rId27"/>
    <p:sldId id="330" r:id="rId28"/>
    <p:sldId id="331" r:id="rId29"/>
    <p:sldId id="305" r:id="rId30"/>
    <p:sldId id="269" r:id="rId31"/>
    <p:sldId id="313" r:id="rId32"/>
    <p:sldId id="335" r:id="rId33"/>
    <p:sldId id="339" r:id="rId34"/>
    <p:sldId id="336" r:id="rId35"/>
    <p:sldId id="337" r:id="rId36"/>
    <p:sldId id="340" r:id="rId37"/>
    <p:sldId id="338" r:id="rId38"/>
    <p:sldId id="323" r:id="rId39"/>
    <p:sldId id="316" r:id="rId40"/>
    <p:sldId id="344" r:id="rId41"/>
    <p:sldId id="31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F52"/>
    <a:srgbClr val="D4F5F8"/>
    <a:srgbClr val="D1B2E8"/>
    <a:srgbClr val="FF3B3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4" d="100"/>
          <a:sy n="64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E9BFD-D38D-4382-BEA6-64FB7448BF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1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CA68-D604-40B2-95DE-8951E3E761C5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2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3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51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5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74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2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19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6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4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84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35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8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7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8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08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19422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5555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9888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52949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05625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2941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66689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37854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63700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51068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1545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7287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4214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54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8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7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0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9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47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4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7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18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62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2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47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27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28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79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40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4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8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759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369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35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196892-0382-474A-AC9D-1BB5160EA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21C017-8CD2-8542-ACED-D997C2B8F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95A7C7-510F-EE4C-9A5E-9A6E6601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2863B4-AD36-5747-B6AA-7900CDDF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FF590B-93A6-6241-8AD2-650CB3DE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9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46C630-D895-6B4D-8370-276F6159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BFC92E-6601-484E-A1DF-2FC894263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E1BCC-5B58-E54F-9BD2-F890C4F5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EB5D89-2591-ED42-86E3-DFBEBFF7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7B3C20-D0D2-C849-B6E8-4B7CA94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81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4B0804-4409-7C49-B5EF-95DB8F50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69DCAF-9A1C-1745-B9DC-C30253D9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CD5DC0-335E-3149-B0A1-8CE86A08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1DDC6B-B937-394D-B164-A1F0C691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B19E13-6CE3-8A4D-A976-1D7F8C95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1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585FAA-8A2B-2F4A-B7AD-37783FA0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81C7B7-68CD-A54F-9955-0B4C110E4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7C810C-4546-6446-9CAC-E31F7B7E1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656178-C8F0-2340-AD0E-ED433457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4C439F-60EF-A242-AF0A-08E75C55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7673C9-486F-2542-B67A-544FC007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56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789920-BCD8-434B-B190-32305DE6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FD8C65-5BBC-2843-A75D-B7B885244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1F2E0F-9F67-AC42-8DDD-7BF5B5B3E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06D7E0-2D78-2E44-86A6-6D7B40B09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5F379D-85B7-7447-BA36-7800F6EA1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F8F4B31-8789-3E44-A2B7-8E106200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B870307-364D-0740-AEE6-F5A8B3EA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10C674E-F5EA-034F-A1AE-F6FD2465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50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CA0851-BD63-CB41-9CC6-368EB298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BEE7E9-3F3A-2347-8984-E3C08F72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F84BF1B-1F66-F64B-91E9-DB4D0C54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92BA6A-3490-3F4C-8C15-41BBC248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292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CDAE29-B1E1-DA46-B326-388E43A7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52EFCB9-BBDB-0742-9ECA-3F09D059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CEF4558-EF67-FC4E-9E4B-4597776B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81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7089BD-4EA8-5544-AACC-1FFA453E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362476-B8B0-3C4F-B1FB-F11FA1D0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F98182-47E2-134E-9A9F-A7BAEC64D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0CFC8D-259E-2247-ABDE-8E39B643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31709-EEAE-AF47-800A-71C0F36D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3C6B9E-D6BA-0B44-992E-ACDAD444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89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22BECD-E726-8747-B027-106C9155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E164558-B00C-D54B-977D-6517F1999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23ED09-59FA-A34E-971C-12495D0C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8465B9-A316-0D4E-AB54-E6147681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E32FB0-8337-9443-925B-9B4FC686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1F5AC6-E625-B04C-B4C3-F201389C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1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0756B-EABF-0A4A-85A7-B3698AC3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681C68-B3A6-9E4E-A1A9-C63328C41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0ABFA0-AC22-064C-8615-89FE3DC6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836C8E-CE4D-4041-A8D5-22466671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8FE06F-04EB-3D43-8A9C-726C2546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25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E13E8C-DAF7-354C-9AD1-C266567D1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7B29A6-7898-FD40-9126-571BC1FB4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FF693E-A807-8049-A208-B0C844EB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59BECE-E352-F548-AFBF-A58A7462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A601AC-D067-9344-853A-F4CA62A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7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3" y="24611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2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8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4" y="2116146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25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2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8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D16861-1B3D-0F48-B6AD-AB1B2C7B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60AF1C-A242-8E44-94BA-3CE2CE960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DB9624-4767-3E4B-9953-0D9863042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5094-96D5-B046-BB28-F42267B001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AFF6DA-DA20-764C-B32F-2907619EB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80D09D-7893-654C-9546-53777C6DF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01F7D-3917-984C-9ABD-FCAD9C41DC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9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kids.classroomsecrets.co.uk/resource/count-money-notes-and-coins-video-tutorial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mailto:chelsfield@langford-rae.co.uk" TargetMode="External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agazine.theweekjunior.co.uk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9" y="258720"/>
            <a:ext cx="8316742" cy="58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6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743200"/>
            <a:ext cx="701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anose="030F0702030302020204" pitchFamily="66" charset="0"/>
              </a:rPr>
              <a:t>Click on this link: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anose="030F0702030302020204" pitchFamily="66" charset="0"/>
                <a:hlinkClick r:id="rId2" action="ppaction://hlinkfile"/>
              </a:rPr>
              <a:t>kids.classroomsecrets.co.uk/resource/count-money-notes-and-coins-video-tutorial/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9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36" y="5334000"/>
            <a:ext cx="6858000" cy="1655762"/>
          </a:xfrm>
        </p:spPr>
        <p:txBody>
          <a:bodyPr>
            <a:norm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Let’s look at the answers and how you could have worked them out on the next page…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100" y="1066800"/>
            <a:ext cx="274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How </a:t>
            </a:r>
            <a:r>
              <a:rPr lang="en-GB" sz="2400" dirty="0">
                <a:latin typeface="Comic Sans MS" panose="030F0702030302020204" pitchFamily="66" charset="0"/>
              </a:rPr>
              <a:t>many pounds does each note represent?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• </a:t>
            </a:r>
            <a:r>
              <a:rPr lang="en-GB" sz="2400" dirty="0">
                <a:latin typeface="Comic Sans MS" panose="030F0702030302020204" pitchFamily="66" charset="0"/>
              </a:rPr>
              <a:t>Why do you use notes? Would it be a good idea to have 50 pound coins in your purse? Why not?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8"/>
            <a:ext cx="5775900" cy="58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77" y="373220"/>
            <a:ext cx="2676525" cy="31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967" y="5181600"/>
            <a:ext cx="3124200" cy="10922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2800" b="1" dirty="0">
                <a:latin typeface="Comic Sans MS" panose="030F0702030302020204" pitchFamily="66" charset="0"/>
              </a:rPr>
              <a:t>• Why does Astrid start with the greatest amount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br>
              <a:rPr lang="en-GB" sz="2800" b="1" dirty="0" smtClean="0">
                <a:latin typeface="Comic Sans MS" panose="030F0702030302020204" pitchFamily="66" charset="0"/>
              </a:rPr>
            </a:br>
            <a:r>
              <a:rPr lang="en-GB" sz="2800" b="1" dirty="0" smtClean="0"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latin typeface="Comic Sans MS" panose="030F0702030302020204" pitchFamily="66" charset="0"/>
              </a:rPr>
            </a:b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latin typeface="Comic Sans MS" panose="030F0702030302020204" pitchFamily="66" charset="0"/>
              </a:rPr>
              <a:t>• Which is correct: £58 or 58£? </a:t>
            </a:r>
            <a:r>
              <a:rPr lang="en-GB" sz="2800" b="1" dirty="0" smtClean="0"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latin typeface="Comic Sans MS" panose="030F0702030302020204" pitchFamily="66" charset="0"/>
              </a:rPr>
            </a:br>
            <a:r>
              <a:rPr lang="en-GB" sz="2800" b="1" dirty="0" smtClean="0"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latin typeface="Comic Sans MS" panose="030F0702030302020204" pitchFamily="66" charset="0"/>
              </a:rPr>
            </a:br>
            <a:r>
              <a:rPr lang="en-GB" sz="2800" b="1" dirty="0" smtClean="0">
                <a:latin typeface="Comic Sans MS" panose="030F0702030302020204" pitchFamily="66" charset="0"/>
              </a:rPr>
              <a:t>• </a:t>
            </a:r>
            <a:r>
              <a:rPr lang="en-GB" sz="2800" b="1" dirty="0">
                <a:latin typeface="Comic Sans MS" panose="030F0702030302020204" pitchFamily="66" charset="0"/>
              </a:rPr>
              <a:t>How many £5 make £10? How many £5 make £20?</a:t>
            </a:r>
            <a:br>
              <a:rPr lang="en-GB" sz="2800" b="1" dirty="0">
                <a:latin typeface="Comic Sans MS" panose="030F0702030302020204" pitchFamily="66" charset="0"/>
              </a:rPr>
            </a:b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4"/>
            <a:ext cx="5486400" cy="64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256" y="5181600"/>
            <a:ext cx="8453529" cy="904920"/>
          </a:xfrm>
        </p:spPr>
        <p:txBody>
          <a:bodyPr>
            <a:noAutofit/>
          </a:bodyPr>
          <a:lstStyle/>
          <a:p>
            <a:pPr algn="l"/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3477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457200"/>
            <a:ext cx="8763000" cy="2296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81" y="-49970"/>
            <a:ext cx="7912123" cy="2850573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Comic Sans MS" panose="030F0702030302020204" pitchFamily="66" charset="0"/>
              </a:rPr>
              <a:t>Now I would like you to have a go at completing the questions on the next slides.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184" y="3217661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questions 1 and 2.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questions 1, 2, 3 and 4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questions 1, 2, 3 ,4 and the Challenge question on the following slide.</a:t>
            </a:r>
            <a:endParaRPr lang="en-GB" sz="9600" dirty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4" y="3264407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541604" y="432852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8" y="5638814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537"/>
            <a:ext cx="5867400" cy="67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316182"/>
            <a:ext cx="826962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7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432"/>
            <a:ext cx="8382000" cy="60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24008"/>
            <a:ext cx="800112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9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54" y="0"/>
            <a:ext cx="5616622" cy="67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</a:t>
            </a:r>
            <a:r>
              <a:rPr lang="en-GB" sz="4400" smtClean="0">
                <a:latin typeface="Comic Sans MS" panose="030F0702030302020204" pitchFamily="66" charset="0"/>
              </a:rPr>
              <a:t>Monday 18</a:t>
            </a:r>
            <a:r>
              <a:rPr lang="en-GB" sz="4400" baseline="30000" smtClean="0">
                <a:latin typeface="Comic Sans MS" panose="030F0702030302020204" pitchFamily="66" charset="0"/>
              </a:rPr>
              <a:t>th</a:t>
            </a:r>
            <a:r>
              <a:rPr lang="en-GB" sz="4400" smtClean="0"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May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838200" y="914400"/>
            <a:ext cx="7467600" cy="50292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3664" y="1447800"/>
            <a:ext cx="5936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If </a:t>
            </a:r>
            <a:r>
              <a:rPr lang="en-GB" sz="2800" dirty="0" smtClean="0">
                <a:latin typeface="Comic Sans MS" panose="030F0702030302020204" pitchFamily="66" charset="0"/>
              </a:rPr>
              <a:t>you’d like an extra challenge, </a:t>
            </a:r>
            <a:r>
              <a:rPr lang="en-GB" sz="2800" dirty="0">
                <a:latin typeface="Comic Sans MS" panose="030F0702030302020204" pitchFamily="66" charset="0"/>
              </a:rPr>
              <a:t>(or have some </a:t>
            </a:r>
            <a:r>
              <a:rPr lang="en-GB" sz="2800" dirty="0" smtClean="0">
                <a:latin typeface="Comic Sans MS" panose="030F0702030302020204" pitchFamily="66" charset="0"/>
              </a:rPr>
              <a:t>spare time) I have created a Maths Challenge PowerPoint which has an extra challenge for every day. You can have a go at that now.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4570book | 1080+ | UHD | Maths Challenge Clipart Pack #49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52" y="4125456"/>
            <a:ext cx="2155848" cy="160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look at the high frequency words on the next slide and copy them into your handwriting exercise book.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133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2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82" y="228600"/>
            <a:ext cx="4809391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A19AE-BED5-4690-BDED-C545F794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6858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sz="3200" b="1" u="sng" dirty="0" smtClean="0">
                <a:latin typeface="Comic Sans MS" panose="030F0702030302020204" pitchFamily="66" charset="0"/>
              </a:rPr>
              <a:t>Independent </a:t>
            </a:r>
            <a:r>
              <a:rPr lang="en-GB" sz="3200" b="1" u="sng" dirty="0">
                <a:latin typeface="Comic Sans MS" panose="030F0702030302020204" pitchFamily="66" charset="0"/>
              </a:rPr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0D207D-F1DD-46B3-A047-3967310E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477633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67" y="152400"/>
            <a:ext cx="153511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48" y="1916404"/>
            <a:ext cx="3486150" cy="491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6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762008"/>
            <a:ext cx="8458200" cy="4881563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This week we are going to be carrying out work based around a funny story called ‘Death of a Pancake’. It is from a book called ‘Science through Stories’.</a:t>
            </a:r>
          </a:p>
          <a:p>
            <a:pPr marL="0" indent="0">
              <a:buNone/>
            </a:pPr>
            <a:endParaRPr lang="en-GB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 smtClean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657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276600"/>
            <a:ext cx="2476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4897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First, read the story on the next few slides: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Think about these questions:</a:t>
            </a: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22" y="762008"/>
            <a:ext cx="7181501" cy="58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6" y="414187"/>
            <a:ext cx="8418833" cy="28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ilkmaid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575880"/>
            <a:ext cx="7176655" cy="52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0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364924"/>
            <a:ext cx="8499231" cy="16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3" y="2015035"/>
            <a:ext cx="849923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1793" y="4495800"/>
            <a:ext cx="2220655" cy="21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0" y="1066805"/>
            <a:ext cx="8556311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4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791" y="304808"/>
            <a:ext cx="548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Reading answers from </a:t>
            </a:r>
            <a:r>
              <a:rPr lang="en-GB" sz="2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last Thursday:</a:t>
            </a:r>
            <a:endParaRPr lang="en-GB" sz="24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Google Shape;10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950" y="1143000"/>
            <a:ext cx="7516101" cy="530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3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Today you are going to create a story map of the main events to help you to learn the story.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 have created one on the next slide as an example.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2" y="514350"/>
            <a:ext cx="7856537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61" y="5075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607426" cy="6434426"/>
          </a:xfrm>
        </p:spPr>
        <p:txBody>
          <a:bodyPr>
            <a:normAutofit/>
          </a:bodyPr>
          <a:lstStyle/>
          <a:p>
            <a:pPr algn="ctr"/>
            <a:endParaRPr lang="en-GB" sz="3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Now try to re-tell the story using your story map.</a:t>
            </a:r>
          </a:p>
          <a:p>
            <a:pPr algn="ctr"/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Enjoy!</a:t>
            </a:r>
          </a:p>
          <a:p>
            <a:endParaRPr lang="en-GB" sz="2400" dirty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C13F52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7170" name="Picture 2" descr="Free Storyteller Clipart | Free Images at Clker.com - vector cli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381000" y="2870784"/>
            <a:ext cx="7162800" cy="2971800"/>
          </a:xfrm>
        </p:spPr>
        <p:txBody>
          <a:bodyPr/>
          <a:lstStyle/>
          <a:p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5400" u="sng" dirty="0" smtClean="0">
                <a:latin typeface="Comic Sans MS" panose="030F0702030302020204" pitchFamily="66" charset="0"/>
              </a:rPr>
              <a:t>Art</a:t>
            </a: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000" dirty="0"/>
              <a:t/>
            </a:r>
            <a:br>
              <a:rPr lang="en-GB" sz="2000" dirty="0"/>
            </a:b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endParaRPr lang="en-GB" sz="60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2054" name="Picture 6" descr="Image result for art clipart child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92" y="152408"/>
            <a:ext cx="2179634" cy="14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4" y="2286009"/>
            <a:ext cx="722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srgbClr val="000000"/>
              </a:solidFill>
            </a:endParaRPr>
          </a:p>
        </p:txBody>
      </p:sp>
      <p:pic>
        <p:nvPicPr>
          <p:cNvPr id="9218" name="Picture 2" descr="Collection Of Transparent - Competition Time Clipart , Fre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78" y="3810000"/>
            <a:ext cx="4345495" cy="27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737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F1E1CF-2D25-6840-80B5-2A75DA91D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" y="-186264"/>
            <a:ext cx="608393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kern="12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What do you look forward to doing once Lockdown is lifted?</a:t>
            </a:r>
            <a:endParaRPr lang="en-US" sz="2200" kern="1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3BAE37-65D9-8545-84A4-43673211B87E}"/>
              </a:ext>
            </a:extLst>
          </p:cNvPr>
          <p:cNvSpPr txBox="1"/>
          <p:nvPr/>
        </p:nvSpPr>
        <p:spPr>
          <a:xfrm>
            <a:off x="174526" y="1562168"/>
            <a:ext cx="4081379" cy="5048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99A8FB7-A79B-4BC9-9D56-B79587F6A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53571" y="2650637"/>
            <a:ext cx="2338578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23893E2-3349-46D7-A7AA-B9E447957F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97644" y="0"/>
            <a:ext cx="3148545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B7592FE-10D1-4664-B623-353F47C8D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66100" y="4032250"/>
            <a:ext cx="2477901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80" y="803440"/>
            <a:ext cx="435494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Local estate agents, Langford-Rae are running an Art competition. To enter they would like you  </a:t>
            </a:r>
            <a:r>
              <a:rPr lang="en-GB" sz="1600" dirty="0">
                <a:solidFill>
                  <a:prstClr val="white"/>
                </a:solidFill>
              </a:rPr>
              <a:t>to draw a picture or make a piece of art showing what </a:t>
            </a:r>
            <a:r>
              <a:rPr lang="en-GB" sz="1600" dirty="0" smtClean="0">
                <a:solidFill>
                  <a:prstClr val="white"/>
                </a:solidFill>
              </a:rPr>
              <a:t>you are </a:t>
            </a:r>
            <a:r>
              <a:rPr lang="en-GB" sz="1600" dirty="0">
                <a:solidFill>
                  <a:prstClr val="white"/>
                </a:solidFill>
              </a:rPr>
              <a:t>most </a:t>
            </a:r>
            <a:r>
              <a:rPr lang="en-GB" sz="1600" dirty="0" smtClean="0">
                <a:solidFill>
                  <a:prstClr val="white"/>
                </a:solidFill>
              </a:rPr>
              <a:t>looking forward </a:t>
            </a:r>
            <a:r>
              <a:rPr lang="en-GB" sz="1600" dirty="0">
                <a:solidFill>
                  <a:prstClr val="white"/>
                </a:solidFill>
              </a:rPr>
              <a:t>to doing once the </a:t>
            </a:r>
            <a:r>
              <a:rPr lang="en-GB" sz="1600" dirty="0" smtClean="0">
                <a:solidFill>
                  <a:prstClr val="white"/>
                </a:solidFill>
              </a:rPr>
              <a:t>lockdown </a:t>
            </a:r>
            <a:r>
              <a:rPr lang="en-GB" sz="1600" dirty="0">
                <a:solidFill>
                  <a:prstClr val="white"/>
                </a:solidFill>
              </a:rPr>
              <a:t>is </a:t>
            </a:r>
            <a:r>
              <a:rPr lang="en-GB" sz="1600" dirty="0" smtClean="0">
                <a:solidFill>
                  <a:prstClr val="white"/>
                </a:solidFill>
              </a:rPr>
              <a:t>lifted. Entries should be on A4 size card/paper and in landscape format.</a:t>
            </a:r>
          </a:p>
          <a:p>
            <a:endParaRPr lang="en-GB" sz="16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To </a:t>
            </a:r>
            <a:r>
              <a:rPr lang="en-GB" sz="1600" dirty="0">
                <a:solidFill>
                  <a:prstClr val="white"/>
                </a:solidFill>
              </a:rPr>
              <a:t>submit </a:t>
            </a:r>
            <a:r>
              <a:rPr lang="en-GB" sz="1600" dirty="0" smtClean="0">
                <a:solidFill>
                  <a:prstClr val="white"/>
                </a:solidFill>
              </a:rPr>
              <a:t>your  </a:t>
            </a:r>
            <a:r>
              <a:rPr lang="en-GB" sz="1600" dirty="0">
                <a:solidFill>
                  <a:prstClr val="white"/>
                </a:solidFill>
              </a:rPr>
              <a:t>entry </a:t>
            </a:r>
            <a:r>
              <a:rPr lang="en-GB" sz="1600" dirty="0" smtClean="0">
                <a:solidFill>
                  <a:prstClr val="white"/>
                </a:solidFill>
              </a:rPr>
              <a:t>you will </a:t>
            </a:r>
            <a:r>
              <a:rPr lang="en-GB" sz="1600" dirty="0">
                <a:solidFill>
                  <a:prstClr val="white"/>
                </a:solidFill>
              </a:rPr>
              <a:t>need </a:t>
            </a:r>
            <a:r>
              <a:rPr lang="en-GB" sz="1600" dirty="0" smtClean="0">
                <a:solidFill>
                  <a:prstClr val="white"/>
                </a:solidFill>
              </a:rPr>
              <a:t>to ask a parent/guardian to </a:t>
            </a:r>
            <a:r>
              <a:rPr lang="en-GB" sz="1600" dirty="0">
                <a:solidFill>
                  <a:prstClr val="white"/>
                </a:solidFill>
              </a:rPr>
              <a:t>take a photo of  </a:t>
            </a:r>
            <a:r>
              <a:rPr lang="en-GB" sz="1600" dirty="0" smtClean="0">
                <a:solidFill>
                  <a:prstClr val="white"/>
                </a:solidFill>
              </a:rPr>
              <a:t>your  </a:t>
            </a:r>
            <a:r>
              <a:rPr lang="en-GB" sz="1600" dirty="0">
                <a:solidFill>
                  <a:prstClr val="white"/>
                </a:solidFill>
              </a:rPr>
              <a:t>finished </a:t>
            </a:r>
            <a:r>
              <a:rPr lang="en-GB" sz="1600" dirty="0" smtClean="0">
                <a:solidFill>
                  <a:prstClr val="white"/>
                </a:solidFill>
              </a:rPr>
              <a:t>artwork and ask them to email </a:t>
            </a:r>
            <a:r>
              <a:rPr lang="en-GB" sz="1600" dirty="0">
                <a:solidFill>
                  <a:prstClr val="white"/>
                </a:solidFill>
              </a:rPr>
              <a:t>it to </a:t>
            </a:r>
            <a:r>
              <a:rPr lang="en-GB" sz="1600" b="1" dirty="0" smtClean="0">
                <a:solidFill>
                  <a:prstClr val="white"/>
                </a:solidFill>
                <a:hlinkClick r:id="rId2"/>
              </a:rPr>
              <a:t>chelsfield@langford-rae.co.uk</a:t>
            </a:r>
            <a:r>
              <a:rPr lang="en-GB" sz="1600" dirty="0" smtClean="0">
                <a:solidFill>
                  <a:prstClr val="white"/>
                </a:solidFill>
              </a:rPr>
              <a:t> with your name ,age and school. All entries need to be submitted before 5 pm, Sunday 24</a:t>
            </a:r>
            <a:r>
              <a:rPr lang="en-GB" sz="1600" baseline="30000" dirty="0" smtClean="0">
                <a:solidFill>
                  <a:prstClr val="white"/>
                </a:solidFill>
              </a:rPr>
              <a:t>th</a:t>
            </a:r>
            <a:r>
              <a:rPr lang="en-GB" sz="1600" dirty="0" smtClean="0">
                <a:solidFill>
                  <a:prstClr val="white"/>
                </a:solidFill>
              </a:rPr>
              <a:t> May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 </a:t>
            </a:r>
            <a:r>
              <a:rPr lang="en-GB" sz="1600" dirty="0">
                <a:solidFill>
                  <a:prstClr val="white"/>
                </a:solidFill>
              </a:rPr>
              <a:t>The </a:t>
            </a:r>
            <a:r>
              <a:rPr lang="en-GB" sz="1600" dirty="0" smtClean="0">
                <a:solidFill>
                  <a:prstClr val="white"/>
                </a:solidFill>
              </a:rPr>
              <a:t>winning artwork </a:t>
            </a:r>
            <a:r>
              <a:rPr lang="en-GB" sz="1600" dirty="0">
                <a:solidFill>
                  <a:prstClr val="white"/>
                </a:solidFill>
              </a:rPr>
              <a:t>will be published </a:t>
            </a:r>
            <a:r>
              <a:rPr lang="en-GB" sz="1600" dirty="0" smtClean="0">
                <a:solidFill>
                  <a:prstClr val="white"/>
                </a:solidFill>
              </a:rPr>
              <a:t>on their  </a:t>
            </a:r>
            <a:r>
              <a:rPr lang="en-GB" sz="1600" dirty="0">
                <a:solidFill>
                  <a:prstClr val="white"/>
                </a:solidFill>
              </a:rPr>
              <a:t>website </a:t>
            </a:r>
            <a:r>
              <a:rPr lang="en-GB" sz="1600" dirty="0" smtClean="0">
                <a:solidFill>
                  <a:prstClr val="white"/>
                </a:solidFill>
              </a:rPr>
              <a:t>and  displayed at a later date in the Chelsfield Land-Rae  office window. The </a:t>
            </a:r>
            <a:r>
              <a:rPr lang="en-GB" sz="1600" dirty="0">
                <a:solidFill>
                  <a:prstClr val="white"/>
                </a:solidFill>
              </a:rPr>
              <a:t>overall winner will also receive a Hobbycraft gift </a:t>
            </a:r>
            <a:r>
              <a:rPr lang="en-GB" sz="1600" dirty="0" smtClean="0">
                <a:solidFill>
                  <a:prstClr val="white"/>
                </a:solidFill>
              </a:rPr>
              <a:t>voucher worth </a:t>
            </a:r>
            <a:r>
              <a:rPr lang="en-GB" sz="1600" dirty="0">
                <a:solidFill>
                  <a:prstClr val="white"/>
                </a:solidFill>
              </a:rPr>
              <a:t>£</a:t>
            </a:r>
            <a:r>
              <a:rPr lang="en-GB" sz="1600" dirty="0" smtClean="0">
                <a:solidFill>
                  <a:prstClr val="white"/>
                </a:solidFill>
              </a:rPr>
              <a:t>25.00.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See full </a:t>
            </a:r>
            <a:r>
              <a:rPr lang="en-GB" sz="1600" dirty="0">
                <a:solidFill>
                  <a:prstClr val="white"/>
                </a:solidFill>
              </a:rPr>
              <a:t>t</a:t>
            </a:r>
            <a:r>
              <a:rPr lang="en-GB" sz="1600" dirty="0" smtClean="0">
                <a:solidFill>
                  <a:prstClr val="white"/>
                </a:solidFill>
              </a:rPr>
              <a:t>erms and conditions in separate pdf link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5725" y="476518"/>
            <a:ext cx="2788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4472C4"/>
                </a:solidFill>
              </a:rPr>
              <a:t>What do you look forward to doing once lockdown is lifted?</a:t>
            </a:r>
            <a:endParaRPr lang="en-GB" sz="3600" b="1" dirty="0">
              <a:solidFill>
                <a:srgbClr val="4472C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3437" y="2865371"/>
            <a:ext cx="27528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2400" b="1" spc="50" dirty="0" smtClean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solidFill>
                  <a:srgbClr val="4472C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 </a:t>
            </a:r>
          </a:p>
          <a:p>
            <a:pPr algn="ctr"/>
            <a:r>
              <a:rPr lang="en-US" sz="3600" b="1" spc="50" dirty="0">
                <a:ln w="11430"/>
                <a:solidFill>
                  <a:srgbClr val="4472C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dirty="0" smtClean="0">
                <a:ln w="11430"/>
                <a:solidFill>
                  <a:srgbClr val="4472C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ompetition</a:t>
            </a:r>
            <a:endParaRPr lang="en-US" sz="3600" b="1" spc="50" dirty="0">
              <a:ln w="11430"/>
              <a:solidFill>
                <a:srgbClr val="4472C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94" y="4450593"/>
            <a:ext cx="1685875" cy="224783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8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58292" y="2438400"/>
            <a:ext cx="4786312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Enjoy, Unicorns!</a:t>
            </a:r>
          </a:p>
          <a:p>
            <a:pPr marL="0" indent="0">
              <a:buNone/>
            </a:pP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701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F99E072-5398-F847-9B54-9AFAA1D5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2" y="768350"/>
            <a:ext cx="76708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Google Shape;1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801" y="762000"/>
            <a:ext cx="7176662" cy="569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3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41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1125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001000" cy="1655762"/>
          </a:xfrm>
        </p:spPr>
        <p:txBody>
          <a:bodyPr>
            <a:normAutofit/>
          </a:bodyPr>
          <a:lstStyle/>
          <a:p>
            <a:endParaRPr lang="en-GB" sz="2000" b="1" dirty="0" smtClean="0"/>
          </a:p>
          <a:p>
            <a:r>
              <a:rPr lang="en-GB" b="1" dirty="0" smtClean="0">
                <a:latin typeface="Comic Sans MS" panose="030F0702030302020204" pitchFamily="66" charset="0"/>
              </a:rPr>
              <a:t>Here’s a link to the latest issues of ‘The </a:t>
            </a:r>
            <a:r>
              <a:rPr lang="en-GB" b="1" dirty="0">
                <a:latin typeface="Comic Sans MS" panose="030F0702030302020204" pitchFamily="66" charset="0"/>
              </a:rPr>
              <a:t>Week </a:t>
            </a:r>
            <a:r>
              <a:rPr lang="en-GB" b="1" dirty="0" smtClean="0">
                <a:latin typeface="Comic Sans MS" panose="030F0702030302020204" pitchFamily="66" charset="0"/>
              </a:rPr>
              <a:t>Junior’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  <a:hlinkClick r:id="rId2"/>
              </a:rPr>
              <a:t>https://magazine.theweekjunior.co.uk/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Image result for reading clip 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371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62" y="4291445"/>
            <a:ext cx="192928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838200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last Thursday: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82000" cy="1655762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C, A, </a:t>
            </a:r>
            <a:r>
              <a:rPr lang="en-GB" sz="2800" dirty="0" smtClean="0">
                <a:latin typeface="Comic Sans MS" panose="030F0702030302020204" pitchFamily="66" charset="0"/>
              </a:rPr>
              <a:t>B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 c</a:t>
            </a:r>
            <a:r>
              <a:rPr lang="en-GB" sz="2800" dirty="0">
                <a:latin typeface="Comic Sans MS" panose="030F0702030302020204" pitchFamily="66" charset="0"/>
              </a:rPr>
              <a:t>, a, b, d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a) 40 cm, 44 cm, 50 cm b) 27 m, 31 m, 55 m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Children could have changed the following numbers: a) The </a:t>
            </a:r>
            <a:r>
              <a:rPr lang="en-GB" sz="2800" dirty="0" smtClean="0">
                <a:latin typeface="Comic Sans MS" panose="030F0702030302020204" pitchFamily="66" charset="0"/>
              </a:rPr>
              <a:t>first </a:t>
            </a:r>
            <a:r>
              <a:rPr lang="en-GB" sz="2800" dirty="0">
                <a:latin typeface="Comic Sans MS" panose="030F0702030302020204" pitchFamily="66" charset="0"/>
              </a:rPr>
              <a:t>number to a number less than 70 or the second number to a number between 80 and 90. b) The third number to a number greater than 26.</a:t>
            </a:r>
          </a:p>
          <a:p>
            <a:pPr algn="l"/>
            <a:endParaRPr lang="en-GB" sz="2000" dirty="0" smtClean="0">
              <a:latin typeface="Comic Sans MS" panose="030F0702030302020204" pitchFamily="66" charset="0"/>
            </a:endParaRPr>
          </a:p>
          <a:p>
            <a:pPr marL="742950" indent="-742950" algn="l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be focussing on money.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7606</TotalTime>
  <Words>633</Words>
  <Application>Microsoft Office PowerPoint</Application>
  <PresentationFormat>On-screen Show (4:3)</PresentationFormat>
  <Paragraphs>127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Childrens drawings on blue design template</vt:lpstr>
      <vt:lpstr>1_Office Theme</vt:lpstr>
      <vt:lpstr>2_Office Theme</vt:lpstr>
      <vt:lpstr>1_Elementary_classroom_rules_presentation</vt:lpstr>
      <vt:lpstr>3_Office Theme</vt:lpstr>
      <vt:lpstr>4_Office Theme</vt:lpstr>
      <vt:lpstr>Office Theme</vt:lpstr>
      <vt:lpstr>         </vt:lpstr>
      <vt:lpstr>Good morning Unicorns!</vt:lpstr>
      <vt:lpstr>         </vt:lpstr>
      <vt:lpstr>         </vt:lpstr>
      <vt:lpstr>         </vt:lpstr>
      <vt:lpstr>        Reading online </vt:lpstr>
      <vt:lpstr>                Reading online  </vt:lpstr>
      <vt:lpstr>Maths answers from last Thursday:</vt:lpstr>
      <vt:lpstr>Maths</vt:lpstr>
      <vt:lpstr>PowerPoint Presentation</vt:lpstr>
      <vt:lpstr>PowerPoint Presentation</vt:lpstr>
      <vt:lpstr>           • Why does Astrid start with the greatest amount?   • Which is correct: £58 or 58£?   • How many £5 make £10? How many £5 make £20? </vt:lpstr>
      <vt:lpstr>PowerPoint Presentation</vt:lpstr>
      <vt:lpstr>Now I would like you to have a go at completing the questions on the next slides. You can write your answers in your exercise books.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Handwriting</vt:lpstr>
      <vt:lpstr>PowerPoint Presentation</vt:lpstr>
      <vt:lpstr> Independent Learning</vt:lpstr>
      <vt:lpstr>   English</vt:lpstr>
      <vt:lpstr> </vt:lpstr>
      <vt:lpstr> </vt:lpstr>
      <vt:lpstr> </vt:lpstr>
      <vt:lpstr> </vt:lpstr>
      <vt:lpstr> </vt:lpstr>
      <vt:lpstr> </vt:lpstr>
      <vt:lpstr> </vt:lpstr>
      <vt:lpstr> </vt:lpstr>
      <vt:lpstr>                  Art          </vt:lpstr>
      <vt:lpstr>What do you look forward to doing once Lockdown is lifted?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127</cp:revision>
  <dcterms:created xsi:type="dcterms:W3CDTF">2020-03-17T20:05:19Z</dcterms:created>
  <dcterms:modified xsi:type="dcterms:W3CDTF">2020-05-16T14:52:50Z</dcterms:modified>
</cp:coreProperties>
</file>