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34"/>
  </p:notesMasterIdLst>
  <p:sldIdLst>
    <p:sldId id="256" r:id="rId4"/>
    <p:sldId id="281" r:id="rId5"/>
    <p:sldId id="294" r:id="rId6"/>
    <p:sldId id="303" r:id="rId7"/>
    <p:sldId id="304" r:id="rId8"/>
    <p:sldId id="305" r:id="rId9"/>
    <p:sldId id="279" r:id="rId10"/>
    <p:sldId id="259" r:id="rId11"/>
    <p:sldId id="260" r:id="rId12"/>
    <p:sldId id="261" r:id="rId13"/>
    <p:sldId id="262" r:id="rId14"/>
    <p:sldId id="306" r:id="rId15"/>
    <p:sldId id="274" r:id="rId16"/>
    <p:sldId id="285" r:id="rId17"/>
    <p:sldId id="286" r:id="rId18"/>
    <p:sldId id="265" r:id="rId19"/>
    <p:sldId id="291" r:id="rId20"/>
    <p:sldId id="287" r:id="rId21"/>
    <p:sldId id="266" r:id="rId22"/>
    <p:sldId id="288" r:id="rId23"/>
    <p:sldId id="289" r:id="rId24"/>
    <p:sldId id="267" r:id="rId25"/>
    <p:sldId id="293" r:id="rId26"/>
    <p:sldId id="268" r:id="rId27"/>
    <p:sldId id="292" r:id="rId28"/>
    <p:sldId id="270" r:id="rId29"/>
    <p:sldId id="269" r:id="rId30"/>
    <p:sldId id="307" r:id="rId31"/>
    <p:sldId id="308" r:id="rId32"/>
    <p:sldId id="30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DAFF"/>
    <a:srgbClr val="E1C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69" autoAdjust="0"/>
    <p:restoredTop sz="94660"/>
  </p:normalViewPr>
  <p:slideViewPr>
    <p:cSldViewPr snapToGrid="0">
      <p:cViewPr varScale="1">
        <p:scale>
          <a:sx n="114" d="100"/>
          <a:sy n="114" d="100"/>
        </p:scale>
        <p:origin x="186"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F5A641-3DC4-4CCF-AB29-0991FA55F24F}" type="datetimeFigureOut">
              <a:rPr lang="en-GB" smtClean="0"/>
              <a:t>19/04/2020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5E6D78-B68E-40CA-82C8-0694BA7D8147}" type="slidenum">
              <a:rPr lang="en-GB" smtClean="0"/>
              <a:t>‹#›</a:t>
            </a:fld>
            <a:endParaRPr lang="en-GB"/>
          </a:p>
        </p:txBody>
      </p:sp>
    </p:spTree>
    <p:extLst>
      <p:ext uri="{BB962C8B-B14F-4D97-AF65-F5344CB8AC3E}">
        <p14:creationId xmlns:p14="http://schemas.microsoft.com/office/powerpoint/2010/main" val="34219647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031"/>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68A4DE-097C-42F0-8D8E-B4F0C799535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099" name="Rectangle 1026"/>
          <p:cNvSpPr>
            <a:spLocks noGrp="1" noRot="1" noChangeAspect="1" noChangeArrowheads="1" noTextEdit="1"/>
          </p:cNvSpPr>
          <p:nvPr>
            <p:ph type="sldImg"/>
          </p:nvPr>
        </p:nvSpPr>
        <p:spPr>
          <a:ln/>
        </p:spPr>
      </p:sp>
      <p:sp>
        <p:nvSpPr>
          <p:cNvPr id="4100" name="Rectangle 1027"/>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806465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031"/>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BB9C5F1-9A45-4E35-ADF2-6D688E61A56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6147" name="Rectangle 1026"/>
          <p:cNvSpPr>
            <a:spLocks noGrp="1" noRot="1" noChangeAspect="1" noChangeArrowheads="1" noTextEdit="1"/>
          </p:cNvSpPr>
          <p:nvPr>
            <p:ph type="sldImg"/>
          </p:nvPr>
        </p:nvSpPr>
        <p:spPr>
          <a:ln/>
        </p:spPr>
      </p:sp>
      <p:sp>
        <p:nvSpPr>
          <p:cNvPr id="6148" name="Rectangle 1027"/>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02683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031"/>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57FC442-9D8E-4410-8759-45E06E08957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8195" name="Rectangle 1026"/>
          <p:cNvSpPr>
            <a:spLocks noGrp="1" noRot="1" noChangeAspect="1" noChangeArrowheads="1" noTextEdit="1"/>
          </p:cNvSpPr>
          <p:nvPr>
            <p:ph type="sldImg"/>
          </p:nvPr>
        </p:nvSpPr>
        <p:spPr>
          <a:ln/>
        </p:spPr>
      </p:sp>
      <p:sp>
        <p:nvSpPr>
          <p:cNvPr id="8196" name="Rectangle 1027"/>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236864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031"/>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D88F46B-B36E-43BE-A31B-A760ABD1399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243" name="Rectangle 1026"/>
          <p:cNvSpPr>
            <a:spLocks noGrp="1" noRot="1" noChangeAspect="1" noChangeArrowheads="1" noTextEdit="1"/>
          </p:cNvSpPr>
          <p:nvPr>
            <p:ph type="sldImg"/>
          </p:nvPr>
        </p:nvSpPr>
        <p:spPr>
          <a:ln/>
        </p:spPr>
      </p:sp>
      <p:sp>
        <p:nvSpPr>
          <p:cNvPr id="10244" name="Rectangle 1027"/>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572334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031"/>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D88F46B-B36E-43BE-A31B-A760ABD1399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243" name="Rectangle 1026"/>
          <p:cNvSpPr>
            <a:spLocks noGrp="1" noRot="1" noChangeAspect="1" noChangeArrowheads="1" noTextEdit="1"/>
          </p:cNvSpPr>
          <p:nvPr>
            <p:ph type="sldImg"/>
          </p:nvPr>
        </p:nvSpPr>
        <p:spPr>
          <a:ln/>
        </p:spPr>
      </p:sp>
      <p:sp>
        <p:nvSpPr>
          <p:cNvPr id="10244" name="Rectangle 1027"/>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798488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33FD1DE-6B2D-4366-BCBD-A9335EA2DF92}" type="datetimeFigureOut">
              <a:rPr lang="en-GB" smtClean="0"/>
              <a:t>19/04/2020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BB3BD3-D58A-4814-B50A-F6DC2035A8CC}" type="slidenum">
              <a:rPr lang="en-GB" smtClean="0"/>
              <a:t>‹#›</a:t>
            </a:fld>
            <a:endParaRPr lang="en-GB"/>
          </a:p>
        </p:txBody>
      </p:sp>
    </p:spTree>
    <p:extLst>
      <p:ext uri="{BB962C8B-B14F-4D97-AF65-F5344CB8AC3E}">
        <p14:creationId xmlns:p14="http://schemas.microsoft.com/office/powerpoint/2010/main" val="3883135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33FD1DE-6B2D-4366-BCBD-A9335EA2DF92}" type="datetimeFigureOut">
              <a:rPr lang="en-GB" smtClean="0"/>
              <a:t>19/04/2020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BB3BD3-D58A-4814-B50A-F6DC2035A8CC}" type="slidenum">
              <a:rPr lang="en-GB" smtClean="0"/>
              <a:t>‹#›</a:t>
            </a:fld>
            <a:endParaRPr lang="en-GB"/>
          </a:p>
        </p:txBody>
      </p:sp>
    </p:spTree>
    <p:extLst>
      <p:ext uri="{BB962C8B-B14F-4D97-AF65-F5344CB8AC3E}">
        <p14:creationId xmlns:p14="http://schemas.microsoft.com/office/powerpoint/2010/main" val="2644762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33FD1DE-6B2D-4366-BCBD-A9335EA2DF92}" type="datetimeFigureOut">
              <a:rPr lang="en-GB" smtClean="0"/>
              <a:t>19/04/2020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BB3BD3-D58A-4814-B50A-F6DC2035A8CC}" type="slidenum">
              <a:rPr lang="en-GB" smtClean="0"/>
              <a:t>‹#›</a:t>
            </a:fld>
            <a:endParaRPr lang="en-GB"/>
          </a:p>
        </p:txBody>
      </p:sp>
    </p:spTree>
    <p:extLst>
      <p:ext uri="{BB962C8B-B14F-4D97-AF65-F5344CB8AC3E}">
        <p14:creationId xmlns:p14="http://schemas.microsoft.com/office/powerpoint/2010/main" val="40935392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30419525-FF93-4990-8CE3-74B2673120CF}" type="slidenum">
              <a:rPr lang="en-US" altLang="en-US" smtClean="0">
                <a:solidFill>
                  <a:srgbClr val="000000"/>
                </a:solidFill>
              </a:rPr>
              <a:pPr eaLnBrk="0" fontAlgn="base" hangingPunct="0">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9129610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01700CB8-6E51-4A34-8617-8678EB064F57}" type="slidenum">
              <a:rPr lang="en-US" altLang="en-US" smtClean="0">
                <a:solidFill>
                  <a:srgbClr val="000000"/>
                </a:solidFill>
              </a:rPr>
              <a:pPr eaLnBrk="0" fontAlgn="base" hangingPunct="0">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5221252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93AC8824-E0CE-4721-8884-570D7CF9133D}" type="slidenum">
              <a:rPr lang="en-US" altLang="en-US" smtClean="0">
                <a:solidFill>
                  <a:srgbClr val="000000"/>
                </a:solidFill>
              </a:rPr>
              <a:pPr eaLnBrk="0" fontAlgn="base" hangingPunct="0">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2398844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914400" y="1981200"/>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81200"/>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72E604D1-3DAB-4996-AC29-C8020C67C9A7}" type="slidenum">
              <a:rPr lang="en-US" altLang="en-US" smtClean="0">
                <a:solidFill>
                  <a:srgbClr val="000000"/>
                </a:solidFill>
              </a:rPr>
              <a:pPr eaLnBrk="0" fontAlgn="base" hangingPunct="0">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4975447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E6CAEF76-BAF2-48F8-9A54-5FA8E5708FCB}" type="slidenum">
              <a:rPr lang="en-US" altLang="en-US" smtClean="0">
                <a:solidFill>
                  <a:srgbClr val="000000"/>
                </a:solidFill>
              </a:rPr>
              <a:pPr eaLnBrk="0" fontAlgn="base" hangingPunct="0">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922227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9AA58DE0-984B-4D99-A4F2-1E3CBF3C4951}" type="slidenum">
              <a:rPr lang="en-US" altLang="en-US" smtClean="0">
                <a:solidFill>
                  <a:srgbClr val="000000"/>
                </a:solidFill>
              </a:rPr>
              <a:pPr eaLnBrk="0" fontAlgn="base" hangingPunct="0">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477791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B07C3F31-5E40-41F1-B13E-35CCBB74214B}" type="slidenum">
              <a:rPr lang="en-US" altLang="en-US" smtClean="0">
                <a:solidFill>
                  <a:srgbClr val="000000"/>
                </a:solidFill>
              </a:rPr>
              <a:pPr eaLnBrk="0" fontAlgn="base" hangingPunct="0">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5064775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46CD239D-CDC7-4551-A7C0-DFE691B73CE3}" type="slidenum">
              <a:rPr lang="en-US" altLang="en-US" smtClean="0">
                <a:solidFill>
                  <a:srgbClr val="000000"/>
                </a:solidFill>
              </a:rPr>
              <a:pPr eaLnBrk="0" fontAlgn="base" hangingPunct="0">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476545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33FD1DE-6B2D-4366-BCBD-A9335EA2DF92}" type="datetimeFigureOut">
              <a:rPr lang="en-GB" smtClean="0"/>
              <a:t>19/04/2020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BB3BD3-D58A-4814-B50A-F6DC2035A8CC}" type="slidenum">
              <a:rPr lang="en-GB" smtClean="0"/>
              <a:t>‹#›</a:t>
            </a:fld>
            <a:endParaRPr lang="en-GB"/>
          </a:p>
        </p:txBody>
      </p:sp>
    </p:spTree>
    <p:extLst>
      <p:ext uri="{BB962C8B-B14F-4D97-AF65-F5344CB8AC3E}">
        <p14:creationId xmlns:p14="http://schemas.microsoft.com/office/powerpoint/2010/main" val="32796442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CF7E4699-BE47-4527-86B3-36320492C7FD}" type="slidenum">
              <a:rPr lang="en-US" altLang="en-US" smtClean="0">
                <a:solidFill>
                  <a:srgbClr val="000000"/>
                </a:solidFill>
              </a:rPr>
              <a:pPr eaLnBrk="0" fontAlgn="base" hangingPunct="0">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1470461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757FA01C-632B-4711-B89F-155500D4FDDD}" type="slidenum">
              <a:rPr lang="en-US" altLang="en-US" smtClean="0">
                <a:solidFill>
                  <a:srgbClr val="000000"/>
                </a:solidFill>
              </a:rPr>
              <a:pPr eaLnBrk="0" fontAlgn="base" hangingPunct="0">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9503694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41017BAA-10CE-4D5F-9CF8-FE5795A30EBC}" type="slidenum">
              <a:rPr lang="en-US" altLang="en-US" smtClean="0">
                <a:solidFill>
                  <a:srgbClr val="000000"/>
                </a:solidFill>
              </a:rPr>
              <a:pPr eaLnBrk="0" fontAlgn="base" hangingPunct="0">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0391576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F6127C-4B9F-401E-9847-74443EC2AAE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19/04/2020</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C4FD87-838A-498B-AE83-CF6CC79136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16820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F6127C-4B9F-401E-9847-74443EC2AAE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19/04/2020</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C4FD87-838A-498B-AE83-CF6CC79136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77226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F6127C-4B9F-401E-9847-74443EC2AAE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19/04/2020</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C4FD87-838A-498B-AE83-CF6CC79136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54325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F6127C-4B9F-401E-9847-74443EC2AAE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19/04/2020</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C4FD87-838A-498B-AE83-CF6CC79136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05654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F6127C-4B9F-401E-9847-74443EC2AAE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19/04/2020</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C4FD87-838A-498B-AE83-CF6CC79136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98168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F6127C-4B9F-401E-9847-74443EC2AAE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19/04/2020</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C4FD87-838A-498B-AE83-CF6CC79136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28577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F6127C-4B9F-401E-9847-74443EC2AAE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19/04/2020</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C4FD87-838A-498B-AE83-CF6CC79136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64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33FD1DE-6B2D-4366-BCBD-A9335EA2DF92}" type="datetimeFigureOut">
              <a:rPr lang="en-GB" smtClean="0"/>
              <a:t>19/04/2020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BB3BD3-D58A-4814-B50A-F6DC2035A8CC}" type="slidenum">
              <a:rPr lang="en-GB" smtClean="0"/>
              <a:t>‹#›</a:t>
            </a:fld>
            <a:endParaRPr lang="en-GB"/>
          </a:p>
        </p:txBody>
      </p:sp>
    </p:spTree>
    <p:extLst>
      <p:ext uri="{BB962C8B-B14F-4D97-AF65-F5344CB8AC3E}">
        <p14:creationId xmlns:p14="http://schemas.microsoft.com/office/powerpoint/2010/main" val="15202540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F6127C-4B9F-401E-9847-74443EC2AAE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19/04/2020</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C4FD87-838A-498B-AE83-CF6CC79136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9354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F6127C-4B9F-401E-9847-74443EC2AAE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19/04/2020</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C4FD87-838A-498B-AE83-CF6CC79136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0089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F6127C-4B9F-401E-9847-74443EC2AAE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19/04/2020</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C4FD87-838A-498B-AE83-CF6CC79136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97874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F6127C-4B9F-401E-9847-74443EC2AAE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19/04/2020</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C4FD87-838A-498B-AE83-CF6CC79136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77436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833FD1DE-6B2D-4366-BCBD-A9335EA2DF92}" type="datetimeFigureOut">
              <a:rPr lang="en-GB" smtClean="0"/>
              <a:t>19/04/2020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0BB3BD3-D58A-4814-B50A-F6DC2035A8CC}" type="slidenum">
              <a:rPr lang="en-GB" smtClean="0"/>
              <a:t>‹#›</a:t>
            </a:fld>
            <a:endParaRPr lang="en-GB"/>
          </a:p>
        </p:txBody>
      </p:sp>
    </p:spTree>
    <p:extLst>
      <p:ext uri="{BB962C8B-B14F-4D97-AF65-F5344CB8AC3E}">
        <p14:creationId xmlns:p14="http://schemas.microsoft.com/office/powerpoint/2010/main" val="14018181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833FD1DE-6B2D-4366-BCBD-A9335EA2DF92}" type="datetimeFigureOut">
              <a:rPr lang="en-GB" smtClean="0"/>
              <a:t>19/04/2020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0BB3BD3-D58A-4814-B50A-F6DC2035A8CC}" type="slidenum">
              <a:rPr lang="en-GB" smtClean="0"/>
              <a:t>‹#›</a:t>
            </a:fld>
            <a:endParaRPr lang="en-GB"/>
          </a:p>
        </p:txBody>
      </p:sp>
    </p:spTree>
    <p:extLst>
      <p:ext uri="{BB962C8B-B14F-4D97-AF65-F5344CB8AC3E}">
        <p14:creationId xmlns:p14="http://schemas.microsoft.com/office/powerpoint/2010/main" val="19907781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33FD1DE-6B2D-4366-BCBD-A9335EA2DF92}" type="datetimeFigureOut">
              <a:rPr lang="en-GB" smtClean="0"/>
              <a:t>19/04/2020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0BB3BD3-D58A-4814-B50A-F6DC2035A8CC}" type="slidenum">
              <a:rPr lang="en-GB" smtClean="0"/>
              <a:t>‹#›</a:t>
            </a:fld>
            <a:endParaRPr lang="en-GB"/>
          </a:p>
        </p:txBody>
      </p:sp>
    </p:spTree>
    <p:extLst>
      <p:ext uri="{BB962C8B-B14F-4D97-AF65-F5344CB8AC3E}">
        <p14:creationId xmlns:p14="http://schemas.microsoft.com/office/powerpoint/2010/main" val="1184790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3FD1DE-6B2D-4366-BCBD-A9335EA2DF92}" type="datetimeFigureOut">
              <a:rPr lang="en-GB" smtClean="0"/>
              <a:t>19/04/2020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0BB3BD3-D58A-4814-B50A-F6DC2035A8CC}" type="slidenum">
              <a:rPr lang="en-GB" smtClean="0"/>
              <a:t>‹#›</a:t>
            </a:fld>
            <a:endParaRPr lang="en-GB"/>
          </a:p>
        </p:txBody>
      </p:sp>
    </p:spTree>
    <p:extLst>
      <p:ext uri="{BB962C8B-B14F-4D97-AF65-F5344CB8AC3E}">
        <p14:creationId xmlns:p14="http://schemas.microsoft.com/office/powerpoint/2010/main" val="1594447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33FD1DE-6B2D-4366-BCBD-A9335EA2DF92}" type="datetimeFigureOut">
              <a:rPr lang="en-GB" smtClean="0"/>
              <a:t>19/04/2020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0BB3BD3-D58A-4814-B50A-F6DC2035A8CC}" type="slidenum">
              <a:rPr lang="en-GB" smtClean="0"/>
              <a:t>‹#›</a:t>
            </a:fld>
            <a:endParaRPr lang="en-GB"/>
          </a:p>
        </p:txBody>
      </p:sp>
    </p:spTree>
    <p:extLst>
      <p:ext uri="{BB962C8B-B14F-4D97-AF65-F5344CB8AC3E}">
        <p14:creationId xmlns:p14="http://schemas.microsoft.com/office/powerpoint/2010/main" val="42025185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33FD1DE-6B2D-4366-BCBD-A9335EA2DF92}" type="datetimeFigureOut">
              <a:rPr lang="en-GB" smtClean="0"/>
              <a:t>19/04/2020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0BB3BD3-D58A-4814-B50A-F6DC2035A8CC}" type="slidenum">
              <a:rPr lang="en-GB" smtClean="0"/>
              <a:t>‹#›</a:t>
            </a:fld>
            <a:endParaRPr lang="en-GB"/>
          </a:p>
        </p:txBody>
      </p:sp>
    </p:spTree>
    <p:extLst>
      <p:ext uri="{BB962C8B-B14F-4D97-AF65-F5344CB8AC3E}">
        <p14:creationId xmlns:p14="http://schemas.microsoft.com/office/powerpoint/2010/main" val="38887154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3FD1DE-6B2D-4366-BCBD-A9335EA2DF92}" type="datetimeFigureOut">
              <a:rPr lang="en-GB" smtClean="0"/>
              <a:t>19/04/2020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BB3BD3-D58A-4814-B50A-F6DC2035A8CC}" type="slidenum">
              <a:rPr lang="en-GB" smtClean="0"/>
              <a:t>‹#›</a:t>
            </a:fld>
            <a:endParaRPr lang="en-GB"/>
          </a:p>
        </p:txBody>
      </p:sp>
    </p:spTree>
    <p:extLst>
      <p:ext uri="{BB962C8B-B14F-4D97-AF65-F5344CB8AC3E}">
        <p14:creationId xmlns:p14="http://schemas.microsoft.com/office/powerpoint/2010/main" val="33547023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defRPr/>
            </a:pPr>
            <a:fld id="{B7E3014F-B9F3-480B-9950-D49EF6640414}" type="slidenum">
              <a:rPr lang="en-US" altLang="en-US" smtClean="0">
                <a:solidFill>
                  <a:srgbClr val="000000"/>
                </a:solidFill>
              </a:rPr>
              <a:pPr eaLnBrk="0" fontAlgn="base" hangingPunct="0">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0132277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2pPr>
      <a:lvl3pPr algn="ctr" rtl="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3pPr>
      <a:lvl4pPr algn="ctr" rtl="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4pPr>
      <a:lvl5pPr algn="ctr" rtl="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5pPr>
      <a:lvl6pPr marL="4572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1F6127C-4B9F-401E-9847-74443EC2AAE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19/04/2020</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7C4FD87-838A-498B-AE83-CF6CC79136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608073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dukemug.exampro.net/" TargetMode="Externa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8" Type="http://schemas.openxmlformats.org/officeDocument/2006/relationships/image" Target="../media/image23.tiff"/><Relationship Id="rId3" Type="http://schemas.openxmlformats.org/officeDocument/2006/relationships/image" Target="../media/image18.tiff"/><Relationship Id="rId7" Type="http://schemas.openxmlformats.org/officeDocument/2006/relationships/image" Target="../media/image22.tiff"/><Relationship Id="rId2" Type="http://schemas.openxmlformats.org/officeDocument/2006/relationships/image" Target="../media/image17.tiff"/><Relationship Id="rId1" Type="http://schemas.openxmlformats.org/officeDocument/2006/relationships/slideLayout" Target="../slideLayouts/slideLayout24.xml"/><Relationship Id="rId6" Type="http://schemas.openxmlformats.org/officeDocument/2006/relationships/image" Target="../media/image21.tiff"/><Relationship Id="rId5" Type="http://schemas.openxmlformats.org/officeDocument/2006/relationships/image" Target="../media/image20.tiff"/><Relationship Id="rId10" Type="http://schemas.openxmlformats.org/officeDocument/2006/relationships/image" Target="../media/image25.tiff"/><Relationship Id="rId4" Type="http://schemas.openxmlformats.org/officeDocument/2006/relationships/image" Target="../media/image19.tiff"/><Relationship Id="rId9" Type="http://schemas.openxmlformats.org/officeDocument/2006/relationships/image" Target="../media/image24.tiff"/></Relationships>
</file>

<file path=ppt/slides/_rels/slide29.xml.rels><?xml version="1.0" encoding="UTF-8" standalone="yes"?>
<Relationships xmlns="http://schemas.openxmlformats.org/package/2006/relationships"><Relationship Id="rId8" Type="http://schemas.openxmlformats.org/officeDocument/2006/relationships/image" Target="../media/image24.tiff"/><Relationship Id="rId3" Type="http://schemas.openxmlformats.org/officeDocument/2006/relationships/image" Target="../media/image18.tiff"/><Relationship Id="rId7" Type="http://schemas.openxmlformats.org/officeDocument/2006/relationships/image" Target="../media/image23.tiff"/><Relationship Id="rId2" Type="http://schemas.openxmlformats.org/officeDocument/2006/relationships/image" Target="../media/image17.tiff"/><Relationship Id="rId1" Type="http://schemas.openxmlformats.org/officeDocument/2006/relationships/slideLayout" Target="../slideLayouts/slideLayout24.xml"/><Relationship Id="rId6" Type="http://schemas.openxmlformats.org/officeDocument/2006/relationships/image" Target="../media/image22.tiff"/><Relationship Id="rId5" Type="http://schemas.openxmlformats.org/officeDocument/2006/relationships/image" Target="../media/image21.tiff"/><Relationship Id="rId4" Type="http://schemas.openxmlformats.org/officeDocument/2006/relationships/image" Target="../media/image20.tiff"/><Relationship Id="rId9" Type="http://schemas.openxmlformats.org/officeDocument/2006/relationships/image" Target="../media/image25.tiff"/></Relationships>
</file>

<file path=ppt/slides/_rels/slide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channel/UCAxW1XT0iEJo0TYlRfn6rYQ" TargetMode="External"/><Relationship Id="rId2" Type="http://schemas.openxmlformats.org/officeDocument/2006/relationships/hyperlink" Target="https://player.5-a-day.tv/" TargetMode="External"/><Relationship Id="rId1" Type="http://schemas.openxmlformats.org/officeDocument/2006/relationships/slideLayout" Target="../slideLayouts/slideLayout24.xml"/><Relationship Id="rId6" Type="http://schemas.openxmlformats.org/officeDocument/2006/relationships/hyperlink" Target="https://www.gonoodle.com/good-energy-at-home-kids-games-and-videos/" TargetMode="External"/><Relationship Id="rId5" Type="http://schemas.openxmlformats.org/officeDocument/2006/relationships/hyperlink" Target="https://pehubportal.co.uk/" TargetMode="External"/><Relationship Id="rId4" Type="http://schemas.openxmlformats.org/officeDocument/2006/relationships/hyperlink" Target="https://www.youtube.com/user/CosmicKidsYoga"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68437" y="-655637"/>
            <a:ext cx="9144000" cy="2387600"/>
          </a:xfrm>
        </p:spPr>
        <p:txBody>
          <a:bodyPr/>
          <a:lstStyle/>
          <a:p>
            <a:r>
              <a:rPr lang="en-GB" dirty="0">
                <a:latin typeface="Comic Sans MS" panose="030F0702030302020204" pitchFamily="66" charset="0"/>
              </a:rPr>
              <a:t>Guided Reading</a:t>
            </a:r>
          </a:p>
        </p:txBody>
      </p:sp>
      <p:pic>
        <p:nvPicPr>
          <p:cNvPr id="1026" name="Picture 2" descr="Image result for guided rea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9174" y="2475970"/>
            <a:ext cx="4962525" cy="2295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03106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226300" y="787400"/>
            <a:ext cx="4305300" cy="1384995"/>
          </a:xfrm>
          <a:prstGeom prst="rect">
            <a:avLst/>
          </a:prstGeom>
          <a:noFill/>
        </p:spPr>
        <p:txBody>
          <a:bodyPr wrap="square" rtlCol="0">
            <a:spAutoFit/>
          </a:bodyPr>
          <a:lstStyle/>
          <a:p>
            <a:r>
              <a:rPr lang="en-GB" sz="2800" dirty="0">
                <a:solidFill>
                  <a:srgbClr val="0070C0"/>
                </a:solidFill>
                <a:latin typeface="Comic Sans MS" panose="030F0702030302020204" pitchFamily="66" charset="0"/>
              </a:rPr>
              <a:t>This type of rhyming pattern is called a rhyming couplet.</a:t>
            </a:r>
          </a:p>
        </p:txBody>
      </p:sp>
      <p:sp>
        <p:nvSpPr>
          <p:cNvPr id="8" name="Oval Callout 7"/>
          <p:cNvSpPr/>
          <p:nvPr/>
        </p:nvSpPr>
        <p:spPr bwMode="auto">
          <a:xfrm>
            <a:off x="6902450" y="3151256"/>
            <a:ext cx="4953000" cy="2286000"/>
          </a:xfrm>
          <a:prstGeom prst="wedgeEllipseCallout">
            <a:avLst>
              <a:gd name="adj1" fmla="val -57798"/>
              <a:gd name="adj2" fmla="val 96389"/>
            </a:avLst>
          </a:prstGeom>
          <a:solidFill>
            <a:schemeClr val="bg1"/>
          </a:solidFill>
          <a:ln w="57150"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dirty="0">
                <a:ln>
                  <a:noFill/>
                </a:ln>
                <a:solidFill>
                  <a:srgbClr val="0070C0"/>
                </a:solidFill>
                <a:effectLst/>
                <a:latin typeface="Comic Sans MS" panose="030F0702030302020204" pitchFamily="66" charset="0"/>
                <a:ea typeface="ＭＳ Ｐゴシック" panose="020B0600070205080204" pitchFamily="34" charset="-128"/>
              </a:rPr>
              <a:t>What could you see from a train window as you were going along?</a:t>
            </a:r>
          </a:p>
        </p:txBody>
      </p:sp>
      <p:pic>
        <p:nvPicPr>
          <p:cNvPr id="7" name="Picture 6">
            <a:extLst>
              <a:ext uri="{FF2B5EF4-FFF2-40B4-BE49-F238E27FC236}">
                <a16:creationId xmlns:a16="http://schemas.microsoft.com/office/drawing/2014/main" id="{1D4A3239-B9EB-2143-A9F4-5C536EA95026}"/>
              </a:ext>
            </a:extLst>
          </p:cNvPr>
          <p:cNvPicPr>
            <a:picLocks noChangeAspect="1"/>
          </p:cNvPicPr>
          <p:nvPr/>
        </p:nvPicPr>
        <p:blipFill>
          <a:blip r:embed="rId3"/>
          <a:stretch>
            <a:fillRect/>
          </a:stretch>
        </p:blipFill>
        <p:spPr>
          <a:xfrm>
            <a:off x="352281" y="446983"/>
            <a:ext cx="5952763" cy="4178026"/>
          </a:xfrm>
          <a:prstGeom prst="rect">
            <a:avLst/>
          </a:prstGeom>
        </p:spPr>
      </p:pic>
    </p:spTree>
    <p:extLst>
      <p:ext uri="{BB962C8B-B14F-4D97-AF65-F5344CB8AC3E}">
        <p14:creationId xmlns:p14="http://schemas.microsoft.com/office/powerpoint/2010/main" val="32209830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36A7D1C8-927D-0244-A96C-ED98618FDD62}"/>
              </a:ext>
            </a:extLst>
          </p:cNvPr>
          <p:cNvSpPr/>
          <p:nvPr/>
        </p:nvSpPr>
        <p:spPr bwMode="auto">
          <a:xfrm>
            <a:off x="3631096" y="2239617"/>
            <a:ext cx="3909391" cy="2040835"/>
          </a:xfrm>
          <a:prstGeom prst="ellipse">
            <a:avLst/>
          </a:prstGeom>
          <a:solidFill>
            <a:schemeClr val="bg1"/>
          </a:solidFill>
          <a:ln w="7620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p:txBody>
      </p:sp>
      <p:sp>
        <p:nvSpPr>
          <p:cNvPr id="3" name="TextBox 2">
            <a:extLst>
              <a:ext uri="{FF2B5EF4-FFF2-40B4-BE49-F238E27FC236}">
                <a16:creationId xmlns:a16="http://schemas.microsoft.com/office/drawing/2014/main" id="{74857AE1-5420-324C-B609-8326EAAE4FD8}"/>
              </a:ext>
            </a:extLst>
          </p:cNvPr>
          <p:cNvSpPr txBox="1"/>
          <p:nvPr/>
        </p:nvSpPr>
        <p:spPr>
          <a:xfrm>
            <a:off x="4154556" y="3059668"/>
            <a:ext cx="2862469" cy="369332"/>
          </a:xfrm>
          <a:prstGeom prst="rect">
            <a:avLst/>
          </a:prstGeom>
          <a:noFill/>
        </p:spPr>
        <p:txBody>
          <a:bodyPr wrap="square" rtlCol="0">
            <a:spAutoFit/>
          </a:bodyPr>
          <a:lstStyle/>
          <a:p>
            <a:r>
              <a:rPr lang="en-GB" dirty="0">
                <a:latin typeface="Comic Sans MS" panose="030F0902030302020204" pitchFamily="66" charset="0"/>
              </a:rPr>
              <a:t>From the train window</a:t>
            </a:r>
          </a:p>
        </p:txBody>
      </p:sp>
      <p:cxnSp>
        <p:nvCxnSpPr>
          <p:cNvPr id="6" name="Straight Connector 5">
            <a:extLst>
              <a:ext uri="{FF2B5EF4-FFF2-40B4-BE49-F238E27FC236}">
                <a16:creationId xmlns:a16="http://schemas.microsoft.com/office/drawing/2014/main" id="{1224B07C-BBE4-4240-9F88-DF67CEA7C286}"/>
              </a:ext>
            </a:extLst>
          </p:cNvPr>
          <p:cNvCxnSpPr/>
          <p:nvPr/>
        </p:nvCxnSpPr>
        <p:spPr bwMode="auto">
          <a:xfrm flipV="1">
            <a:off x="7421217" y="1497496"/>
            <a:ext cx="2067340" cy="117944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Straight Connector 7">
            <a:extLst>
              <a:ext uri="{FF2B5EF4-FFF2-40B4-BE49-F238E27FC236}">
                <a16:creationId xmlns:a16="http://schemas.microsoft.com/office/drawing/2014/main" id="{2001C7E6-7445-594B-AF5E-BE92B075DCFB}"/>
              </a:ext>
            </a:extLst>
          </p:cNvPr>
          <p:cNvCxnSpPr/>
          <p:nvPr/>
        </p:nvCxnSpPr>
        <p:spPr bwMode="auto">
          <a:xfrm>
            <a:off x="7328452" y="4002157"/>
            <a:ext cx="2160105" cy="152400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TextBox 8">
            <a:extLst>
              <a:ext uri="{FF2B5EF4-FFF2-40B4-BE49-F238E27FC236}">
                <a16:creationId xmlns:a16="http://schemas.microsoft.com/office/drawing/2014/main" id="{28F00559-BC3B-9748-A208-D666DB99A9B4}"/>
              </a:ext>
            </a:extLst>
          </p:cNvPr>
          <p:cNvSpPr txBox="1"/>
          <p:nvPr/>
        </p:nvSpPr>
        <p:spPr>
          <a:xfrm>
            <a:off x="9634330" y="1106557"/>
            <a:ext cx="2226366" cy="369332"/>
          </a:xfrm>
          <a:prstGeom prst="rect">
            <a:avLst/>
          </a:prstGeom>
          <a:noFill/>
        </p:spPr>
        <p:txBody>
          <a:bodyPr wrap="square" rtlCol="0">
            <a:spAutoFit/>
          </a:bodyPr>
          <a:lstStyle/>
          <a:p>
            <a:r>
              <a:rPr lang="en-GB" dirty="0">
                <a:latin typeface="Comic Sans MS" panose="030F0902030302020204" pitchFamily="66" charset="0"/>
              </a:rPr>
              <a:t>Trees</a:t>
            </a:r>
          </a:p>
        </p:txBody>
      </p:sp>
      <p:sp>
        <p:nvSpPr>
          <p:cNvPr id="10" name="TextBox 9">
            <a:extLst>
              <a:ext uri="{FF2B5EF4-FFF2-40B4-BE49-F238E27FC236}">
                <a16:creationId xmlns:a16="http://schemas.microsoft.com/office/drawing/2014/main" id="{F3059ED4-D4B6-DB45-8CB3-0F1268D53D21}"/>
              </a:ext>
            </a:extLst>
          </p:cNvPr>
          <p:cNvSpPr txBox="1"/>
          <p:nvPr/>
        </p:nvSpPr>
        <p:spPr>
          <a:xfrm>
            <a:off x="9780104" y="5353878"/>
            <a:ext cx="1948070" cy="369332"/>
          </a:xfrm>
          <a:prstGeom prst="rect">
            <a:avLst/>
          </a:prstGeom>
          <a:noFill/>
        </p:spPr>
        <p:txBody>
          <a:bodyPr wrap="square" rtlCol="0">
            <a:spAutoFit/>
          </a:bodyPr>
          <a:lstStyle/>
          <a:p>
            <a:r>
              <a:rPr lang="en-GB" dirty="0">
                <a:latin typeface="Comic Sans MS" panose="030F0902030302020204" pitchFamily="66" charset="0"/>
              </a:rPr>
              <a:t>Buildings </a:t>
            </a:r>
          </a:p>
        </p:txBody>
      </p:sp>
      <p:sp>
        <p:nvSpPr>
          <p:cNvPr id="11" name="TextBox 10">
            <a:extLst>
              <a:ext uri="{FF2B5EF4-FFF2-40B4-BE49-F238E27FC236}">
                <a16:creationId xmlns:a16="http://schemas.microsoft.com/office/drawing/2014/main" id="{9A28537D-8A38-824C-AC87-0CB150A985BD}"/>
              </a:ext>
            </a:extLst>
          </p:cNvPr>
          <p:cNvSpPr txBox="1"/>
          <p:nvPr/>
        </p:nvSpPr>
        <p:spPr>
          <a:xfrm>
            <a:off x="715617" y="596348"/>
            <a:ext cx="2729948" cy="369332"/>
          </a:xfrm>
          <a:prstGeom prst="rect">
            <a:avLst/>
          </a:prstGeom>
          <a:noFill/>
        </p:spPr>
        <p:txBody>
          <a:bodyPr wrap="square" rtlCol="0">
            <a:spAutoFit/>
          </a:bodyPr>
          <a:lstStyle/>
          <a:p>
            <a:r>
              <a:rPr lang="en-GB" dirty="0">
                <a:latin typeface="Comic Sans MS" panose="030F0902030302020204" pitchFamily="66" charset="0"/>
              </a:rPr>
              <a:t>cars</a:t>
            </a:r>
          </a:p>
        </p:txBody>
      </p:sp>
      <p:sp>
        <p:nvSpPr>
          <p:cNvPr id="12" name="TextBox 11">
            <a:extLst>
              <a:ext uri="{FF2B5EF4-FFF2-40B4-BE49-F238E27FC236}">
                <a16:creationId xmlns:a16="http://schemas.microsoft.com/office/drawing/2014/main" id="{6A6AE80A-7A66-D14C-B442-E42E3A1E2979}"/>
              </a:ext>
            </a:extLst>
          </p:cNvPr>
          <p:cNvSpPr txBox="1"/>
          <p:nvPr/>
        </p:nvSpPr>
        <p:spPr>
          <a:xfrm>
            <a:off x="1020417" y="4717774"/>
            <a:ext cx="1537253" cy="369332"/>
          </a:xfrm>
          <a:prstGeom prst="rect">
            <a:avLst/>
          </a:prstGeom>
          <a:noFill/>
        </p:spPr>
        <p:txBody>
          <a:bodyPr wrap="square" rtlCol="0">
            <a:spAutoFit/>
          </a:bodyPr>
          <a:lstStyle/>
          <a:p>
            <a:r>
              <a:rPr lang="en-GB" dirty="0">
                <a:latin typeface="Comic Sans MS" panose="030F0902030302020204" pitchFamily="66" charset="0"/>
              </a:rPr>
              <a:t>people</a:t>
            </a:r>
          </a:p>
        </p:txBody>
      </p:sp>
      <p:cxnSp>
        <p:nvCxnSpPr>
          <p:cNvPr id="14" name="Straight Connector 13">
            <a:extLst>
              <a:ext uri="{FF2B5EF4-FFF2-40B4-BE49-F238E27FC236}">
                <a16:creationId xmlns:a16="http://schemas.microsoft.com/office/drawing/2014/main" id="{2554D870-C55D-7D40-83AF-DB4B3E4CB1EB}"/>
              </a:ext>
            </a:extLst>
          </p:cNvPr>
          <p:cNvCxnSpPr>
            <a:stCxn id="2" idx="1"/>
          </p:cNvCxnSpPr>
          <p:nvPr/>
        </p:nvCxnSpPr>
        <p:spPr bwMode="auto">
          <a:xfrm flipH="1" flipV="1">
            <a:off x="1219200" y="965680"/>
            <a:ext cx="2984413" cy="157281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Connector 15">
            <a:extLst>
              <a:ext uri="{FF2B5EF4-FFF2-40B4-BE49-F238E27FC236}">
                <a16:creationId xmlns:a16="http://schemas.microsoft.com/office/drawing/2014/main" id="{860892FB-485E-C749-80EB-7B022DA52F06}"/>
              </a:ext>
            </a:extLst>
          </p:cNvPr>
          <p:cNvCxnSpPr/>
          <p:nvPr/>
        </p:nvCxnSpPr>
        <p:spPr bwMode="auto">
          <a:xfrm flipH="1">
            <a:off x="1881809" y="4002157"/>
            <a:ext cx="2067339" cy="90114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Rounded Rectangular Callout 16">
            <a:extLst>
              <a:ext uri="{FF2B5EF4-FFF2-40B4-BE49-F238E27FC236}">
                <a16:creationId xmlns:a16="http://schemas.microsoft.com/office/drawing/2014/main" id="{928A02BA-7078-454C-A0C9-ED081000BE53}"/>
              </a:ext>
            </a:extLst>
          </p:cNvPr>
          <p:cNvSpPr/>
          <p:nvPr/>
        </p:nvSpPr>
        <p:spPr bwMode="auto">
          <a:xfrm>
            <a:off x="8905461" y="2538490"/>
            <a:ext cx="2822713" cy="1463667"/>
          </a:xfrm>
          <a:prstGeom prst="wedgeRoundRectCallout">
            <a:avLst>
              <a:gd name="adj1" fmla="val 52876"/>
              <a:gd name="adj2" fmla="val 105054"/>
              <a:gd name="adj3" fmla="val 16667"/>
            </a:avLst>
          </a:prstGeom>
          <a:solidFill>
            <a:schemeClr val="bg1"/>
          </a:solidFill>
          <a:ln w="57150" cap="flat" cmpd="sng" algn="ctr">
            <a:solidFill>
              <a:schemeClr val="accent6">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p:txBody>
      </p:sp>
      <p:sp>
        <p:nvSpPr>
          <p:cNvPr id="18" name="TextBox 17">
            <a:extLst>
              <a:ext uri="{FF2B5EF4-FFF2-40B4-BE49-F238E27FC236}">
                <a16:creationId xmlns:a16="http://schemas.microsoft.com/office/drawing/2014/main" id="{8F1CDA5C-19A5-7149-870E-0230D03F1024}"/>
              </a:ext>
            </a:extLst>
          </p:cNvPr>
          <p:cNvSpPr txBox="1"/>
          <p:nvPr/>
        </p:nvSpPr>
        <p:spPr>
          <a:xfrm>
            <a:off x="9090991" y="2855843"/>
            <a:ext cx="2438400" cy="923330"/>
          </a:xfrm>
          <a:prstGeom prst="rect">
            <a:avLst/>
          </a:prstGeom>
          <a:noFill/>
        </p:spPr>
        <p:txBody>
          <a:bodyPr wrap="square" rtlCol="0">
            <a:spAutoFit/>
          </a:bodyPr>
          <a:lstStyle/>
          <a:p>
            <a:r>
              <a:rPr lang="en-GB" dirty="0">
                <a:latin typeface="Comic Sans MS" panose="030F0902030302020204" pitchFamily="66" charset="0"/>
              </a:rPr>
              <a:t>Now, try to add at least  3 more ideas of your own.</a:t>
            </a:r>
          </a:p>
        </p:txBody>
      </p:sp>
    </p:spTree>
    <p:extLst>
      <p:ext uri="{BB962C8B-B14F-4D97-AF65-F5344CB8AC3E}">
        <p14:creationId xmlns:p14="http://schemas.microsoft.com/office/powerpoint/2010/main" val="28950290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36A7D1C8-927D-0244-A96C-ED98618FDD62}"/>
              </a:ext>
            </a:extLst>
          </p:cNvPr>
          <p:cNvSpPr/>
          <p:nvPr/>
        </p:nvSpPr>
        <p:spPr bwMode="auto">
          <a:xfrm>
            <a:off x="3631096" y="2239617"/>
            <a:ext cx="3909391" cy="2040835"/>
          </a:xfrm>
          <a:prstGeom prst="ellipse">
            <a:avLst/>
          </a:prstGeom>
          <a:solidFill>
            <a:schemeClr val="bg1"/>
          </a:solidFill>
          <a:ln w="7620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74857AE1-5420-324C-B609-8326EAAE4FD8}"/>
              </a:ext>
            </a:extLst>
          </p:cNvPr>
          <p:cNvSpPr txBox="1"/>
          <p:nvPr/>
        </p:nvSpPr>
        <p:spPr>
          <a:xfrm>
            <a:off x="4154556" y="3059668"/>
            <a:ext cx="286246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omic Sans MS" panose="030F0902030302020204" pitchFamily="66" charset="0"/>
                <a:ea typeface="ＭＳ Ｐゴシック"/>
                <a:cs typeface="+mn-cs"/>
              </a:rPr>
              <a:t>From the train window</a:t>
            </a:r>
          </a:p>
        </p:txBody>
      </p:sp>
      <p:cxnSp>
        <p:nvCxnSpPr>
          <p:cNvPr id="6" name="Straight Connector 5">
            <a:extLst>
              <a:ext uri="{FF2B5EF4-FFF2-40B4-BE49-F238E27FC236}">
                <a16:creationId xmlns:a16="http://schemas.microsoft.com/office/drawing/2014/main" id="{1224B07C-BBE4-4240-9F88-DF67CEA7C286}"/>
              </a:ext>
            </a:extLst>
          </p:cNvPr>
          <p:cNvCxnSpPr/>
          <p:nvPr/>
        </p:nvCxnSpPr>
        <p:spPr bwMode="auto">
          <a:xfrm flipV="1">
            <a:off x="7421217" y="1497496"/>
            <a:ext cx="2067340" cy="117944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Straight Connector 7">
            <a:extLst>
              <a:ext uri="{FF2B5EF4-FFF2-40B4-BE49-F238E27FC236}">
                <a16:creationId xmlns:a16="http://schemas.microsoft.com/office/drawing/2014/main" id="{2001C7E6-7445-594B-AF5E-BE92B075DCFB}"/>
              </a:ext>
            </a:extLst>
          </p:cNvPr>
          <p:cNvCxnSpPr/>
          <p:nvPr/>
        </p:nvCxnSpPr>
        <p:spPr bwMode="auto">
          <a:xfrm>
            <a:off x="7328452" y="4002157"/>
            <a:ext cx="2160105" cy="152400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TextBox 8">
            <a:extLst>
              <a:ext uri="{FF2B5EF4-FFF2-40B4-BE49-F238E27FC236}">
                <a16:creationId xmlns:a16="http://schemas.microsoft.com/office/drawing/2014/main" id="{28F00559-BC3B-9748-A208-D666DB99A9B4}"/>
              </a:ext>
            </a:extLst>
          </p:cNvPr>
          <p:cNvSpPr txBox="1"/>
          <p:nvPr/>
        </p:nvSpPr>
        <p:spPr>
          <a:xfrm>
            <a:off x="9634330" y="1106557"/>
            <a:ext cx="22263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omic Sans MS" panose="030F0902030302020204" pitchFamily="66" charset="0"/>
                <a:ea typeface="ＭＳ Ｐゴシック"/>
                <a:cs typeface="+mn-cs"/>
              </a:rPr>
              <a:t>Trees</a:t>
            </a:r>
          </a:p>
        </p:txBody>
      </p:sp>
      <p:sp>
        <p:nvSpPr>
          <p:cNvPr id="10" name="TextBox 9">
            <a:extLst>
              <a:ext uri="{FF2B5EF4-FFF2-40B4-BE49-F238E27FC236}">
                <a16:creationId xmlns:a16="http://schemas.microsoft.com/office/drawing/2014/main" id="{F3059ED4-D4B6-DB45-8CB3-0F1268D53D21}"/>
              </a:ext>
            </a:extLst>
          </p:cNvPr>
          <p:cNvSpPr txBox="1"/>
          <p:nvPr/>
        </p:nvSpPr>
        <p:spPr>
          <a:xfrm>
            <a:off x="9780104" y="5353878"/>
            <a:ext cx="194807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omic Sans MS" panose="030F0902030302020204" pitchFamily="66" charset="0"/>
                <a:ea typeface="ＭＳ Ｐゴシック"/>
                <a:cs typeface="+mn-cs"/>
              </a:rPr>
              <a:t>Buildings </a:t>
            </a:r>
          </a:p>
        </p:txBody>
      </p:sp>
      <p:sp>
        <p:nvSpPr>
          <p:cNvPr id="11" name="TextBox 10">
            <a:extLst>
              <a:ext uri="{FF2B5EF4-FFF2-40B4-BE49-F238E27FC236}">
                <a16:creationId xmlns:a16="http://schemas.microsoft.com/office/drawing/2014/main" id="{9A28537D-8A38-824C-AC87-0CB150A985BD}"/>
              </a:ext>
            </a:extLst>
          </p:cNvPr>
          <p:cNvSpPr txBox="1"/>
          <p:nvPr/>
        </p:nvSpPr>
        <p:spPr>
          <a:xfrm>
            <a:off x="715617" y="596348"/>
            <a:ext cx="27299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omic Sans MS" panose="030F0902030302020204" pitchFamily="66" charset="0"/>
                <a:ea typeface="ＭＳ Ｐゴシック"/>
                <a:cs typeface="+mn-cs"/>
              </a:rPr>
              <a:t>cars</a:t>
            </a:r>
          </a:p>
        </p:txBody>
      </p:sp>
      <p:sp>
        <p:nvSpPr>
          <p:cNvPr id="12" name="TextBox 11">
            <a:extLst>
              <a:ext uri="{FF2B5EF4-FFF2-40B4-BE49-F238E27FC236}">
                <a16:creationId xmlns:a16="http://schemas.microsoft.com/office/drawing/2014/main" id="{6A6AE80A-7A66-D14C-B442-E42E3A1E2979}"/>
              </a:ext>
            </a:extLst>
          </p:cNvPr>
          <p:cNvSpPr txBox="1"/>
          <p:nvPr/>
        </p:nvSpPr>
        <p:spPr>
          <a:xfrm>
            <a:off x="1020417" y="4717774"/>
            <a:ext cx="15372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omic Sans MS" panose="030F0902030302020204" pitchFamily="66" charset="0"/>
                <a:ea typeface="ＭＳ Ｐゴシック"/>
                <a:cs typeface="+mn-cs"/>
              </a:rPr>
              <a:t>people</a:t>
            </a:r>
          </a:p>
        </p:txBody>
      </p:sp>
      <p:cxnSp>
        <p:nvCxnSpPr>
          <p:cNvPr id="14" name="Straight Connector 13">
            <a:extLst>
              <a:ext uri="{FF2B5EF4-FFF2-40B4-BE49-F238E27FC236}">
                <a16:creationId xmlns:a16="http://schemas.microsoft.com/office/drawing/2014/main" id="{2554D870-C55D-7D40-83AF-DB4B3E4CB1EB}"/>
              </a:ext>
            </a:extLst>
          </p:cNvPr>
          <p:cNvCxnSpPr>
            <a:stCxn id="2" idx="1"/>
          </p:cNvCxnSpPr>
          <p:nvPr/>
        </p:nvCxnSpPr>
        <p:spPr bwMode="auto">
          <a:xfrm flipH="1" flipV="1">
            <a:off x="1219200" y="965680"/>
            <a:ext cx="2984413" cy="157281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Connector 15">
            <a:extLst>
              <a:ext uri="{FF2B5EF4-FFF2-40B4-BE49-F238E27FC236}">
                <a16:creationId xmlns:a16="http://schemas.microsoft.com/office/drawing/2014/main" id="{860892FB-485E-C749-80EB-7B022DA52F06}"/>
              </a:ext>
            </a:extLst>
          </p:cNvPr>
          <p:cNvCxnSpPr/>
          <p:nvPr/>
        </p:nvCxnSpPr>
        <p:spPr bwMode="auto">
          <a:xfrm flipH="1">
            <a:off x="1881809" y="4002157"/>
            <a:ext cx="2067339" cy="90114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Rounded Rectangular Callout 16">
            <a:extLst>
              <a:ext uri="{FF2B5EF4-FFF2-40B4-BE49-F238E27FC236}">
                <a16:creationId xmlns:a16="http://schemas.microsoft.com/office/drawing/2014/main" id="{928A02BA-7078-454C-A0C9-ED081000BE53}"/>
              </a:ext>
            </a:extLst>
          </p:cNvPr>
          <p:cNvSpPr/>
          <p:nvPr/>
        </p:nvSpPr>
        <p:spPr bwMode="auto">
          <a:xfrm>
            <a:off x="8905461" y="2538490"/>
            <a:ext cx="2822713" cy="1463667"/>
          </a:xfrm>
          <a:prstGeom prst="wedgeRoundRectCallout">
            <a:avLst>
              <a:gd name="adj1" fmla="val 52876"/>
              <a:gd name="adj2" fmla="val 105054"/>
              <a:gd name="adj3" fmla="val 16667"/>
            </a:avLst>
          </a:prstGeom>
          <a:solidFill>
            <a:schemeClr val="bg1"/>
          </a:solidFill>
          <a:ln w="57150" cap="flat" cmpd="sng" algn="ctr">
            <a:solidFill>
              <a:schemeClr val="accent6">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8" name="TextBox 17">
            <a:extLst>
              <a:ext uri="{FF2B5EF4-FFF2-40B4-BE49-F238E27FC236}">
                <a16:creationId xmlns:a16="http://schemas.microsoft.com/office/drawing/2014/main" id="{8F1CDA5C-19A5-7149-870E-0230D03F1024}"/>
              </a:ext>
            </a:extLst>
          </p:cNvPr>
          <p:cNvSpPr txBox="1"/>
          <p:nvPr/>
        </p:nvSpPr>
        <p:spPr>
          <a:xfrm>
            <a:off x="9090991" y="2855843"/>
            <a:ext cx="24384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omic Sans MS" panose="030F0902030302020204" pitchFamily="66" charset="0"/>
                <a:ea typeface="ＭＳ Ｐゴシック"/>
                <a:cs typeface="+mn-cs"/>
              </a:rPr>
              <a:t>Now, try to rhyming words to your spider diagram.</a:t>
            </a:r>
          </a:p>
        </p:txBody>
      </p:sp>
      <p:sp>
        <p:nvSpPr>
          <p:cNvPr id="4" name="Rounded Rectangular Callout 3">
            <a:extLst>
              <a:ext uri="{FF2B5EF4-FFF2-40B4-BE49-F238E27FC236}">
                <a16:creationId xmlns:a16="http://schemas.microsoft.com/office/drawing/2014/main" id="{19F09077-B58B-F84F-9680-8E50E7BB2C74}"/>
              </a:ext>
            </a:extLst>
          </p:cNvPr>
          <p:cNvSpPr/>
          <p:nvPr/>
        </p:nvSpPr>
        <p:spPr bwMode="auto">
          <a:xfrm>
            <a:off x="2557670" y="5723210"/>
            <a:ext cx="5950226" cy="796860"/>
          </a:xfrm>
          <a:prstGeom prst="wedgeRoundRectCallout">
            <a:avLst>
              <a:gd name="adj1" fmla="val -2793"/>
              <a:gd name="adj2" fmla="val 92435"/>
              <a:gd name="adj3" fmla="val 16667"/>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p:txBody>
      </p:sp>
      <p:sp>
        <p:nvSpPr>
          <p:cNvPr id="5" name="TextBox 4">
            <a:extLst>
              <a:ext uri="{FF2B5EF4-FFF2-40B4-BE49-F238E27FC236}">
                <a16:creationId xmlns:a16="http://schemas.microsoft.com/office/drawing/2014/main" id="{CB58B4CD-C897-3A46-80DE-2CE139F1DCB9}"/>
              </a:ext>
            </a:extLst>
          </p:cNvPr>
          <p:cNvSpPr txBox="1"/>
          <p:nvPr/>
        </p:nvSpPr>
        <p:spPr>
          <a:xfrm>
            <a:off x="2902226" y="5892320"/>
            <a:ext cx="4518991" cy="646331"/>
          </a:xfrm>
          <a:prstGeom prst="rect">
            <a:avLst/>
          </a:prstGeom>
          <a:noFill/>
        </p:spPr>
        <p:txBody>
          <a:bodyPr wrap="square" rtlCol="0">
            <a:spAutoFit/>
          </a:bodyPr>
          <a:lstStyle/>
          <a:p>
            <a:r>
              <a:rPr lang="en-GB" dirty="0">
                <a:latin typeface="Comic Sans MS" panose="030F0902030302020204" pitchFamily="66" charset="0"/>
              </a:rPr>
              <a:t>We will use this to help us write our own verse tomorrow.</a:t>
            </a:r>
          </a:p>
        </p:txBody>
      </p:sp>
    </p:spTree>
    <p:extLst>
      <p:ext uri="{BB962C8B-B14F-4D97-AF65-F5344CB8AC3E}">
        <p14:creationId xmlns:p14="http://schemas.microsoft.com/office/powerpoint/2010/main" val="19818281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0"/>
            <a:ext cx="9144000" cy="2387600"/>
          </a:xfrm>
        </p:spPr>
        <p:txBody>
          <a:bodyPr/>
          <a:lstStyle/>
          <a:p>
            <a:r>
              <a:rPr lang="en-GB" dirty="0">
                <a:latin typeface="Comic Sans MS" panose="030F0702030302020204" pitchFamily="66" charset="0"/>
              </a:rPr>
              <a:t>Maths</a:t>
            </a:r>
          </a:p>
        </p:txBody>
      </p:sp>
      <p:sp>
        <p:nvSpPr>
          <p:cNvPr id="3" name="Subtitle 2"/>
          <p:cNvSpPr>
            <a:spLocks noGrp="1"/>
          </p:cNvSpPr>
          <p:nvPr>
            <p:ph type="subTitle" idx="1"/>
          </p:nvPr>
        </p:nvSpPr>
        <p:spPr>
          <a:xfrm>
            <a:off x="1524000" y="3247276"/>
            <a:ext cx="9144000" cy="3318623"/>
          </a:xfrm>
        </p:spPr>
        <p:txBody>
          <a:bodyPr>
            <a:normAutofit lnSpcReduction="10000"/>
          </a:bodyPr>
          <a:lstStyle/>
          <a:p>
            <a:r>
              <a:rPr lang="en-GB" dirty="0">
                <a:latin typeface="Comic Sans MS" panose="030F0702030302020204" pitchFamily="66" charset="0"/>
              </a:rPr>
              <a:t>Year 3</a:t>
            </a:r>
          </a:p>
          <a:p>
            <a:endParaRPr lang="en-GB" dirty="0">
              <a:latin typeface="Comic Sans MS" panose="030F0702030302020204" pitchFamily="66" charset="0"/>
            </a:endParaRPr>
          </a:p>
          <a:p>
            <a:r>
              <a:rPr lang="en-GB" dirty="0">
                <a:latin typeface="Comic Sans MS" panose="030F0702030302020204" pitchFamily="66" charset="0"/>
              </a:rPr>
              <a:t>Complete the coloured work you would normally do in class.</a:t>
            </a:r>
          </a:p>
          <a:p>
            <a:endParaRPr lang="en-GB" dirty="0">
              <a:latin typeface="Comic Sans MS" panose="030F0702030302020204" pitchFamily="66" charset="0"/>
            </a:endParaRPr>
          </a:p>
          <a:p>
            <a:r>
              <a:rPr lang="en-GB" dirty="0">
                <a:latin typeface="Comic Sans MS" panose="030F0702030302020204" pitchFamily="66" charset="0"/>
              </a:rPr>
              <a:t>If you want a challenge, or have some extra time, please feel free to try another group’s work </a:t>
            </a:r>
            <a:r>
              <a:rPr lang="en-GB" dirty="0">
                <a:latin typeface="Comic Sans MS" panose="030F0702030302020204" pitchFamily="66" charset="0"/>
                <a:sym typeface="Wingdings" panose="05000000000000000000" pitchFamily="2" charset="2"/>
              </a:rPr>
              <a:t></a:t>
            </a:r>
          </a:p>
          <a:p>
            <a:endParaRPr lang="en-GB" dirty="0">
              <a:latin typeface="Comic Sans MS" panose="030F0702030302020204" pitchFamily="66" charset="0"/>
              <a:sym typeface="Wingdings" panose="05000000000000000000" pitchFamily="2" charset="2"/>
            </a:endParaRPr>
          </a:p>
          <a:p>
            <a:r>
              <a:rPr lang="en-GB" dirty="0">
                <a:solidFill>
                  <a:srgbClr val="FF0000"/>
                </a:solidFill>
                <a:latin typeface="Comic Sans MS" panose="030F0702030302020204" pitchFamily="66" charset="0"/>
                <a:sym typeface="Wingdings" panose="05000000000000000000" pitchFamily="2" charset="2"/>
              </a:rPr>
              <a:t>Red Group </a:t>
            </a:r>
            <a:r>
              <a:rPr lang="en-GB" dirty="0">
                <a:latin typeface="Comic Sans MS" panose="030F0702030302020204" pitchFamily="66" charset="0"/>
                <a:sym typeface="Wingdings" panose="05000000000000000000" pitchFamily="2" charset="2"/>
              </a:rPr>
              <a:t>follow this link </a:t>
            </a:r>
            <a:r>
              <a:rPr lang="en-GB" u="sng" dirty="0">
                <a:hlinkClick r:id="rId2"/>
              </a:rPr>
              <a:t>https://DUKEMUG.exampro.net</a:t>
            </a:r>
            <a:endParaRPr lang="en-GB" dirty="0">
              <a:latin typeface="Comic Sans MS" panose="030F0702030302020204" pitchFamily="66" charset="0"/>
            </a:endParaRPr>
          </a:p>
        </p:txBody>
      </p:sp>
      <p:pic>
        <p:nvPicPr>
          <p:cNvPr id="5" name="Picture 4"/>
          <p:cNvPicPr>
            <a:picLocks noChangeAspect="1"/>
          </p:cNvPicPr>
          <p:nvPr/>
        </p:nvPicPr>
        <p:blipFill>
          <a:blip r:embed="rId3"/>
          <a:stretch>
            <a:fillRect/>
          </a:stretch>
        </p:blipFill>
        <p:spPr>
          <a:xfrm>
            <a:off x="8913586" y="207348"/>
            <a:ext cx="2884714" cy="2832581"/>
          </a:xfrm>
          <a:prstGeom prst="rect">
            <a:avLst/>
          </a:prstGeom>
        </p:spPr>
      </p:pic>
    </p:spTree>
    <p:extLst>
      <p:ext uri="{BB962C8B-B14F-4D97-AF65-F5344CB8AC3E}">
        <p14:creationId xmlns:p14="http://schemas.microsoft.com/office/powerpoint/2010/main" val="35423040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4" name="Subtitle 2"/>
          <p:cNvSpPr txBox="1">
            <a:spLocks/>
          </p:cNvSpPr>
          <p:nvPr/>
        </p:nvSpPr>
        <p:spPr>
          <a:xfrm>
            <a:off x="108858" y="511629"/>
            <a:ext cx="12083142" cy="379367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0" i="0" u="none" strike="noStrike" kern="1200" cap="none" spc="0" normalizeH="0" baseline="0" noProof="0" dirty="0">
                <a:ln>
                  <a:noFill/>
                </a:ln>
                <a:solidFill>
                  <a:srgbClr val="7030A0"/>
                </a:solidFill>
                <a:effectLst/>
                <a:uLnTx/>
                <a:uFillTx/>
                <a:latin typeface="Comic Sans MS" panose="030F0702030302020204" pitchFamily="66" charset="0"/>
                <a:ea typeface="+mn-ea"/>
                <a:cs typeface="+mn-cs"/>
              </a:rPr>
              <a:t>Purple group – complete page 18 of your workbook</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200" b="0" i="0" u="none" strike="noStrike" kern="1200" cap="none" spc="0" normalizeH="0" baseline="0" noProof="0" dirty="0">
              <a:ln>
                <a:noFill/>
              </a:ln>
              <a:solidFill>
                <a:srgbClr val="7030A0"/>
              </a:solidFill>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600" b="0" i="0" u="none" strike="noStrike" kern="1200" cap="none" spc="0" normalizeH="0" baseline="0" noProof="0" dirty="0">
                <a:ln>
                  <a:noFill/>
                </a:ln>
                <a:solidFill>
                  <a:srgbClr val="00B050"/>
                </a:solidFill>
                <a:effectLst/>
                <a:uLnTx/>
                <a:uFillTx/>
                <a:latin typeface="Comic Sans MS" panose="030F0702030302020204" pitchFamily="66" charset="0"/>
                <a:ea typeface="+mn-ea"/>
                <a:cs typeface="+mn-cs"/>
              </a:rPr>
              <a:t>We are recapping our knowledge of </a:t>
            </a:r>
            <a:r>
              <a:rPr kumimoji="0" lang="en-GB" sz="3600" b="0" i="0" u="none" strike="noStrike" kern="1200" cap="none" spc="0" normalizeH="0" baseline="0" noProof="0">
                <a:ln>
                  <a:noFill/>
                </a:ln>
                <a:solidFill>
                  <a:srgbClr val="00B050"/>
                </a:solidFill>
                <a:effectLst/>
                <a:uLnTx/>
                <a:uFillTx/>
                <a:latin typeface="Comic Sans MS" panose="030F0702030302020204" pitchFamily="66" charset="0"/>
                <a:ea typeface="+mn-ea"/>
                <a:cs typeface="+mn-cs"/>
              </a:rPr>
              <a:t>division.</a:t>
            </a:r>
            <a:endParaRPr kumimoji="0" lang="en-GB" sz="3600" b="0" i="0" u="none" strike="noStrike" kern="1200" cap="none" spc="0" normalizeH="0" baseline="0" noProof="0" dirty="0">
              <a:ln>
                <a:noFill/>
              </a:ln>
              <a:solidFill>
                <a:srgbClr val="00B050"/>
              </a:solidFill>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600" b="0" i="0" u="none" strike="noStrike" kern="1200" cap="none" spc="0" normalizeH="0" baseline="0" noProof="0" dirty="0">
              <a:ln>
                <a:noFill/>
              </a:ln>
              <a:solidFill>
                <a:srgbClr val="00B050"/>
              </a:solidFill>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600" b="0" i="0" u="none" strike="noStrike" kern="1200" cap="none" spc="0" normalizeH="0" baseline="0" noProof="0" dirty="0">
                <a:ln>
                  <a:noFill/>
                </a:ln>
                <a:solidFill>
                  <a:srgbClr val="00B050"/>
                </a:solidFill>
                <a:effectLst/>
                <a:uLnTx/>
                <a:uFillTx/>
                <a:latin typeface="Comic Sans MS" panose="030F0702030302020204" pitchFamily="66" charset="0"/>
                <a:ea typeface="+mn-ea"/>
                <a:cs typeface="+mn-cs"/>
              </a:rPr>
              <a:t>Write down all your division facts for the 2 times table.  Can you explain how to use the times table to help find the division facts?</a:t>
            </a:r>
          </a:p>
        </p:txBody>
      </p:sp>
    </p:spTree>
    <p:extLst>
      <p:ext uri="{BB962C8B-B14F-4D97-AF65-F5344CB8AC3E}">
        <p14:creationId xmlns:p14="http://schemas.microsoft.com/office/powerpoint/2010/main" val="13898803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4" name="Subtitle 2"/>
          <p:cNvSpPr txBox="1">
            <a:spLocks/>
          </p:cNvSpPr>
          <p:nvPr/>
        </p:nvSpPr>
        <p:spPr>
          <a:xfrm>
            <a:off x="108858" y="511629"/>
            <a:ext cx="12083142" cy="527957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Blue group  - complete pages 18 and 19 of your workbook</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6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600" b="0" i="0" u="none" strike="noStrike" kern="1200" cap="none" spc="0" normalizeH="0" baseline="0" noProof="0" dirty="0">
                <a:ln>
                  <a:noFill/>
                </a:ln>
                <a:solidFill>
                  <a:srgbClr val="00B050"/>
                </a:solidFill>
                <a:effectLst/>
                <a:uLnTx/>
                <a:uFillTx/>
                <a:latin typeface="Comic Sans MS" panose="030F0702030302020204" pitchFamily="66" charset="0"/>
                <a:ea typeface="+mn-ea"/>
                <a:cs typeface="+mn-cs"/>
              </a:rPr>
              <a:t>We are recapping our knowledge of multiplication and division.</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600" b="0" i="0" u="none" strike="noStrike" kern="1200" cap="none" spc="0" normalizeH="0" baseline="0" noProof="0" dirty="0">
              <a:ln>
                <a:noFill/>
              </a:ln>
              <a:solidFill>
                <a:srgbClr val="00B050"/>
              </a:solidFill>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600" b="0" i="0" u="none" strike="noStrike" kern="1200" cap="none" spc="0" normalizeH="0" baseline="0" noProof="0" dirty="0">
                <a:ln>
                  <a:noFill/>
                </a:ln>
                <a:solidFill>
                  <a:srgbClr val="00B050"/>
                </a:solidFill>
                <a:effectLst/>
                <a:uLnTx/>
                <a:uFillTx/>
                <a:latin typeface="Comic Sans MS" panose="030F0702030302020204" pitchFamily="66" charset="0"/>
                <a:ea typeface="+mn-ea"/>
                <a:cs typeface="+mn-cs"/>
              </a:rPr>
              <a:t>Write down division facts for the 2, 5 and 10 times tables to warm up.</a:t>
            </a:r>
          </a:p>
        </p:txBody>
      </p:sp>
    </p:spTree>
    <p:extLst>
      <p:ext uri="{BB962C8B-B14F-4D97-AF65-F5344CB8AC3E}">
        <p14:creationId xmlns:p14="http://schemas.microsoft.com/office/powerpoint/2010/main" val="16933756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4" name="Title 1"/>
          <p:cNvSpPr txBox="1">
            <a:spLocks/>
          </p:cNvSpPr>
          <p:nvPr/>
        </p:nvSpPr>
        <p:spPr>
          <a:xfrm>
            <a:off x="1344386" y="438378"/>
            <a:ext cx="96012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0" i="0" u="sng" strike="noStrike" kern="1200" cap="none" spc="0" normalizeH="0" baseline="0" noProof="0" dirty="0">
                <a:ln>
                  <a:noFill/>
                </a:ln>
                <a:solidFill>
                  <a:prstClr val="black"/>
                </a:solidFill>
                <a:effectLst/>
                <a:uLnTx/>
                <a:uFillTx/>
                <a:latin typeface="Comic Sans MS" panose="030F0702030302020204" pitchFamily="66" charset="0"/>
                <a:ea typeface="+mj-ea"/>
                <a:cs typeface="+mj-cs"/>
              </a:rPr>
              <a:t>WALT: add a 3-digit number and 1s.</a:t>
            </a:r>
          </a:p>
        </p:txBody>
      </p:sp>
      <p:sp>
        <p:nvSpPr>
          <p:cNvPr id="5" name="Subtitle 2"/>
          <p:cNvSpPr txBox="1">
            <a:spLocks/>
          </p:cNvSpPr>
          <p:nvPr/>
        </p:nvSpPr>
        <p:spPr>
          <a:xfrm>
            <a:off x="1572986" y="2825978"/>
            <a:ext cx="9144000" cy="2642734"/>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We are going to consolidate our knowledge of addition and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subtraction, which we looked at in Autumn Term.</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Look at the yellow pages to help you, then complete the work</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for your group.</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Green group – green background</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Orange group – orange background</a:t>
            </a:r>
          </a:p>
        </p:txBody>
      </p:sp>
    </p:spTree>
    <p:extLst>
      <p:ext uri="{BB962C8B-B14F-4D97-AF65-F5344CB8AC3E}">
        <p14:creationId xmlns:p14="http://schemas.microsoft.com/office/powerpoint/2010/main" val="12613427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4" name="Title 1"/>
          <p:cNvSpPr txBox="1">
            <a:spLocks/>
          </p:cNvSpPr>
          <p:nvPr/>
        </p:nvSpPr>
        <p:spPr>
          <a:xfrm>
            <a:off x="2210550" y="0"/>
            <a:ext cx="9601200" cy="11974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0" i="0" u="sng" strike="noStrike" kern="1200" cap="none" spc="0" normalizeH="0" baseline="0" noProof="0" dirty="0">
                <a:ln>
                  <a:noFill/>
                </a:ln>
                <a:solidFill>
                  <a:prstClr val="black"/>
                </a:solidFill>
                <a:effectLst/>
                <a:uLnTx/>
                <a:uFillTx/>
                <a:latin typeface="Comic Sans MS" panose="030F0702030302020204" pitchFamily="66" charset="0"/>
                <a:ea typeface="+mj-ea"/>
                <a:cs typeface="+mj-cs"/>
              </a:rPr>
              <a:t>Green and orange warm-up</a:t>
            </a:r>
          </a:p>
        </p:txBody>
      </p:sp>
      <p:pic>
        <p:nvPicPr>
          <p:cNvPr id="2" name="Picture 1">
            <a:extLst>
              <a:ext uri="{FF2B5EF4-FFF2-40B4-BE49-F238E27FC236}">
                <a16:creationId xmlns:a16="http://schemas.microsoft.com/office/drawing/2014/main" id="{81F498A3-CF85-4120-A19E-BB5121F1FAF9}"/>
              </a:ext>
            </a:extLst>
          </p:cNvPr>
          <p:cNvPicPr>
            <a:picLocks noChangeAspect="1"/>
          </p:cNvPicPr>
          <p:nvPr/>
        </p:nvPicPr>
        <p:blipFill>
          <a:blip r:embed="rId2"/>
          <a:stretch>
            <a:fillRect/>
          </a:stretch>
        </p:blipFill>
        <p:spPr>
          <a:xfrm>
            <a:off x="1522096" y="1090569"/>
            <a:ext cx="9147808" cy="5767431"/>
          </a:xfrm>
          <a:prstGeom prst="rect">
            <a:avLst/>
          </a:prstGeom>
        </p:spPr>
      </p:pic>
    </p:spTree>
    <p:extLst>
      <p:ext uri="{BB962C8B-B14F-4D97-AF65-F5344CB8AC3E}">
        <p14:creationId xmlns:p14="http://schemas.microsoft.com/office/powerpoint/2010/main" val="14091502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301FC66-4059-46E9-B5F7-D3A7771241D9}"/>
              </a:ext>
            </a:extLst>
          </p:cNvPr>
          <p:cNvSpPr txBox="1"/>
          <p:nvPr/>
        </p:nvSpPr>
        <p:spPr>
          <a:xfrm>
            <a:off x="3126297" y="5847127"/>
            <a:ext cx="593940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Solve these additions.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Explain which one is harder and why.</a:t>
            </a:r>
            <a:endParaRPr kumimoji="0" lang="en-GB"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pic>
        <p:nvPicPr>
          <p:cNvPr id="2" name="Picture 1">
            <a:extLst>
              <a:ext uri="{FF2B5EF4-FFF2-40B4-BE49-F238E27FC236}">
                <a16:creationId xmlns:a16="http://schemas.microsoft.com/office/drawing/2014/main" id="{E8E1ED0F-107F-497E-95C9-929B8B24560E}"/>
              </a:ext>
            </a:extLst>
          </p:cNvPr>
          <p:cNvPicPr>
            <a:picLocks noChangeAspect="1"/>
          </p:cNvPicPr>
          <p:nvPr/>
        </p:nvPicPr>
        <p:blipFill>
          <a:blip r:embed="rId2"/>
          <a:stretch>
            <a:fillRect/>
          </a:stretch>
        </p:blipFill>
        <p:spPr>
          <a:xfrm>
            <a:off x="1986607" y="17946"/>
            <a:ext cx="7518120" cy="5829181"/>
          </a:xfrm>
          <a:prstGeom prst="rect">
            <a:avLst/>
          </a:prstGeom>
        </p:spPr>
      </p:pic>
    </p:spTree>
    <p:extLst>
      <p:ext uri="{BB962C8B-B14F-4D97-AF65-F5344CB8AC3E}">
        <p14:creationId xmlns:p14="http://schemas.microsoft.com/office/powerpoint/2010/main" val="38340497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20A916-C3A8-4DF9-AC57-9AB9BE436CAB}"/>
              </a:ext>
            </a:extLst>
          </p:cNvPr>
          <p:cNvPicPr>
            <a:picLocks noChangeAspect="1"/>
          </p:cNvPicPr>
          <p:nvPr/>
        </p:nvPicPr>
        <p:blipFill>
          <a:blip r:embed="rId2"/>
          <a:stretch>
            <a:fillRect/>
          </a:stretch>
        </p:blipFill>
        <p:spPr>
          <a:xfrm>
            <a:off x="2352227" y="-71735"/>
            <a:ext cx="7487546" cy="6929735"/>
          </a:xfrm>
          <a:prstGeom prst="rect">
            <a:avLst/>
          </a:prstGeom>
        </p:spPr>
      </p:pic>
    </p:spTree>
    <p:extLst>
      <p:ext uri="{BB962C8B-B14F-4D97-AF65-F5344CB8AC3E}">
        <p14:creationId xmlns:p14="http://schemas.microsoft.com/office/powerpoint/2010/main" val="40373345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Subtitle 2"/>
          <p:cNvSpPr>
            <a:spLocks noGrp="1"/>
          </p:cNvSpPr>
          <p:nvPr>
            <p:ph type="subTitle" idx="1"/>
          </p:nvPr>
        </p:nvSpPr>
        <p:spPr>
          <a:xfrm>
            <a:off x="1468437" y="821577"/>
            <a:ext cx="9144000" cy="5376023"/>
          </a:xfrm>
        </p:spPr>
        <p:txBody>
          <a:bodyPr>
            <a:normAutofit/>
          </a:bodyPr>
          <a:lstStyle/>
          <a:p>
            <a:r>
              <a:rPr lang="en-GB" dirty="0">
                <a:latin typeface="Comic Sans MS" panose="030F0702030302020204" pitchFamily="66" charset="0"/>
              </a:rPr>
              <a:t>Complete the coloured work labelled on your pack.</a:t>
            </a:r>
          </a:p>
          <a:p>
            <a:endParaRPr lang="en-GB" dirty="0">
              <a:latin typeface="Comic Sans MS" panose="030F0702030302020204" pitchFamily="66" charset="0"/>
            </a:endParaRPr>
          </a:p>
          <a:p>
            <a:r>
              <a:rPr lang="en-GB" dirty="0">
                <a:latin typeface="Comic Sans MS" panose="030F0702030302020204" pitchFamily="66" charset="0"/>
              </a:rPr>
              <a:t>If you want a challenge, or have some extra time, please feel free to try another group’s work </a:t>
            </a:r>
            <a:r>
              <a:rPr lang="en-GB" dirty="0">
                <a:latin typeface="Comic Sans MS" panose="030F0702030302020204" pitchFamily="66" charset="0"/>
                <a:sym typeface="Wingdings" panose="05000000000000000000" pitchFamily="2" charset="2"/>
              </a:rPr>
              <a:t></a:t>
            </a:r>
          </a:p>
          <a:p>
            <a:endParaRPr lang="en-GB" dirty="0">
              <a:latin typeface="Comic Sans MS" panose="030F0702030302020204" pitchFamily="66" charset="0"/>
              <a:sym typeface="Wingdings" panose="05000000000000000000" pitchFamily="2" charset="2"/>
            </a:endParaRPr>
          </a:p>
          <a:p>
            <a:endParaRPr lang="en-GB" dirty="0">
              <a:solidFill>
                <a:srgbClr val="7030A0"/>
              </a:solidFill>
              <a:latin typeface="Comic Sans MS" panose="030F0702030302020204" pitchFamily="66" charset="0"/>
              <a:sym typeface="Wingdings" panose="05000000000000000000" pitchFamily="2" charset="2"/>
            </a:endParaRPr>
          </a:p>
          <a:p>
            <a:endParaRPr lang="en-GB" dirty="0">
              <a:solidFill>
                <a:srgbClr val="7030A0"/>
              </a:solidFill>
              <a:latin typeface="Comic Sans MS" panose="030F0702030302020204" pitchFamily="66" charset="0"/>
              <a:sym typeface="Wingdings" panose="05000000000000000000" pitchFamily="2" charset="2"/>
            </a:endParaRPr>
          </a:p>
          <a:p>
            <a:endParaRPr lang="en-GB" dirty="0">
              <a:solidFill>
                <a:srgbClr val="7030A0"/>
              </a:solidFill>
              <a:latin typeface="Comic Sans MS" panose="030F0702030302020204" pitchFamily="66" charset="0"/>
              <a:sym typeface="Wingdings" panose="05000000000000000000" pitchFamily="2" charset="2"/>
            </a:endParaRPr>
          </a:p>
          <a:p>
            <a:endParaRPr lang="en-GB" dirty="0">
              <a:solidFill>
                <a:srgbClr val="0070C0"/>
              </a:solidFill>
              <a:latin typeface="Comic Sans MS" panose="030F0702030302020204" pitchFamily="66" charset="0"/>
            </a:endParaRPr>
          </a:p>
        </p:txBody>
      </p:sp>
    </p:spTree>
    <p:extLst>
      <p:ext uri="{BB962C8B-B14F-4D97-AF65-F5344CB8AC3E}">
        <p14:creationId xmlns:p14="http://schemas.microsoft.com/office/powerpoint/2010/main" val="33772299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941D4D-576E-4D3E-8B43-6BA286E12E53}"/>
              </a:ext>
            </a:extLst>
          </p:cNvPr>
          <p:cNvPicPr>
            <a:picLocks noChangeAspect="1"/>
          </p:cNvPicPr>
          <p:nvPr/>
        </p:nvPicPr>
        <p:blipFill>
          <a:blip r:embed="rId2"/>
          <a:stretch>
            <a:fillRect/>
          </a:stretch>
        </p:blipFill>
        <p:spPr>
          <a:xfrm>
            <a:off x="3818472" y="251670"/>
            <a:ext cx="4555054" cy="3531765"/>
          </a:xfrm>
          <a:prstGeom prst="rect">
            <a:avLst/>
          </a:prstGeom>
        </p:spPr>
      </p:pic>
      <p:pic>
        <p:nvPicPr>
          <p:cNvPr id="2" name="Picture 1">
            <a:extLst>
              <a:ext uri="{FF2B5EF4-FFF2-40B4-BE49-F238E27FC236}">
                <a16:creationId xmlns:a16="http://schemas.microsoft.com/office/drawing/2014/main" id="{294A6731-8EDB-4EA3-A5B4-7F2CE6900D02}"/>
              </a:ext>
            </a:extLst>
          </p:cNvPr>
          <p:cNvPicPr>
            <a:picLocks noChangeAspect="1"/>
          </p:cNvPicPr>
          <p:nvPr/>
        </p:nvPicPr>
        <p:blipFill>
          <a:blip r:embed="rId3"/>
          <a:stretch>
            <a:fillRect/>
          </a:stretch>
        </p:blipFill>
        <p:spPr>
          <a:xfrm>
            <a:off x="1773754" y="3852189"/>
            <a:ext cx="8644491" cy="2842226"/>
          </a:xfrm>
          <a:prstGeom prst="rect">
            <a:avLst/>
          </a:prstGeom>
        </p:spPr>
      </p:pic>
    </p:spTree>
    <p:extLst>
      <p:ext uri="{BB962C8B-B14F-4D97-AF65-F5344CB8AC3E}">
        <p14:creationId xmlns:p14="http://schemas.microsoft.com/office/powerpoint/2010/main" val="1414521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C9E70B-D031-42CD-888B-5E87AAFC7417}"/>
              </a:ext>
            </a:extLst>
          </p:cNvPr>
          <p:cNvPicPr>
            <a:picLocks noChangeAspect="1"/>
          </p:cNvPicPr>
          <p:nvPr/>
        </p:nvPicPr>
        <p:blipFill>
          <a:blip r:embed="rId2"/>
          <a:stretch>
            <a:fillRect/>
          </a:stretch>
        </p:blipFill>
        <p:spPr>
          <a:xfrm>
            <a:off x="1440360" y="1076856"/>
            <a:ext cx="8486500" cy="2127738"/>
          </a:xfrm>
          <a:prstGeom prst="rect">
            <a:avLst/>
          </a:prstGeom>
        </p:spPr>
      </p:pic>
    </p:spTree>
    <p:extLst>
      <p:ext uri="{BB962C8B-B14F-4D97-AF65-F5344CB8AC3E}">
        <p14:creationId xmlns:p14="http://schemas.microsoft.com/office/powerpoint/2010/main" val="32879820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C23C59-50CE-4CF0-9893-806D635BCD43}"/>
              </a:ext>
            </a:extLst>
          </p:cNvPr>
          <p:cNvPicPr>
            <a:picLocks noChangeAspect="1"/>
          </p:cNvPicPr>
          <p:nvPr/>
        </p:nvPicPr>
        <p:blipFill>
          <a:blip r:embed="rId2"/>
          <a:stretch>
            <a:fillRect/>
          </a:stretch>
        </p:blipFill>
        <p:spPr>
          <a:xfrm>
            <a:off x="1212851" y="930042"/>
            <a:ext cx="9766298" cy="4858362"/>
          </a:xfrm>
          <a:prstGeom prst="rect">
            <a:avLst/>
          </a:prstGeom>
        </p:spPr>
      </p:pic>
    </p:spTree>
    <p:extLst>
      <p:ext uri="{BB962C8B-B14F-4D97-AF65-F5344CB8AC3E}">
        <p14:creationId xmlns:p14="http://schemas.microsoft.com/office/powerpoint/2010/main" val="234278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863101-5790-4370-AED5-87E680427307}"/>
              </a:ext>
            </a:extLst>
          </p:cNvPr>
          <p:cNvPicPr>
            <a:picLocks noChangeAspect="1"/>
          </p:cNvPicPr>
          <p:nvPr/>
        </p:nvPicPr>
        <p:blipFill>
          <a:blip r:embed="rId2"/>
          <a:stretch>
            <a:fillRect/>
          </a:stretch>
        </p:blipFill>
        <p:spPr>
          <a:xfrm>
            <a:off x="845114" y="461411"/>
            <a:ext cx="10501772" cy="5935177"/>
          </a:xfrm>
          <a:prstGeom prst="rect">
            <a:avLst/>
          </a:prstGeom>
        </p:spPr>
      </p:pic>
    </p:spTree>
    <p:extLst>
      <p:ext uri="{BB962C8B-B14F-4D97-AF65-F5344CB8AC3E}">
        <p14:creationId xmlns:p14="http://schemas.microsoft.com/office/powerpoint/2010/main" val="34578831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EC6B11-447A-47BC-92EA-1DDF59875F0D}"/>
              </a:ext>
            </a:extLst>
          </p:cNvPr>
          <p:cNvPicPr>
            <a:picLocks noChangeAspect="1"/>
          </p:cNvPicPr>
          <p:nvPr/>
        </p:nvPicPr>
        <p:blipFill>
          <a:blip r:embed="rId2"/>
          <a:stretch>
            <a:fillRect/>
          </a:stretch>
        </p:blipFill>
        <p:spPr>
          <a:xfrm>
            <a:off x="1850334" y="205320"/>
            <a:ext cx="8921129" cy="6225634"/>
          </a:xfrm>
          <a:prstGeom prst="rect">
            <a:avLst/>
          </a:prstGeom>
        </p:spPr>
      </p:pic>
    </p:spTree>
    <p:extLst>
      <p:ext uri="{BB962C8B-B14F-4D97-AF65-F5344CB8AC3E}">
        <p14:creationId xmlns:p14="http://schemas.microsoft.com/office/powerpoint/2010/main" val="36191383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4BBC2E-FE6B-4F77-8334-686D30D71CBF}"/>
              </a:ext>
            </a:extLst>
          </p:cNvPr>
          <p:cNvPicPr>
            <a:picLocks noChangeAspect="1"/>
          </p:cNvPicPr>
          <p:nvPr/>
        </p:nvPicPr>
        <p:blipFill>
          <a:blip r:embed="rId2"/>
          <a:stretch>
            <a:fillRect/>
          </a:stretch>
        </p:blipFill>
        <p:spPr>
          <a:xfrm>
            <a:off x="1339763" y="1140010"/>
            <a:ext cx="9758872" cy="4202843"/>
          </a:xfrm>
          <a:prstGeom prst="rect">
            <a:avLst/>
          </a:prstGeom>
        </p:spPr>
      </p:pic>
    </p:spTree>
    <p:extLst>
      <p:ext uri="{BB962C8B-B14F-4D97-AF65-F5344CB8AC3E}">
        <p14:creationId xmlns:p14="http://schemas.microsoft.com/office/powerpoint/2010/main" val="38941595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EA648C-8C4C-42B9-81FD-CF5144AD1401}"/>
              </a:ext>
            </a:extLst>
          </p:cNvPr>
          <p:cNvPicPr>
            <a:picLocks noChangeAspect="1"/>
          </p:cNvPicPr>
          <p:nvPr/>
        </p:nvPicPr>
        <p:blipFill>
          <a:blip r:embed="rId2"/>
          <a:stretch>
            <a:fillRect/>
          </a:stretch>
        </p:blipFill>
        <p:spPr>
          <a:xfrm>
            <a:off x="632465" y="1385094"/>
            <a:ext cx="11317657" cy="3849636"/>
          </a:xfrm>
          <a:prstGeom prst="rect">
            <a:avLst/>
          </a:prstGeom>
        </p:spPr>
      </p:pic>
    </p:spTree>
    <p:extLst>
      <p:ext uri="{BB962C8B-B14F-4D97-AF65-F5344CB8AC3E}">
        <p14:creationId xmlns:p14="http://schemas.microsoft.com/office/powerpoint/2010/main" val="29677813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7F1DB8-29EB-45E6-B4A8-AB119C3F49F1}"/>
              </a:ext>
            </a:extLst>
          </p:cNvPr>
          <p:cNvPicPr>
            <a:picLocks noChangeAspect="1"/>
          </p:cNvPicPr>
          <p:nvPr/>
        </p:nvPicPr>
        <p:blipFill>
          <a:blip r:embed="rId2"/>
          <a:stretch>
            <a:fillRect/>
          </a:stretch>
        </p:blipFill>
        <p:spPr>
          <a:xfrm>
            <a:off x="740838" y="128189"/>
            <a:ext cx="10710324" cy="6601622"/>
          </a:xfrm>
          <a:prstGeom prst="rect">
            <a:avLst/>
          </a:prstGeom>
        </p:spPr>
      </p:pic>
    </p:spTree>
    <p:extLst>
      <p:ext uri="{BB962C8B-B14F-4D97-AF65-F5344CB8AC3E}">
        <p14:creationId xmlns:p14="http://schemas.microsoft.com/office/powerpoint/2010/main" val="37851797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69CEF-3F49-C244-8401-73F07F70CA63}"/>
              </a:ext>
            </a:extLst>
          </p:cNvPr>
          <p:cNvSpPr>
            <a:spLocks noGrp="1"/>
          </p:cNvSpPr>
          <p:nvPr>
            <p:ph type="title"/>
          </p:nvPr>
        </p:nvSpPr>
        <p:spPr>
          <a:xfrm>
            <a:off x="424069" y="351512"/>
            <a:ext cx="1480930" cy="1325563"/>
          </a:xfrm>
        </p:spPr>
        <p:txBody>
          <a:bodyPr vert="horz" lIns="91440" tIns="45720" rIns="91440" bIns="45720" rtlCol="0" anchor="ctr">
            <a:normAutofit/>
          </a:bodyPr>
          <a:lstStyle/>
          <a:p>
            <a:r>
              <a:rPr lang="en-US" dirty="0">
                <a:latin typeface="Comic Sans MS" panose="030F0902030302020204" pitchFamily="66" charset="0"/>
              </a:rPr>
              <a:t>Art</a:t>
            </a:r>
          </a:p>
        </p:txBody>
      </p:sp>
      <p:pic>
        <p:nvPicPr>
          <p:cNvPr id="12" name="Picture 11">
            <a:extLst>
              <a:ext uri="{FF2B5EF4-FFF2-40B4-BE49-F238E27FC236}">
                <a16:creationId xmlns:a16="http://schemas.microsoft.com/office/drawing/2014/main" id="{57F68A81-1698-984E-B89A-3794F7A06E9A}"/>
              </a:ext>
            </a:extLst>
          </p:cNvPr>
          <p:cNvPicPr>
            <a:picLocks noChangeAspect="1"/>
          </p:cNvPicPr>
          <p:nvPr/>
        </p:nvPicPr>
        <p:blipFill>
          <a:blip r:embed="rId2"/>
          <a:stretch>
            <a:fillRect/>
          </a:stretch>
        </p:blipFill>
        <p:spPr>
          <a:xfrm>
            <a:off x="8184556" y="2045528"/>
            <a:ext cx="3302000" cy="2476500"/>
          </a:xfrm>
          <a:prstGeom prst="rect">
            <a:avLst/>
          </a:prstGeom>
        </p:spPr>
      </p:pic>
      <p:pic>
        <p:nvPicPr>
          <p:cNvPr id="13" name="Picture 12">
            <a:extLst>
              <a:ext uri="{FF2B5EF4-FFF2-40B4-BE49-F238E27FC236}">
                <a16:creationId xmlns:a16="http://schemas.microsoft.com/office/drawing/2014/main" id="{09013FB1-1B74-6B40-8ADE-B238E7FDD7DE}"/>
              </a:ext>
            </a:extLst>
          </p:cNvPr>
          <p:cNvPicPr>
            <a:picLocks noChangeAspect="1"/>
          </p:cNvPicPr>
          <p:nvPr/>
        </p:nvPicPr>
        <p:blipFill>
          <a:blip r:embed="rId3"/>
          <a:stretch>
            <a:fillRect/>
          </a:stretch>
        </p:blipFill>
        <p:spPr>
          <a:xfrm>
            <a:off x="8208618" y="4687266"/>
            <a:ext cx="3302000" cy="1712844"/>
          </a:xfrm>
          <a:prstGeom prst="rect">
            <a:avLst/>
          </a:prstGeom>
        </p:spPr>
      </p:pic>
      <p:pic>
        <p:nvPicPr>
          <p:cNvPr id="14" name="Picture 13">
            <a:extLst>
              <a:ext uri="{FF2B5EF4-FFF2-40B4-BE49-F238E27FC236}">
                <a16:creationId xmlns:a16="http://schemas.microsoft.com/office/drawing/2014/main" id="{7A83DBE9-F0B0-0C4A-BE4C-62AF763BF205}"/>
              </a:ext>
            </a:extLst>
          </p:cNvPr>
          <p:cNvPicPr>
            <a:picLocks noChangeAspect="1"/>
          </p:cNvPicPr>
          <p:nvPr/>
        </p:nvPicPr>
        <p:blipFill>
          <a:blip r:embed="rId4"/>
          <a:stretch>
            <a:fillRect/>
          </a:stretch>
        </p:blipFill>
        <p:spPr>
          <a:xfrm>
            <a:off x="4718434" y="2045528"/>
            <a:ext cx="3302000" cy="2476500"/>
          </a:xfrm>
          <a:prstGeom prst="rect">
            <a:avLst/>
          </a:prstGeom>
        </p:spPr>
      </p:pic>
      <p:pic>
        <p:nvPicPr>
          <p:cNvPr id="15" name="Picture 14">
            <a:extLst>
              <a:ext uri="{FF2B5EF4-FFF2-40B4-BE49-F238E27FC236}">
                <a16:creationId xmlns:a16="http://schemas.microsoft.com/office/drawing/2014/main" id="{FD62C067-91DB-0A45-9920-91B7773B3913}"/>
              </a:ext>
            </a:extLst>
          </p:cNvPr>
          <p:cNvPicPr>
            <a:picLocks noChangeAspect="1"/>
          </p:cNvPicPr>
          <p:nvPr/>
        </p:nvPicPr>
        <p:blipFill>
          <a:blip r:embed="rId5"/>
          <a:stretch>
            <a:fillRect/>
          </a:stretch>
        </p:blipFill>
        <p:spPr>
          <a:xfrm>
            <a:off x="4730465" y="4687267"/>
            <a:ext cx="3302000" cy="1712844"/>
          </a:xfrm>
          <a:prstGeom prst="rect">
            <a:avLst/>
          </a:prstGeom>
        </p:spPr>
      </p:pic>
      <p:pic>
        <p:nvPicPr>
          <p:cNvPr id="20" name="Picture 19">
            <a:extLst>
              <a:ext uri="{FF2B5EF4-FFF2-40B4-BE49-F238E27FC236}">
                <a16:creationId xmlns:a16="http://schemas.microsoft.com/office/drawing/2014/main" id="{AB0518A5-6BE8-774F-BDF6-2FECB53F9F51}"/>
              </a:ext>
            </a:extLst>
          </p:cNvPr>
          <p:cNvPicPr>
            <a:picLocks noChangeAspect="1"/>
          </p:cNvPicPr>
          <p:nvPr/>
        </p:nvPicPr>
        <p:blipFill rotWithShape="1">
          <a:blip r:embed="rId6"/>
          <a:srcRect r="13622"/>
          <a:stretch/>
        </p:blipFill>
        <p:spPr>
          <a:xfrm>
            <a:off x="8208618" y="240506"/>
            <a:ext cx="3302001" cy="1574800"/>
          </a:xfrm>
          <a:prstGeom prst="rect">
            <a:avLst/>
          </a:prstGeom>
        </p:spPr>
      </p:pic>
      <p:pic>
        <p:nvPicPr>
          <p:cNvPr id="21" name="Picture 20">
            <a:extLst>
              <a:ext uri="{FF2B5EF4-FFF2-40B4-BE49-F238E27FC236}">
                <a16:creationId xmlns:a16="http://schemas.microsoft.com/office/drawing/2014/main" id="{2C3999D8-AE6F-9B48-AA99-B32781902DCF}"/>
              </a:ext>
            </a:extLst>
          </p:cNvPr>
          <p:cNvPicPr>
            <a:picLocks noChangeAspect="1"/>
          </p:cNvPicPr>
          <p:nvPr/>
        </p:nvPicPr>
        <p:blipFill rotWithShape="1">
          <a:blip r:embed="rId7"/>
          <a:srcRect t="11852" b="16231"/>
          <a:stretch/>
        </p:blipFill>
        <p:spPr>
          <a:xfrm>
            <a:off x="4723007" y="240506"/>
            <a:ext cx="3292855" cy="1574800"/>
          </a:xfrm>
          <a:prstGeom prst="rect">
            <a:avLst/>
          </a:prstGeom>
        </p:spPr>
      </p:pic>
      <p:pic>
        <p:nvPicPr>
          <p:cNvPr id="22" name="Picture 21">
            <a:extLst>
              <a:ext uri="{FF2B5EF4-FFF2-40B4-BE49-F238E27FC236}">
                <a16:creationId xmlns:a16="http://schemas.microsoft.com/office/drawing/2014/main" id="{70D325A0-EF3D-C944-B529-0789D66207CC}"/>
              </a:ext>
            </a:extLst>
          </p:cNvPr>
          <p:cNvPicPr>
            <a:picLocks noChangeAspect="1"/>
          </p:cNvPicPr>
          <p:nvPr/>
        </p:nvPicPr>
        <p:blipFill>
          <a:blip r:embed="rId8"/>
          <a:stretch>
            <a:fillRect/>
          </a:stretch>
        </p:blipFill>
        <p:spPr>
          <a:xfrm>
            <a:off x="2524876" y="4687266"/>
            <a:ext cx="2029436" cy="1712844"/>
          </a:xfrm>
          <a:prstGeom prst="rect">
            <a:avLst/>
          </a:prstGeom>
        </p:spPr>
      </p:pic>
      <p:pic>
        <p:nvPicPr>
          <p:cNvPr id="23" name="Picture 22">
            <a:extLst>
              <a:ext uri="{FF2B5EF4-FFF2-40B4-BE49-F238E27FC236}">
                <a16:creationId xmlns:a16="http://schemas.microsoft.com/office/drawing/2014/main" id="{EDF2F082-5A18-C143-B905-7627EAEF15E8}"/>
              </a:ext>
            </a:extLst>
          </p:cNvPr>
          <p:cNvPicPr>
            <a:picLocks noChangeAspect="1"/>
          </p:cNvPicPr>
          <p:nvPr/>
        </p:nvPicPr>
        <p:blipFill rotWithShape="1">
          <a:blip r:embed="rId9"/>
          <a:srcRect r="16338"/>
          <a:stretch/>
        </p:blipFill>
        <p:spPr>
          <a:xfrm>
            <a:off x="197730" y="4687266"/>
            <a:ext cx="2239070" cy="1712844"/>
          </a:xfrm>
          <a:prstGeom prst="rect">
            <a:avLst/>
          </a:prstGeom>
        </p:spPr>
      </p:pic>
      <p:pic>
        <p:nvPicPr>
          <p:cNvPr id="24" name="Picture 23">
            <a:extLst>
              <a:ext uri="{FF2B5EF4-FFF2-40B4-BE49-F238E27FC236}">
                <a16:creationId xmlns:a16="http://schemas.microsoft.com/office/drawing/2014/main" id="{B6BD78A6-25A3-BF40-83DE-D566272505E8}"/>
              </a:ext>
            </a:extLst>
          </p:cNvPr>
          <p:cNvPicPr>
            <a:picLocks noChangeAspect="1"/>
          </p:cNvPicPr>
          <p:nvPr/>
        </p:nvPicPr>
        <p:blipFill>
          <a:blip r:embed="rId10"/>
          <a:stretch>
            <a:fillRect/>
          </a:stretch>
        </p:blipFill>
        <p:spPr>
          <a:xfrm>
            <a:off x="2240979" y="240506"/>
            <a:ext cx="2289272" cy="1547577"/>
          </a:xfrm>
          <a:prstGeom prst="rect">
            <a:avLst/>
          </a:prstGeom>
        </p:spPr>
      </p:pic>
      <p:sp>
        <p:nvSpPr>
          <p:cNvPr id="3" name="Rounded Rectangular Callout 2">
            <a:extLst>
              <a:ext uri="{FF2B5EF4-FFF2-40B4-BE49-F238E27FC236}">
                <a16:creationId xmlns:a16="http://schemas.microsoft.com/office/drawing/2014/main" id="{BD6FC7D9-B522-1D41-B41E-810BE787300A}"/>
              </a:ext>
            </a:extLst>
          </p:cNvPr>
          <p:cNvSpPr/>
          <p:nvPr/>
        </p:nvSpPr>
        <p:spPr>
          <a:xfrm>
            <a:off x="583096" y="2045528"/>
            <a:ext cx="3947155" cy="2234924"/>
          </a:xfrm>
          <a:prstGeom prst="wedgeRoundRectCallout">
            <a:avLst>
              <a:gd name="adj1" fmla="val -37284"/>
              <a:gd name="adj2" fmla="val 66651"/>
              <a:gd name="adj3" fmla="val 16667"/>
            </a:avLst>
          </a:prstGeom>
          <a:solidFill>
            <a:schemeClr val="bg1"/>
          </a:solidFill>
          <a:ln w="730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D8B0E753-13C2-CF45-AEF2-8B55B6EFD6BF}"/>
              </a:ext>
            </a:extLst>
          </p:cNvPr>
          <p:cNvSpPr txBox="1"/>
          <p:nvPr/>
        </p:nvSpPr>
        <p:spPr>
          <a:xfrm>
            <a:off x="940904" y="2358887"/>
            <a:ext cx="3286539" cy="1754326"/>
          </a:xfrm>
          <a:prstGeom prst="rect">
            <a:avLst/>
          </a:prstGeom>
          <a:noFill/>
        </p:spPr>
        <p:txBody>
          <a:bodyPr wrap="square" rtlCol="0">
            <a:spAutoFit/>
          </a:bodyPr>
          <a:lstStyle/>
          <a:p>
            <a:r>
              <a:rPr lang="en-GB" dirty="0">
                <a:latin typeface="Comic Sans MS" panose="030F0902030302020204" pitchFamily="66" charset="0"/>
              </a:rPr>
              <a:t>Patterns are all around us.</a:t>
            </a:r>
          </a:p>
          <a:p>
            <a:endParaRPr lang="en-GB" dirty="0">
              <a:latin typeface="Comic Sans MS" panose="030F0902030302020204" pitchFamily="66" charset="0"/>
            </a:endParaRPr>
          </a:p>
          <a:p>
            <a:r>
              <a:rPr lang="en-GB" dirty="0">
                <a:latin typeface="Comic Sans MS" panose="030F0902030302020204" pitchFamily="66" charset="0"/>
              </a:rPr>
              <a:t>Have a look around your house or in your garden, if you can and draw 3 patterns that you can find.</a:t>
            </a:r>
          </a:p>
        </p:txBody>
      </p:sp>
    </p:spTree>
    <p:extLst>
      <p:ext uri="{BB962C8B-B14F-4D97-AF65-F5344CB8AC3E}">
        <p14:creationId xmlns:p14="http://schemas.microsoft.com/office/powerpoint/2010/main" val="33914727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69CEF-3F49-C244-8401-73F07F70CA63}"/>
              </a:ext>
            </a:extLst>
          </p:cNvPr>
          <p:cNvSpPr>
            <a:spLocks noGrp="1"/>
          </p:cNvSpPr>
          <p:nvPr>
            <p:ph type="title"/>
          </p:nvPr>
        </p:nvSpPr>
        <p:spPr>
          <a:xfrm>
            <a:off x="424069" y="351512"/>
            <a:ext cx="1480930" cy="1325563"/>
          </a:xfrm>
        </p:spPr>
        <p:txBody>
          <a:bodyPr vert="horz" lIns="91440" tIns="45720" rIns="91440" bIns="45720" rtlCol="0" anchor="ctr">
            <a:normAutofit/>
          </a:bodyPr>
          <a:lstStyle/>
          <a:p>
            <a:r>
              <a:rPr lang="en-US" dirty="0">
                <a:latin typeface="Comic Sans MS" panose="030F0902030302020204" pitchFamily="66" charset="0"/>
              </a:rPr>
              <a:t>Art</a:t>
            </a:r>
          </a:p>
        </p:txBody>
      </p:sp>
      <p:pic>
        <p:nvPicPr>
          <p:cNvPr id="12" name="Picture 11">
            <a:extLst>
              <a:ext uri="{FF2B5EF4-FFF2-40B4-BE49-F238E27FC236}">
                <a16:creationId xmlns:a16="http://schemas.microsoft.com/office/drawing/2014/main" id="{57F68A81-1698-984E-B89A-3794F7A06E9A}"/>
              </a:ext>
            </a:extLst>
          </p:cNvPr>
          <p:cNvPicPr>
            <a:picLocks noChangeAspect="1"/>
          </p:cNvPicPr>
          <p:nvPr/>
        </p:nvPicPr>
        <p:blipFill>
          <a:blip r:embed="rId2"/>
          <a:stretch>
            <a:fillRect/>
          </a:stretch>
        </p:blipFill>
        <p:spPr>
          <a:xfrm>
            <a:off x="8184556" y="2045528"/>
            <a:ext cx="3302000" cy="2476500"/>
          </a:xfrm>
          <a:prstGeom prst="rect">
            <a:avLst/>
          </a:prstGeom>
        </p:spPr>
      </p:pic>
      <p:pic>
        <p:nvPicPr>
          <p:cNvPr id="13" name="Picture 12">
            <a:extLst>
              <a:ext uri="{FF2B5EF4-FFF2-40B4-BE49-F238E27FC236}">
                <a16:creationId xmlns:a16="http://schemas.microsoft.com/office/drawing/2014/main" id="{09013FB1-1B74-6B40-8ADE-B238E7FDD7DE}"/>
              </a:ext>
            </a:extLst>
          </p:cNvPr>
          <p:cNvPicPr>
            <a:picLocks noChangeAspect="1"/>
          </p:cNvPicPr>
          <p:nvPr/>
        </p:nvPicPr>
        <p:blipFill>
          <a:blip r:embed="rId3"/>
          <a:stretch>
            <a:fillRect/>
          </a:stretch>
        </p:blipFill>
        <p:spPr>
          <a:xfrm>
            <a:off x="8208618" y="4687266"/>
            <a:ext cx="3302000" cy="1712844"/>
          </a:xfrm>
          <a:prstGeom prst="rect">
            <a:avLst/>
          </a:prstGeom>
        </p:spPr>
      </p:pic>
      <p:pic>
        <p:nvPicPr>
          <p:cNvPr id="15" name="Picture 14">
            <a:extLst>
              <a:ext uri="{FF2B5EF4-FFF2-40B4-BE49-F238E27FC236}">
                <a16:creationId xmlns:a16="http://schemas.microsoft.com/office/drawing/2014/main" id="{FD62C067-91DB-0A45-9920-91B7773B3913}"/>
              </a:ext>
            </a:extLst>
          </p:cNvPr>
          <p:cNvPicPr>
            <a:picLocks noChangeAspect="1"/>
          </p:cNvPicPr>
          <p:nvPr/>
        </p:nvPicPr>
        <p:blipFill>
          <a:blip r:embed="rId4"/>
          <a:stretch>
            <a:fillRect/>
          </a:stretch>
        </p:blipFill>
        <p:spPr>
          <a:xfrm>
            <a:off x="4730465" y="4687267"/>
            <a:ext cx="3302000" cy="1712844"/>
          </a:xfrm>
          <a:prstGeom prst="rect">
            <a:avLst/>
          </a:prstGeom>
        </p:spPr>
      </p:pic>
      <p:pic>
        <p:nvPicPr>
          <p:cNvPr id="20" name="Picture 19">
            <a:extLst>
              <a:ext uri="{FF2B5EF4-FFF2-40B4-BE49-F238E27FC236}">
                <a16:creationId xmlns:a16="http://schemas.microsoft.com/office/drawing/2014/main" id="{AB0518A5-6BE8-774F-BDF6-2FECB53F9F51}"/>
              </a:ext>
            </a:extLst>
          </p:cNvPr>
          <p:cNvPicPr>
            <a:picLocks noChangeAspect="1"/>
          </p:cNvPicPr>
          <p:nvPr/>
        </p:nvPicPr>
        <p:blipFill rotWithShape="1">
          <a:blip r:embed="rId5"/>
          <a:srcRect r="13622"/>
          <a:stretch/>
        </p:blipFill>
        <p:spPr>
          <a:xfrm>
            <a:off x="8208618" y="240506"/>
            <a:ext cx="3302001" cy="1574800"/>
          </a:xfrm>
          <a:prstGeom prst="rect">
            <a:avLst/>
          </a:prstGeom>
        </p:spPr>
      </p:pic>
      <p:pic>
        <p:nvPicPr>
          <p:cNvPr id="21" name="Picture 20">
            <a:extLst>
              <a:ext uri="{FF2B5EF4-FFF2-40B4-BE49-F238E27FC236}">
                <a16:creationId xmlns:a16="http://schemas.microsoft.com/office/drawing/2014/main" id="{2C3999D8-AE6F-9B48-AA99-B32781902DCF}"/>
              </a:ext>
            </a:extLst>
          </p:cNvPr>
          <p:cNvPicPr>
            <a:picLocks noChangeAspect="1"/>
          </p:cNvPicPr>
          <p:nvPr/>
        </p:nvPicPr>
        <p:blipFill rotWithShape="1">
          <a:blip r:embed="rId6"/>
          <a:srcRect t="11852" b="16231"/>
          <a:stretch/>
        </p:blipFill>
        <p:spPr>
          <a:xfrm>
            <a:off x="4723007" y="240506"/>
            <a:ext cx="3292855" cy="1574800"/>
          </a:xfrm>
          <a:prstGeom prst="rect">
            <a:avLst/>
          </a:prstGeom>
        </p:spPr>
      </p:pic>
      <p:pic>
        <p:nvPicPr>
          <p:cNvPr id="22" name="Picture 21">
            <a:extLst>
              <a:ext uri="{FF2B5EF4-FFF2-40B4-BE49-F238E27FC236}">
                <a16:creationId xmlns:a16="http://schemas.microsoft.com/office/drawing/2014/main" id="{70D325A0-EF3D-C944-B529-0789D66207CC}"/>
              </a:ext>
            </a:extLst>
          </p:cNvPr>
          <p:cNvPicPr>
            <a:picLocks noChangeAspect="1"/>
          </p:cNvPicPr>
          <p:nvPr/>
        </p:nvPicPr>
        <p:blipFill>
          <a:blip r:embed="rId7"/>
          <a:stretch>
            <a:fillRect/>
          </a:stretch>
        </p:blipFill>
        <p:spPr>
          <a:xfrm>
            <a:off x="2524876" y="4687266"/>
            <a:ext cx="2029436" cy="1712844"/>
          </a:xfrm>
          <a:prstGeom prst="rect">
            <a:avLst/>
          </a:prstGeom>
        </p:spPr>
      </p:pic>
      <p:pic>
        <p:nvPicPr>
          <p:cNvPr id="23" name="Picture 22">
            <a:extLst>
              <a:ext uri="{FF2B5EF4-FFF2-40B4-BE49-F238E27FC236}">
                <a16:creationId xmlns:a16="http://schemas.microsoft.com/office/drawing/2014/main" id="{EDF2F082-5A18-C143-B905-7627EAEF15E8}"/>
              </a:ext>
            </a:extLst>
          </p:cNvPr>
          <p:cNvPicPr>
            <a:picLocks noChangeAspect="1"/>
          </p:cNvPicPr>
          <p:nvPr/>
        </p:nvPicPr>
        <p:blipFill rotWithShape="1">
          <a:blip r:embed="rId8"/>
          <a:srcRect r="16338"/>
          <a:stretch/>
        </p:blipFill>
        <p:spPr>
          <a:xfrm>
            <a:off x="197730" y="4687266"/>
            <a:ext cx="2239070" cy="1712844"/>
          </a:xfrm>
          <a:prstGeom prst="rect">
            <a:avLst/>
          </a:prstGeom>
        </p:spPr>
      </p:pic>
      <p:pic>
        <p:nvPicPr>
          <p:cNvPr id="24" name="Picture 23">
            <a:extLst>
              <a:ext uri="{FF2B5EF4-FFF2-40B4-BE49-F238E27FC236}">
                <a16:creationId xmlns:a16="http://schemas.microsoft.com/office/drawing/2014/main" id="{B6BD78A6-25A3-BF40-83DE-D566272505E8}"/>
              </a:ext>
            </a:extLst>
          </p:cNvPr>
          <p:cNvPicPr>
            <a:picLocks noChangeAspect="1"/>
          </p:cNvPicPr>
          <p:nvPr/>
        </p:nvPicPr>
        <p:blipFill>
          <a:blip r:embed="rId9"/>
          <a:stretch>
            <a:fillRect/>
          </a:stretch>
        </p:blipFill>
        <p:spPr>
          <a:xfrm>
            <a:off x="2240979" y="240506"/>
            <a:ext cx="2289272" cy="1547577"/>
          </a:xfrm>
          <a:prstGeom prst="rect">
            <a:avLst/>
          </a:prstGeom>
        </p:spPr>
      </p:pic>
      <p:sp>
        <p:nvSpPr>
          <p:cNvPr id="3" name="Rounded Rectangular Callout 2">
            <a:extLst>
              <a:ext uri="{FF2B5EF4-FFF2-40B4-BE49-F238E27FC236}">
                <a16:creationId xmlns:a16="http://schemas.microsoft.com/office/drawing/2014/main" id="{A6F27C44-4D24-6548-B049-5EC066606E57}"/>
              </a:ext>
            </a:extLst>
          </p:cNvPr>
          <p:cNvSpPr/>
          <p:nvPr/>
        </p:nvSpPr>
        <p:spPr>
          <a:xfrm>
            <a:off x="424070" y="2045528"/>
            <a:ext cx="5870714" cy="2022889"/>
          </a:xfrm>
          <a:prstGeom prst="wedgeRoundRectCallout">
            <a:avLst>
              <a:gd name="adj1" fmla="val 61425"/>
              <a:gd name="adj2" fmla="val 80659"/>
              <a:gd name="adj3" fmla="val 16667"/>
            </a:avLst>
          </a:prstGeom>
          <a:solidFill>
            <a:schemeClr val="bg1"/>
          </a:solidFill>
          <a:ln w="825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79621FAB-163F-664D-BF20-EF9D47FBDCAC}"/>
              </a:ext>
            </a:extLst>
          </p:cNvPr>
          <p:cNvSpPr txBox="1"/>
          <p:nvPr/>
        </p:nvSpPr>
        <p:spPr>
          <a:xfrm>
            <a:off x="424070" y="2170734"/>
            <a:ext cx="5870714" cy="1754326"/>
          </a:xfrm>
          <a:prstGeom prst="rect">
            <a:avLst/>
          </a:prstGeom>
          <a:noFill/>
        </p:spPr>
        <p:txBody>
          <a:bodyPr wrap="square" rtlCol="0">
            <a:spAutoFit/>
          </a:bodyPr>
          <a:lstStyle/>
          <a:p>
            <a:r>
              <a:rPr lang="en-GB" dirty="0">
                <a:latin typeface="Comic Sans MS" panose="030F0902030302020204" pitchFamily="66" charset="0"/>
              </a:rPr>
              <a:t>Write down three things you can tell me about the patterns you have found.</a:t>
            </a:r>
          </a:p>
          <a:p>
            <a:endParaRPr lang="en-GB" dirty="0">
              <a:latin typeface="Comic Sans MS" panose="030F0902030302020204" pitchFamily="66" charset="0"/>
            </a:endParaRPr>
          </a:p>
          <a:p>
            <a:r>
              <a:rPr lang="en-GB" dirty="0">
                <a:latin typeface="Comic Sans MS" panose="030F0902030302020204" pitchFamily="66" charset="0"/>
              </a:rPr>
              <a:t>E.g. what shapes can you see? Does the pattern repeat multiple times? What colours and textures can you see?</a:t>
            </a:r>
          </a:p>
        </p:txBody>
      </p:sp>
    </p:spTree>
    <p:extLst>
      <p:ext uri="{BB962C8B-B14F-4D97-AF65-F5344CB8AC3E}">
        <p14:creationId xmlns:p14="http://schemas.microsoft.com/office/powerpoint/2010/main" val="3063047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9DAFF"/>
        </a:solidFill>
        <a:effectLst/>
      </p:bgPr>
    </p:bg>
    <p:spTree>
      <p:nvGrpSpPr>
        <p:cNvPr id="1" name=""/>
        <p:cNvGrpSpPr/>
        <p:nvPr/>
      </p:nvGrpSpPr>
      <p:grpSpPr>
        <a:xfrm>
          <a:off x="0" y="0"/>
          <a:ext cx="0" cy="0"/>
          <a:chOff x="0" y="0"/>
          <a:chExt cx="0" cy="0"/>
        </a:xfrm>
      </p:grpSpPr>
      <p:sp>
        <p:nvSpPr>
          <p:cNvPr id="7" name="TextBox 6"/>
          <p:cNvSpPr txBox="1"/>
          <p:nvPr/>
        </p:nvSpPr>
        <p:spPr>
          <a:xfrm>
            <a:off x="53009" y="6222977"/>
            <a:ext cx="11010900" cy="584775"/>
          </a:xfrm>
          <a:prstGeom prst="rect">
            <a:avLst/>
          </a:prstGeom>
          <a:noFill/>
        </p:spPr>
        <p:txBody>
          <a:bodyPr wrap="square" rtlCol="0">
            <a:spAutoFit/>
          </a:bodyPr>
          <a:lstStyle/>
          <a:p>
            <a:r>
              <a:rPr lang="en-GB" sz="3200" dirty="0">
                <a:solidFill>
                  <a:srgbClr val="7030A0"/>
                </a:solidFill>
                <a:latin typeface="Comic Sans MS" panose="030F0702030302020204" pitchFamily="66" charset="0"/>
              </a:rPr>
              <a:t>Remember to write in full sentences.</a:t>
            </a:r>
          </a:p>
        </p:txBody>
      </p:sp>
      <p:pic>
        <p:nvPicPr>
          <p:cNvPr id="3" name="Picture 2">
            <a:extLst>
              <a:ext uri="{FF2B5EF4-FFF2-40B4-BE49-F238E27FC236}">
                <a16:creationId xmlns:a16="http://schemas.microsoft.com/office/drawing/2014/main" id="{5A556A5E-E704-B548-A322-8C69412664F5}"/>
              </a:ext>
            </a:extLst>
          </p:cNvPr>
          <p:cNvPicPr>
            <a:picLocks noChangeAspect="1"/>
          </p:cNvPicPr>
          <p:nvPr/>
        </p:nvPicPr>
        <p:blipFill>
          <a:blip r:embed="rId2"/>
          <a:stretch>
            <a:fillRect/>
          </a:stretch>
        </p:blipFill>
        <p:spPr>
          <a:xfrm>
            <a:off x="622300" y="1527865"/>
            <a:ext cx="5627360" cy="3802270"/>
          </a:xfrm>
          <a:prstGeom prst="rect">
            <a:avLst/>
          </a:prstGeom>
        </p:spPr>
      </p:pic>
      <p:sp>
        <p:nvSpPr>
          <p:cNvPr id="4" name="TextBox 3">
            <a:extLst>
              <a:ext uri="{FF2B5EF4-FFF2-40B4-BE49-F238E27FC236}">
                <a16:creationId xmlns:a16="http://schemas.microsoft.com/office/drawing/2014/main" id="{120C51E9-17A6-574C-83F2-CED364064547}"/>
              </a:ext>
            </a:extLst>
          </p:cNvPr>
          <p:cNvSpPr txBox="1"/>
          <p:nvPr/>
        </p:nvSpPr>
        <p:spPr>
          <a:xfrm>
            <a:off x="6599583" y="728869"/>
            <a:ext cx="5033617" cy="5632311"/>
          </a:xfrm>
          <a:prstGeom prst="rect">
            <a:avLst/>
          </a:prstGeom>
          <a:noFill/>
        </p:spPr>
        <p:txBody>
          <a:bodyPr wrap="square" rtlCol="0">
            <a:spAutoFit/>
          </a:bodyPr>
          <a:lstStyle/>
          <a:p>
            <a:r>
              <a:rPr lang="en-GB" sz="2400" dirty="0">
                <a:solidFill>
                  <a:srgbClr val="7030A0"/>
                </a:solidFill>
                <a:latin typeface="Comic Sans MS" panose="030F0902030302020204" pitchFamily="66" charset="0"/>
              </a:rPr>
              <a:t>Purple Group</a:t>
            </a:r>
          </a:p>
          <a:p>
            <a:endParaRPr lang="en-GB" sz="2400" dirty="0">
              <a:solidFill>
                <a:srgbClr val="7030A0"/>
              </a:solidFill>
              <a:latin typeface="Comic Sans MS" panose="030F0902030302020204" pitchFamily="66" charset="0"/>
            </a:endParaRPr>
          </a:p>
          <a:p>
            <a:r>
              <a:rPr lang="en-GB" sz="2400" dirty="0">
                <a:solidFill>
                  <a:srgbClr val="7030A0"/>
                </a:solidFill>
                <a:latin typeface="Comic Sans MS" panose="030F0902030302020204" pitchFamily="66" charset="0"/>
              </a:rPr>
              <a:t>Sentence Challenge</a:t>
            </a:r>
          </a:p>
          <a:p>
            <a:endParaRPr lang="en-GB" sz="2400" dirty="0">
              <a:solidFill>
                <a:srgbClr val="7030A0"/>
              </a:solidFill>
              <a:latin typeface="Comic Sans MS" panose="030F0902030302020204" pitchFamily="66" charset="0"/>
            </a:endParaRPr>
          </a:p>
          <a:p>
            <a:r>
              <a:rPr lang="en-GB" sz="2400" dirty="0">
                <a:solidFill>
                  <a:srgbClr val="7030A0"/>
                </a:solidFill>
                <a:latin typeface="Comic Sans MS" panose="030F0902030302020204" pitchFamily="66" charset="0"/>
              </a:rPr>
              <a:t>Can you make a list of feelings to describe how you would be feeling before entering the temple?</a:t>
            </a:r>
          </a:p>
          <a:p>
            <a:endParaRPr lang="en-GB" sz="2400" dirty="0">
              <a:solidFill>
                <a:srgbClr val="7030A0"/>
              </a:solidFill>
              <a:latin typeface="Comic Sans MS" panose="030F0902030302020204" pitchFamily="66" charset="0"/>
            </a:endParaRPr>
          </a:p>
          <a:p>
            <a:r>
              <a:rPr lang="en-GB" sz="2400" dirty="0">
                <a:solidFill>
                  <a:srgbClr val="7030A0"/>
                </a:solidFill>
                <a:latin typeface="Comic Sans MS" panose="030F0902030302020204" pitchFamily="66" charset="0"/>
              </a:rPr>
              <a:t>Could you start a sentence with 1 or 2 of these emotions?</a:t>
            </a:r>
          </a:p>
          <a:p>
            <a:endParaRPr lang="en-GB" sz="2400" dirty="0">
              <a:solidFill>
                <a:srgbClr val="7030A0"/>
              </a:solidFill>
              <a:latin typeface="Comic Sans MS" panose="030F0902030302020204" pitchFamily="66" charset="0"/>
            </a:endParaRPr>
          </a:p>
          <a:p>
            <a:r>
              <a:rPr lang="en-GB" sz="2400" dirty="0">
                <a:solidFill>
                  <a:srgbClr val="7030A0"/>
                </a:solidFill>
                <a:latin typeface="Comic Sans MS" panose="030F0902030302020204" pitchFamily="66" charset="0"/>
              </a:rPr>
              <a:t>E.g. Nervously, I stepped through the doorway, preparing myself for the worst.</a:t>
            </a:r>
          </a:p>
          <a:p>
            <a:endParaRPr lang="en-GB" sz="2400" dirty="0">
              <a:solidFill>
                <a:srgbClr val="7030A0"/>
              </a:solidFill>
              <a:latin typeface="Comic Sans MS" panose="030F0902030302020204" pitchFamily="66" charset="0"/>
            </a:endParaRPr>
          </a:p>
        </p:txBody>
      </p:sp>
      <p:sp>
        <p:nvSpPr>
          <p:cNvPr id="8" name="TextBox 7">
            <a:extLst>
              <a:ext uri="{FF2B5EF4-FFF2-40B4-BE49-F238E27FC236}">
                <a16:creationId xmlns:a16="http://schemas.microsoft.com/office/drawing/2014/main" id="{82200606-0EC6-6249-AFCB-0E14F2214AC5}"/>
              </a:ext>
            </a:extLst>
          </p:cNvPr>
          <p:cNvSpPr txBox="1"/>
          <p:nvPr/>
        </p:nvSpPr>
        <p:spPr>
          <a:xfrm>
            <a:off x="622300" y="384313"/>
            <a:ext cx="5606222" cy="584775"/>
          </a:xfrm>
          <a:prstGeom prst="rect">
            <a:avLst/>
          </a:prstGeom>
          <a:noFill/>
        </p:spPr>
        <p:txBody>
          <a:bodyPr wrap="square" rtlCol="0">
            <a:spAutoFit/>
          </a:bodyPr>
          <a:lstStyle/>
          <a:p>
            <a:pPr algn="ctr"/>
            <a:r>
              <a:rPr lang="en-GB" sz="3200" dirty="0">
                <a:solidFill>
                  <a:srgbClr val="7030A0"/>
                </a:solidFill>
                <a:latin typeface="Comic Sans MS" panose="030F0902030302020204" pitchFamily="66" charset="0"/>
              </a:rPr>
              <a:t>Hidden Temple</a:t>
            </a:r>
          </a:p>
        </p:txBody>
      </p:sp>
    </p:spTree>
    <p:extLst>
      <p:ext uri="{BB962C8B-B14F-4D97-AF65-F5344CB8AC3E}">
        <p14:creationId xmlns:p14="http://schemas.microsoft.com/office/powerpoint/2010/main" val="31693758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D392EB44-7DF7-4694-8CD1-BA399DBAC1FB}"/>
              </a:ext>
            </a:extLst>
          </p:cNvPr>
          <p:cNvGraphicFramePr>
            <a:graphicFrameLocks noGrp="1"/>
          </p:cNvGraphicFramePr>
          <p:nvPr/>
        </p:nvGraphicFramePr>
        <p:xfrm>
          <a:off x="152400" y="262137"/>
          <a:ext cx="11887200" cy="6065520"/>
        </p:xfrm>
        <a:graphic>
          <a:graphicData uri="http://schemas.openxmlformats.org/drawingml/2006/table">
            <a:tbl>
              <a:tblPr firstRow="1" bandRow="1">
                <a:tableStyleId>{5C22544A-7EE6-4342-B048-85BDC9FD1C3A}</a:tableStyleId>
              </a:tblPr>
              <a:tblGrid>
                <a:gridCol w="5401112">
                  <a:extLst>
                    <a:ext uri="{9D8B030D-6E8A-4147-A177-3AD203B41FA5}">
                      <a16:colId xmlns:a16="http://schemas.microsoft.com/office/drawing/2014/main" val="2763341928"/>
                    </a:ext>
                  </a:extLst>
                </a:gridCol>
                <a:gridCol w="6486088">
                  <a:extLst>
                    <a:ext uri="{9D8B030D-6E8A-4147-A177-3AD203B41FA5}">
                      <a16:colId xmlns:a16="http://schemas.microsoft.com/office/drawing/2014/main" val="2768366347"/>
                    </a:ext>
                  </a:extLst>
                </a:gridCol>
              </a:tblGrid>
              <a:tr h="1052859">
                <a:tc>
                  <a:txBody>
                    <a:bodyPr/>
                    <a:lstStyle/>
                    <a:p>
                      <a:r>
                        <a:rPr lang="en-GB" sz="3600" dirty="0">
                          <a:latin typeface="Comic Sans MS" panose="030F0702030302020204" pitchFamily="66" charset="0"/>
                        </a:rPr>
                        <a:t>Physical activity – </a:t>
                      </a:r>
                      <a:r>
                        <a:rPr lang="en-GB" sz="2800" dirty="0">
                          <a:latin typeface="Comic Sans MS" panose="030F0702030302020204" pitchFamily="66" charset="0"/>
                        </a:rPr>
                        <a:t>minimum 30 minutes each day</a:t>
                      </a:r>
                      <a:endParaRPr lang="en-GB" sz="3600" dirty="0">
                        <a:latin typeface="Comic Sans MS" panose="030F0702030302020204" pitchFamily="66" charset="0"/>
                      </a:endParaRPr>
                    </a:p>
                  </a:txBody>
                  <a:tcPr/>
                </a:tc>
                <a:tc>
                  <a:txBody>
                    <a:bodyPr/>
                    <a:lstStyle/>
                    <a:p>
                      <a:r>
                        <a:rPr lang="en-GB" sz="3600" dirty="0">
                          <a:latin typeface="Comic Sans MS" panose="030F0702030302020204" pitchFamily="66" charset="0"/>
                        </a:rPr>
                        <a:t>Link to resource</a:t>
                      </a:r>
                    </a:p>
                  </a:txBody>
                  <a:tcPr/>
                </a:tc>
                <a:extLst>
                  <a:ext uri="{0D108BD9-81ED-4DB2-BD59-A6C34878D82A}">
                    <a16:rowId xmlns:a16="http://schemas.microsoft.com/office/drawing/2014/main" val="4272467597"/>
                  </a:ext>
                </a:extLst>
              </a:tr>
              <a:tr h="537476">
                <a:tc>
                  <a:txBody>
                    <a:bodyPr/>
                    <a:lstStyle/>
                    <a:p>
                      <a:r>
                        <a:rPr lang="en-GB" sz="3600" dirty="0">
                          <a:latin typeface="Comic Sans MS" panose="030F0702030302020204" pitchFamily="66" charset="0"/>
                        </a:rPr>
                        <a:t>5 a day</a:t>
                      </a:r>
                    </a:p>
                    <a:p>
                      <a:r>
                        <a:rPr lang="en-GB" sz="2000" kern="1200" dirty="0">
                          <a:solidFill>
                            <a:srgbClr val="FF0000"/>
                          </a:solidFill>
                          <a:effectLst/>
                          <a:latin typeface="Comic Sans MS" panose="030F0702030302020204" pitchFamily="66" charset="0"/>
                          <a:ea typeface="+mn-ea"/>
                          <a:cs typeface="+mn-cs"/>
                        </a:rPr>
                        <a:t>User Name: FPS53 / Password: JFz4XqG7</a:t>
                      </a:r>
                    </a:p>
                  </a:txBody>
                  <a:tcPr/>
                </a:tc>
                <a:tc>
                  <a:txBody>
                    <a:bodyPr/>
                    <a:lstStyle/>
                    <a:p>
                      <a:r>
                        <a:rPr lang="en-GB" sz="2400" dirty="0">
                          <a:latin typeface="Comic Sans MS" panose="030F0702030302020204" pitchFamily="66" charset="0"/>
                          <a:hlinkClick r:id="rId2"/>
                        </a:rPr>
                        <a:t>https://player.5-a-day.tv/</a:t>
                      </a:r>
                      <a:endParaRPr lang="en-GB" sz="2400" dirty="0">
                        <a:latin typeface="Comic Sans MS" panose="030F0702030302020204" pitchFamily="66" charset="0"/>
                      </a:endParaRPr>
                    </a:p>
                  </a:txBody>
                  <a:tcPr/>
                </a:tc>
                <a:extLst>
                  <a:ext uri="{0D108BD9-81ED-4DB2-BD59-A6C34878D82A}">
                    <a16:rowId xmlns:a16="http://schemas.microsoft.com/office/drawing/2014/main" val="4125621427"/>
                  </a:ext>
                </a:extLst>
              </a:tr>
              <a:tr h="537476">
                <a:tc>
                  <a:txBody>
                    <a:bodyPr/>
                    <a:lstStyle/>
                    <a:p>
                      <a:r>
                        <a:rPr lang="en-GB" sz="3600" dirty="0">
                          <a:latin typeface="Comic Sans MS" panose="030F0702030302020204" pitchFamily="66" charset="0"/>
                        </a:rPr>
                        <a:t>Joe Wicks – PE sessions</a:t>
                      </a:r>
                    </a:p>
                  </a:txBody>
                  <a:tcPr/>
                </a:tc>
                <a:tc>
                  <a:txBody>
                    <a:bodyPr/>
                    <a:lstStyle/>
                    <a:p>
                      <a:r>
                        <a:rPr lang="en-GB" sz="1500" dirty="0">
                          <a:solidFill>
                            <a:schemeClr val="accent2"/>
                          </a:solidFill>
                          <a:latin typeface="Comic Sans MS" panose="030F0702030302020204" pitchFamily="66" charset="0"/>
                          <a:hlinkClick r:id="rId3"/>
                        </a:rPr>
                        <a:t>https://www.youtube.com/channel/UCAxW1XT0iEJo0TYlRfn6rYQ</a:t>
                      </a:r>
                      <a:endParaRPr lang="en-GB" sz="1500" dirty="0">
                        <a:solidFill>
                          <a:schemeClr val="accent2"/>
                        </a:solidFill>
                        <a:latin typeface="Comic Sans MS" panose="030F0702030302020204" pitchFamily="66" charset="0"/>
                      </a:endParaRPr>
                    </a:p>
                  </a:txBody>
                  <a:tcPr/>
                </a:tc>
                <a:extLst>
                  <a:ext uri="{0D108BD9-81ED-4DB2-BD59-A6C34878D82A}">
                    <a16:rowId xmlns:a16="http://schemas.microsoft.com/office/drawing/2014/main" val="614107390"/>
                  </a:ext>
                </a:extLst>
              </a:tr>
              <a:tr h="537476">
                <a:tc>
                  <a:txBody>
                    <a:bodyPr/>
                    <a:lstStyle/>
                    <a:p>
                      <a:r>
                        <a:rPr lang="en-GB" sz="3600" dirty="0">
                          <a:latin typeface="Comic Sans MS" panose="030F0702030302020204" pitchFamily="66" charset="0"/>
                        </a:rPr>
                        <a:t>Cosmic Kids Yoga</a:t>
                      </a:r>
                    </a:p>
                  </a:txBody>
                  <a:tcPr/>
                </a:tc>
                <a:tc>
                  <a:txBody>
                    <a:bodyPr/>
                    <a:lstStyle/>
                    <a:p>
                      <a:r>
                        <a:rPr lang="en-GB" sz="1500" dirty="0">
                          <a:latin typeface="Comic Sans MS" panose="030F0702030302020204" pitchFamily="66" charset="0"/>
                          <a:hlinkClick r:id="rId4"/>
                        </a:rPr>
                        <a:t>https://www.youtube.com/user/CosmicKidsYoga</a:t>
                      </a:r>
                      <a:endParaRPr lang="en-GB" sz="1500" dirty="0">
                        <a:latin typeface="Comic Sans MS" panose="030F0702030302020204" pitchFamily="66" charset="0"/>
                      </a:endParaRPr>
                    </a:p>
                  </a:txBody>
                  <a:tcPr/>
                </a:tc>
                <a:extLst>
                  <a:ext uri="{0D108BD9-81ED-4DB2-BD59-A6C34878D82A}">
                    <a16:rowId xmlns:a16="http://schemas.microsoft.com/office/drawing/2014/main" val="3361532261"/>
                  </a:ext>
                </a:extLst>
              </a:tr>
              <a:tr h="537476">
                <a:tc>
                  <a:txBody>
                    <a:bodyPr/>
                    <a:lstStyle/>
                    <a:p>
                      <a:r>
                        <a:rPr lang="en-GB" sz="3600" dirty="0">
                          <a:latin typeface="Comic Sans MS" panose="030F0702030302020204" pitchFamily="66" charset="0"/>
                        </a:rPr>
                        <a:t>PE Hub Parents Portal</a:t>
                      </a:r>
                    </a:p>
                  </a:txBody>
                  <a:tcPr/>
                </a:tc>
                <a:tc>
                  <a:txBody>
                    <a:bodyPr/>
                    <a:lstStyle/>
                    <a:p>
                      <a:r>
                        <a:rPr lang="en-GB" sz="1500" dirty="0">
                          <a:solidFill>
                            <a:schemeClr val="accent2"/>
                          </a:solidFill>
                          <a:latin typeface="Comic Sans MS" panose="030F0702030302020204" pitchFamily="66" charset="0"/>
                          <a:hlinkClick r:id="rId5"/>
                        </a:rPr>
                        <a:t>https://pehubportal.co.uk/</a:t>
                      </a:r>
                      <a:endParaRPr lang="en-GB" sz="1500" dirty="0">
                        <a:solidFill>
                          <a:schemeClr val="accent2"/>
                        </a:solidFill>
                        <a:latin typeface="Comic Sans MS" panose="030F0702030302020204" pitchFamily="66" charset="0"/>
                      </a:endParaRPr>
                    </a:p>
                  </a:txBody>
                  <a:tcPr/>
                </a:tc>
                <a:extLst>
                  <a:ext uri="{0D108BD9-81ED-4DB2-BD59-A6C34878D82A}">
                    <a16:rowId xmlns:a16="http://schemas.microsoft.com/office/drawing/2014/main" val="433994062"/>
                  </a:ext>
                </a:extLst>
              </a:tr>
              <a:tr h="537476">
                <a:tc>
                  <a:txBody>
                    <a:bodyPr/>
                    <a:lstStyle/>
                    <a:p>
                      <a:r>
                        <a:rPr lang="en-GB" sz="3600" dirty="0">
                          <a:latin typeface="Comic Sans MS" panose="030F0702030302020204" pitchFamily="66" charset="0"/>
                        </a:rPr>
                        <a:t>Go Noodle</a:t>
                      </a:r>
                    </a:p>
                  </a:txBody>
                  <a:tcPr/>
                </a:tc>
                <a:tc>
                  <a:txBody>
                    <a:bodyPr/>
                    <a:lstStyle/>
                    <a:p>
                      <a:r>
                        <a:rPr lang="en-GB" sz="1400" dirty="0">
                          <a:latin typeface="Comic Sans MS" panose="030F0702030302020204" pitchFamily="66" charset="0"/>
                          <a:hlinkClick r:id="rId6"/>
                        </a:rPr>
                        <a:t>https://www.gonoodle.com/good-energy-at-home-kids-games-and-videos/</a:t>
                      </a:r>
                      <a:endParaRPr lang="en-GB" sz="1400" dirty="0">
                        <a:latin typeface="Comic Sans MS" panose="030F0702030302020204" pitchFamily="66" charset="0"/>
                      </a:endParaRPr>
                    </a:p>
                  </a:txBody>
                  <a:tcPr/>
                </a:tc>
                <a:extLst>
                  <a:ext uri="{0D108BD9-81ED-4DB2-BD59-A6C34878D82A}">
                    <a16:rowId xmlns:a16="http://schemas.microsoft.com/office/drawing/2014/main" val="102852599"/>
                  </a:ext>
                </a:extLst>
              </a:tr>
              <a:tr h="537476">
                <a:tc gridSpan="2">
                  <a:txBody>
                    <a:bodyPr/>
                    <a:lstStyle/>
                    <a:p>
                      <a:r>
                        <a:rPr lang="en-GB" sz="3600" dirty="0">
                          <a:latin typeface="Comic Sans MS" panose="030F0702030302020204" pitchFamily="66" charset="0"/>
                        </a:rPr>
                        <a:t>Go for a walk/run. </a:t>
                      </a:r>
                    </a:p>
                    <a:p>
                      <a:r>
                        <a:rPr lang="en-GB" sz="2800" dirty="0">
                          <a:latin typeface="Comic Sans MS" panose="030F0702030302020204" pitchFamily="66" charset="0"/>
                        </a:rPr>
                        <a:t>You must go with an adult from your home and make sure you stay 2 metres away from other people. </a:t>
                      </a:r>
                    </a:p>
                  </a:txBody>
                  <a:tcPr/>
                </a:tc>
                <a:tc hMerge="1">
                  <a:txBody>
                    <a:bodyPr/>
                    <a:lstStyle/>
                    <a:p>
                      <a:endParaRPr lang="en-GB" sz="3600" dirty="0">
                        <a:latin typeface="Comic Sans MS" panose="030F0702030302020204" pitchFamily="66" charset="0"/>
                      </a:endParaRPr>
                    </a:p>
                  </a:txBody>
                  <a:tcPr/>
                </a:tc>
                <a:extLst>
                  <a:ext uri="{0D108BD9-81ED-4DB2-BD59-A6C34878D82A}">
                    <a16:rowId xmlns:a16="http://schemas.microsoft.com/office/drawing/2014/main" val="1950637452"/>
                  </a:ext>
                </a:extLst>
              </a:tr>
            </a:tbl>
          </a:graphicData>
        </a:graphic>
      </p:graphicFrame>
    </p:spTree>
    <p:extLst>
      <p:ext uri="{BB962C8B-B14F-4D97-AF65-F5344CB8AC3E}">
        <p14:creationId xmlns:p14="http://schemas.microsoft.com/office/powerpoint/2010/main" val="31202210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7" name="TextBox 6"/>
          <p:cNvSpPr txBox="1"/>
          <p:nvPr/>
        </p:nvSpPr>
        <p:spPr>
          <a:xfrm>
            <a:off x="53009" y="6222977"/>
            <a:ext cx="110109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Remember to write in full sentences.</a:t>
            </a:r>
          </a:p>
        </p:txBody>
      </p:sp>
      <p:pic>
        <p:nvPicPr>
          <p:cNvPr id="3" name="Picture 2">
            <a:extLst>
              <a:ext uri="{FF2B5EF4-FFF2-40B4-BE49-F238E27FC236}">
                <a16:creationId xmlns:a16="http://schemas.microsoft.com/office/drawing/2014/main" id="{5A556A5E-E704-B548-A322-8C69412664F5}"/>
              </a:ext>
            </a:extLst>
          </p:cNvPr>
          <p:cNvPicPr>
            <a:picLocks noChangeAspect="1"/>
          </p:cNvPicPr>
          <p:nvPr/>
        </p:nvPicPr>
        <p:blipFill>
          <a:blip r:embed="rId2"/>
          <a:stretch>
            <a:fillRect/>
          </a:stretch>
        </p:blipFill>
        <p:spPr>
          <a:xfrm>
            <a:off x="622300" y="1527865"/>
            <a:ext cx="5627360" cy="3802270"/>
          </a:xfrm>
          <a:prstGeom prst="rect">
            <a:avLst/>
          </a:prstGeom>
        </p:spPr>
      </p:pic>
      <p:sp>
        <p:nvSpPr>
          <p:cNvPr id="4" name="TextBox 3">
            <a:extLst>
              <a:ext uri="{FF2B5EF4-FFF2-40B4-BE49-F238E27FC236}">
                <a16:creationId xmlns:a16="http://schemas.microsoft.com/office/drawing/2014/main" id="{120C51E9-17A6-574C-83F2-CED364064547}"/>
              </a:ext>
            </a:extLst>
          </p:cNvPr>
          <p:cNvSpPr txBox="1"/>
          <p:nvPr/>
        </p:nvSpPr>
        <p:spPr>
          <a:xfrm>
            <a:off x="6599583" y="728869"/>
            <a:ext cx="5033617"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70C0"/>
                </a:solidFill>
                <a:effectLst/>
                <a:uLnTx/>
                <a:uFillTx/>
                <a:latin typeface="Comic Sans MS" panose="030F0902030302020204" pitchFamily="66" charset="0"/>
                <a:ea typeface="+mn-ea"/>
                <a:cs typeface="+mn-cs"/>
              </a:rPr>
              <a:t>Blue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70C0"/>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70C0"/>
                </a:solidFill>
                <a:effectLst/>
                <a:uLnTx/>
                <a:uFillTx/>
                <a:latin typeface="Comic Sans MS" panose="030F0902030302020204" pitchFamily="66" charset="0"/>
                <a:ea typeface="+mn-ea"/>
                <a:cs typeface="+mn-cs"/>
              </a:rPr>
              <a:t>Sentence Challenge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70C0"/>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70C0"/>
                </a:solidFill>
                <a:effectLst/>
                <a:uLnTx/>
                <a:uFillTx/>
                <a:latin typeface="Comic Sans MS" panose="030F0902030302020204" pitchFamily="66" charset="0"/>
                <a:ea typeface="+mn-ea"/>
                <a:cs typeface="+mn-cs"/>
              </a:rPr>
              <a:t>Can you make a list of feelings to describe how you would be feeling before entering the temple?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70C0"/>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70C0"/>
                </a:solidFill>
                <a:effectLst/>
                <a:uLnTx/>
                <a:uFillTx/>
                <a:latin typeface="Comic Sans MS" panose="030F0902030302020204" pitchFamily="66" charset="0"/>
                <a:ea typeface="+mn-ea"/>
                <a:cs typeface="+mn-cs"/>
              </a:rPr>
              <a:t>Could you start a sentence with 1,2 or 3 of these emotions?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70C0"/>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70C0"/>
                </a:solidFill>
                <a:effectLst/>
                <a:uLnTx/>
                <a:uFillTx/>
                <a:latin typeface="Comic Sans MS" panose="030F0902030302020204" pitchFamily="66" charset="0"/>
                <a:ea typeface="+mn-ea"/>
                <a:cs typeface="+mn-cs"/>
              </a:rPr>
              <a:t>E.g. Nervous and shaking, I stepped through the doorway, preparing myself for the worst.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7030A0"/>
              </a:solidFill>
              <a:effectLst/>
              <a:uLnTx/>
              <a:uFillTx/>
              <a:latin typeface="Comic Sans MS" panose="030F0902030302020204" pitchFamily="66" charset="0"/>
              <a:ea typeface="+mn-ea"/>
              <a:cs typeface="+mn-cs"/>
            </a:endParaRPr>
          </a:p>
        </p:txBody>
      </p:sp>
      <p:sp>
        <p:nvSpPr>
          <p:cNvPr id="8" name="TextBox 7">
            <a:extLst>
              <a:ext uri="{FF2B5EF4-FFF2-40B4-BE49-F238E27FC236}">
                <a16:creationId xmlns:a16="http://schemas.microsoft.com/office/drawing/2014/main" id="{82200606-0EC6-6249-AFCB-0E14F2214AC5}"/>
              </a:ext>
            </a:extLst>
          </p:cNvPr>
          <p:cNvSpPr txBox="1"/>
          <p:nvPr/>
        </p:nvSpPr>
        <p:spPr>
          <a:xfrm>
            <a:off x="622300" y="384313"/>
            <a:ext cx="560622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70C0"/>
                </a:solidFill>
                <a:effectLst/>
                <a:uLnTx/>
                <a:uFillTx/>
                <a:latin typeface="Comic Sans MS" panose="030F0902030302020204" pitchFamily="66" charset="0"/>
                <a:ea typeface="+mn-ea"/>
                <a:cs typeface="+mn-cs"/>
              </a:rPr>
              <a:t>Hidden Temple</a:t>
            </a:r>
          </a:p>
        </p:txBody>
      </p:sp>
    </p:spTree>
    <p:extLst>
      <p:ext uri="{BB962C8B-B14F-4D97-AF65-F5344CB8AC3E}">
        <p14:creationId xmlns:p14="http://schemas.microsoft.com/office/powerpoint/2010/main" val="19506881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TextBox 6"/>
          <p:cNvSpPr txBox="1"/>
          <p:nvPr/>
        </p:nvSpPr>
        <p:spPr>
          <a:xfrm>
            <a:off x="0" y="5816025"/>
            <a:ext cx="110109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accent6"/>
                </a:solidFill>
                <a:effectLst/>
                <a:uLnTx/>
                <a:uFillTx/>
                <a:latin typeface="Comic Sans MS" panose="030F0702030302020204" pitchFamily="66" charset="0"/>
                <a:ea typeface="+mn-ea"/>
                <a:cs typeface="+mn-cs"/>
              </a:rPr>
              <a:t>Remember to write in full sentences.</a:t>
            </a:r>
          </a:p>
        </p:txBody>
      </p:sp>
      <p:pic>
        <p:nvPicPr>
          <p:cNvPr id="3" name="Picture 2">
            <a:extLst>
              <a:ext uri="{FF2B5EF4-FFF2-40B4-BE49-F238E27FC236}">
                <a16:creationId xmlns:a16="http://schemas.microsoft.com/office/drawing/2014/main" id="{5A556A5E-E704-B548-A322-8C69412664F5}"/>
              </a:ext>
            </a:extLst>
          </p:cNvPr>
          <p:cNvPicPr>
            <a:picLocks noChangeAspect="1"/>
          </p:cNvPicPr>
          <p:nvPr/>
        </p:nvPicPr>
        <p:blipFill>
          <a:blip r:embed="rId2"/>
          <a:stretch>
            <a:fillRect/>
          </a:stretch>
        </p:blipFill>
        <p:spPr>
          <a:xfrm>
            <a:off x="622300" y="1527865"/>
            <a:ext cx="5627360" cy="3802270"/>
          </a:xfrm>
          <a:prstGeom prst="rect">
            <a:avLst/>
          </a:prstGeom>
        </p:spPr>
      </p:pic>
      <p:sp>
        <p:nvSpPr>
          <p:cNvPr id="4" name="TextBox 3">
            <a:extLst>
              <a:ext uri="{FF2B5EF4-FFF2-40B4-BE49-F238E27FC236}">
                <a16:creationId xmlns:a16="http://schemas.microsoft.com/office/drawing/2014/main" id="{120C51E9-17A6-574C-83F2-CED364064547}"/>
              </a:ext>
            </a:extLst>
          </p:cNvPr>
          <p:cNvSpPr txBox="1"/>
          <p:nvPr/>
        </p:nvSpPr>
        <p:spPr>
          <a:xfrm>
            <a:off x="6811618" y="214491"/>
            <a:ext cx="5033617" cy="64633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accent6"/>
                </a:solidFill>
                <a:effectLst/>
                <a:uLnTx/>
                <a:uFillTx/>
                <a:latin typeface="Comic Sans MS" panose="030F0902030302020204" pitchFamily="66" charset="0"/>
                <a:ea typeface="+mn-ea"/>
                <a:cs typeface="+mn-cs"/>
              </a:rPr>
              <a:t>Green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70C0"/>
              </a:solidFill>
              <a:effectLst/>
              <a:uLnTx/>
              <a:uFillTx/>
              <a:latin typeface="Comic Sans MS" panose="030F0902030302020204" pitchFamily="66" charset="0"/>
              <a:ea typeface="+mn-ea"/>
              <a:cs typeface="+mn-cs"/>
            </a:endParaRPr>
          </a:p>
          <a:p>
            <a:r>
              <a:rPr lang="en-GB" b="1" dirty="0">
                <a:solidFill>
                  <a:schemeClr val="accent6"/>
                </a:solidFill>
                <a:latin typeface="Comic Sans MS" panose="030F0902030302020204" pitchFamily="66" charset="0"/>
              </a:rPr>
              <a:t>Sick sentences!</a:t>
            </a:r>
          </a:p>
          <a:p>
            <a:r>
              <a:rPr lang="en-GB" dirty="0">
                <a:solidFill>
                  <a:schemeClr val="accent6"/>
                </a:solidFill>
                <a:latin typeface="Comic Sans MS" panose="030F0902030302020204" pitchFamily="66" charset="0"/>
              </a:rPr>
              <a:t>These sentences are ‘sick’ and need help to get better. Can you help? Could you add an adverb?</a:t>
            </a:r>
          </a:p>
          <a:p>
            <a:endParaRPr lang="en-GB" dirty="0">
              <a:solidFill>
                <a:schemeClr val="accent6"/>
              </a:solidFill>
              <a:latin typeface="Comic Sans MS" panose="030F0902030302020204" pitchFamily="66" charset="0"/>
            </a:endParaRPr>
          </a:p>
          <a:p>
            <a:r>
              <a:rPr lang="en-GB" dirty="0">
                <a:solidFill>
                  <a:schemeClr val="accent6"/>
                </a:solidFill>
                <a:latin typeface="Comic Sans MS" panose="030F0902030302020204" pitchFamily="66" charset="0"/>
              </a:rPr>
              <a:t>It was really hot in the jungle. I was sweating. I saw a temple it front of me. It was big and it was covered with green stuff.</a:t>
            </a:r>
          </a:p>
          <a:p>
            <a:endParaRPr lang="en-GB" dirty="0">
              <a:solidFill>
                <a:schemeClr val="accent6"/>
              </a:solidFill>
              <a:latin typeface="Comic Sans MS" panose="030F0902030302020204" pitchFamily="66" charset="0"/>
            </a:endParaRPr>
          </a:p>
          <a:p>
            <a:r>
              <a:rPr lang="en-GB" b="1" dirty="0">
                <a:solidFill>
                  <a:schemeClr val="accent6"/>
                </a:solidFill>
                <a:latin typeface="Comic Sans MS" panose="030F0902030302020204" pitchFamily="66" charset="0"/>
              </a:rPr>
              <a:t>Sentence challenge!</a:t>
            </a:r>
          </a:p>
          <a:p>
            <a:r>
              <a:rPr lang="en-GB" dirty="0">
                <a:solidFill>
                  <a:schemeClr val="accent6"/>
                </a:solidFill>
                <a:latin typeface="Comic Sans MS" panose="030F0902030302020204" pitchFamily="66" charset="0"/>
              </a:rPr>
              <a:t>Can you make a list of feelings to describe how you would be feeling before entering the temple?</a:t>
            </a:r>
          </a:p>
          <a:p>
            <a:r>
              <a:rPr lang="en-GB" dirty="0">
                <a:solidFill>
                  <a:schemeClr val="accent6"/>
                </a:solidFill>
                <a:latin typeface="Comic Sans MS" panose="030F0902030302020204" pitchFamily="66" charset="0"/>
              </a:rPr>
              <a:t>Could you start a sentence with 1,2 or 3 of these emotions?</a:t>
            </a:r>
          </a:p>
          <a:p>
            <a:endParaRPr lang="en-GB" dirty="0">
              <a:solidFill>
                <a:schemeClr val="accent6"/>
              </a:solidFill>
              <a:latin typeface="Comic Sans MS" panose="030F0902030302020204" pitchFamily="66" charset="0"/>
            </a:endParaRPr>
          </a:p>
          <a:p>
            <a:r>
              <a:rPr lang="en-GB" dirty="0">
                <a:solidFill>
                  <a:schemeClr val="accent6"/>
                </a:solidFill>
                <a:latin typeface="Comic Sans MS" panose="030F0902030302020204" pitchFamily="66" charset="0"/>
              </a:rPr>
              <a:t>E.g. Nervous and shaking, I stepped through the doorway, preparing myself for the worst.</a:t>
            </a:r>
          </a:p>
          <a:p>
            <a:endParaRPr lang="en-GB" dirty="0">
              <a:solidFill>
                <a:schemeClr val="accent6"/>
              </a:solidFill>
              <a:latin typeface="Comic Sans MS" panose="030F0902030302020204"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7030A0"/>
              </a:solidFill>
              <a:effectLst/>
              <a:uLnTx/>
              <a:uFillTx/>
              <a:latin typeface="Comic Sans MS" panose="030F0902030302020204" pitchFamily="66" charset="0"/>
              <a:ea typeface="+mn-ea"/>
              <a:cs typeface="+mn-cs"/>
            </a:endParaRPr>
          </a:p>
        </p:txBody>
      </p:sp>
      <p:sp>
        <p:nvSpPr>
          <p:cNvPr id="8" name="TextBox 7">
            <a:extLst>
              <a:ext uri="{FF2B5EF4-FFF2-40B4-BE49-F238E27FC236}">
                <a16:creationId xmlns:a16="http://schemas.microsoft.com/office/drawing/2014/main" id="{82200606-0EC6-6249-AFCB-0E14F2214AC5}"/>
              </a:ext>
            </a:extLst>
          </p:cNvPr>
          <p:cNvSpPr txBox="1"/>
          <p:nvPr/>
        </p:nvSpPr>
        <p:spPr>
          <a:xfrm>
            <a:off x="622300" y="384313"/>
            <a:ext cx="560622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chemeClr val="accent6"/>
                </a:solidFill>
                <a:effectLst/>
                <a:uLnTx/>
                <a:uFillTx/>
                <a:latin typeface="Comic Sans MS" panose="030F0902030302020204" pitchFamily="66" charset="0"/>
                <a:ea typeface="+mn-ea"/>
                <a:cs typeface="+mn-cs"/>
              </a:rPr>
              <a:t>Hidden Temple</a:t>
            </a:r>
          </a:p>
        </p:txBody>
      </p:sp>
    </p:spTree>
    <p:extLst>
      <p:ext uri="{BB962C8B-B14F-4D97-AF65-F5344CB8AC3E}">
        <p14:creationId xmlns:p14="http://schemas.microsoft.com/office/powerpoint/2010/main" val="2364379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TextBox 6"/>
          <p:cNvSpPr txBox="1"/>
          <p:nvPr/>
        </p:nvSpPr>
        <p:spPr>
          <a:xfrm>
            <a:off x="6686551" y="6489100"/>
            <a:ext cx="550544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accent2"/>
                </a:solidFill>
                <a:effectLst/>
                <a:uLnTx/>
                <a:uFillTx/>
                <a:latin typeface="Comic Sans MS" panose="030F0702030302020204" pitchFamily="66" charset="0"/>
                <a:ea typeface="+mn-ea"/>
                <a:cs typeface="+mn-cs"/>
              </a:rPr>
              <a:t>Remember to write in full sentences.</a:t>
            </a:r>
            <a:endParaRPr kumimoji="0" lang="en-GB" sz="2400" b="0" i="0" u="none" strike="noStrike" kern="1200" cap="none" spc="0" normalizeH="0" baseline="0" noProof="0" dirty="0">
              <a:ln>
                <a:noFill/>
              </a:ln>
              <a:solidFill>
                <a:srgbClr val="70AD47"/>
              </a:solidFill>
              <a:effectLst/>
              <a:uLnTx/>
              <a:uFillTx/>
              <a:latin typeface="Comic Sans MS" panose="030F0702030302020204" pitchFamily="66" charset="0"/>
              <a:ea typeface="+mn-ea"/>
              <a:cs typeface="+mn-cs"/>
            </a:endParaRPr>
          </a:p>
        </p:txBody>
      </p:sp>
      <p:pic>
        <p:nvPicPr>
          <p:cNvPr id="3" name="Picture 2">
            <a:extLst>
              <a:ext uri="{FF2B5EF4-FFF2-40B4-BE49-F238E27FC236}">
                <a16:creationId xmlns:a16="http://schemas.microsoft.com/office/drawing/2014/main" id="{5A556A5E-E704-B548-A322-8C69412664F5}"/>
              </a:ext>
            </a:extLst>
          </p:cNvPr>
          <p:cNvPicPr>
            <a:picLocks noChangeAspect="1"/>
          </p:cNvPicPr>
          <p:nvPr/>
        </p:nvPicPr>
        <p:blipFill>
          <a:blip r:embed="rId2"/>
          <a:stretch>
            <a:fillRect/>
          </a:stretch>
        </p:blipFill>
        <p:spPr>
          <a:xfrm>
            <a:off x="182429" y="814655"/>
            <a:ext cx="5371536" cy="3629416"/>
          </a:xfrm>
          <a:prstGeom prst="rect">
            <a:avLst/>
          </a:prstGeom>
        </p:spPr>
      </p:pic>
      <p:sp>
        <p:nvSpPr>
          <p:cNvPr id="4" name="TextBox 3">
            <a:extLst>
              <a:ext uri="{FF2B5EF4-FFF2-40B4-BE49-F238E27FC236}">
                <a16:creationId xmlns:a16="http://schemas.microsoft.com/office/drawing/2014/main" id="{120C51E9-17A6-574C-83F2-CED364064547}"/>
              </a:ext>
            </a:extLst>
          </p:cNvPr>
          <p:cNvSpPr txBox="1"/>
          <p:nvPr/>
        </p:nvSpPr>
        <p:spPr>
          <a:xfrm>
            <a:off x="5553964" y="0"/>
            <a:ext cx="6638035" cy="58169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accent2"/>
                </a:solidFill>
                <a:effectLst/>
                <a:uLnTx/>
                <a:uFillTx/>
                <a:latin typeface="Comic Sans MS" panose="030F0902030302020204" pitchFamily="66" charset="0"/>
                <a:ea typeface="+mn-ea"/>
                <a:cs typeface="+mn-cs"/>
              </a:rPr>
              <a:t>Orange Group</a:t>
            </a:r>
          </a:p>
          <a:p>
            <a:endParaRPr lang="en-GB" sz="2400" dirty="0">
              <a:solidFill>
                <a:schemeClr val="accent2"/>
              </a:solidFill>
              <a:latin typeface="Comic Sans MS" panose="030F0902030302020204" pitchFamily="66" charset="0"/>
            </a:endParaRPr>
          </a:p>
          <a:p>
            <a:r>
              <a:rPr lang="en-GB" dirty="0">
                <a:solidFill>
                  <a:schemeClr val="accent2"/>
                </a:solidFill>
                <a:latin typeface="Comic Sans MS" panose="030F0902030302020204" pitchFamily="66" charset="0"/>
              </a:rPr>
              <a:t>The humidity was unbearable. Perhaps when the entered the temple it would be cooler?</a:t>
            </a:r>
          </a:p>
          <a:p>
            <a:r>
              <a:rPr lang="en-GB" dirty="0">
                <a:solidFill>
                  <a:schemeClr val="accent2"/>
                </a:solidFill>
                <a:latin typeface="Comic Sans MS" panose="030F0902030302020204" pitchFamily="66" charset="0"/>
              </a:rPr>
              <a:t>The group had been travelling together for days, fighting their way through the jungle. They had exhausted themselves wrestling with vines and branches, drenched in sweat as the heat attacked them.</a:t>
            </a:r>
          </a:p>
          <a:p>
            <a:r>
              <a:rPr lang="en-GB" dirty="0">
                <a:solidFill>
                  <a:schemeClr val="accent2"/>
                </a:solidFill>
                <a:latin typeface="Comic Sans MS" panose="030F0902030302020204" pitchFamily="66" charset="0"/>
              </a:rPr>
              <a:t>All around them the air was heavy; each breath was a gasp. The jungle climate was oppressive, and they were in need of rest.</a:t>
            </a:r>
          </a:p>
          <a:p>
            <a:r>
              <a:rPr lang="en-GB" dirty="0">
                <a:solidFill>
                  <a:schemeClr val="accent2"/>
                </a:solidFill>
                <a:latin typeface="Comic Sans MS" panose="030F0902030302020204" pitchFamily="66" charset="0"/>
              </a:rPr>
              <a:t>As the group hacked their way through the dense foliage with their machetes, they had glimpsed the hidden temple. Approaching the door with a sense of growing trepidation, they knew they had to go inside; curiosity and desperation had got the better of them…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chemeClr val="accent2"/>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chemeClr val="accent2"/>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7030A0"/>
              </a:solidFill>
              <a:effectLst/>
              <a:uLnTx/>
              <a:uFillTx/>
              <a:latin typeface="Comic Sans MS" panose="030F0902030302020204" pitchFamily="66" charset="0"/>
              <a:ea typeface="+mn-ea"/>
              <a:cs typeface="+mn-cs"/>
            </a:endParaRPr>
          </a:p>
        </p:txBody>
      </p:sp>
      <p:sp>
        <p:nvSpPr>
          <p:cNvPr id="8" name="TextBox 7">
            <a:extLst>
              <a:ext uri="{FF2B5EF4-FFF2-40B4-BE49-F238E27FC236}">
                <a16:creationId xmlns:a16="http://schemas.microsoft.com/office/drawing/2014/main" id="{82200606-0EC6-6249-AFCB-0E14F2214AC5}"/>
              </a:ext>
            </a:extLst>
          </p:cNvPr>
          <p:cNvSpPr txBox="1"/>
          <p:nvPr/>
        </p:nvSpPr>
        <p:spPr>
          <a:xfrm>
            <a:off x="-716170" y="229880"/>
            <a:ext cx="560622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chemeClr val="accent2"/>
                </a:solidFill>
                <a:effectLst/>
                <a:uLnTx/>
                <a:uFillTx/>
                <a:latin typeface="Comic Sans MS" panose="030F0902030302020204" pitchFamily="66" charset="0"/>
                <a:ea typeface="+mn-ea"/>
                <a:cs typeface="+mn-cs"/>
              </a:rPr>
              <a:t>Hidden Temple</a:t>
            </a:r>
          </a:p>
        </p:txBody>
      </p:sp>
      <p:sp>
        <p:nvSpPr>
          <p:cNvPr id="2" name="TextBox 1">
            <a:extLst>
              <a:ext uri="{FF2B5EF4-FFF2-40B4-BE49-F238E27FC236}">
                <a16:creationId xmlns:a16="http://schemas.microsoft.com/office/drawing/2014/main" id="{7B339ED6-A34D-2D49-A191-77D9F4F4893E}"/>
              </a:ext>
            </a:extLst>
          </p:cNvPr>
          <p:cNvSpPr txBox="1"/>
          <p:nvPr/>
        </p:nvSpPr>
        <p:spPr>
          <a:xfrm>
            <a:off x="0" y="4642009"/>
            <a:ext cx="7089913" cy="2215991"/>
          </a:xfrm>
          <a:prstGeom prst="rect">
            <a:avLst/>
          </a:prstGeom>
          <a:noFill/>
        </p:spPr>
        <p:txBody>
          <a:bodyPr wrap="square" rtlCol="0">
            <a:spAutoFit/>
          </a:bodyPr>
          <a:lstStyle/>
          <a:p>
            <a:r>
              <a:rPr lang="en-GB" sz="2000" b="1" dirty="0">
                <a:solidFill>
                  <a:schemeClr val="accent2"/>
                </a:solidFill>
                <a:latin typeface="Comic Sans MS" panose="030F0902030302020204" pitchFamily="66" charset="0"/>
              </a:rPr>
              <a:t>Question time!</a:t>
            </a:r>
          </a:p>
          <a:p>
            <a:r>
              <a:rPr lang="en-GB" sz="2000" dirty="0">
                <a:solidFill>
                  <a:schemeClr val="accent2"/>
                </a:solidFill>
                <a:latin typeface="Comic Sans MS" panose="030F0902030302020204" pitchFamily="66" charset="0"/>
              </a:rPr>
              <a:t>What does ‘trepidation’ mean? Why might they be feeling it?</a:t>
            </a:r>
          </a:p>
          <a:p>
            <a:r>
              <a:rPr lang="en-GB" sz="2000" dirty="0">
                <a:solidFill>
                  <a:schemeClr val="accent2"/>
                </a:solidFill>
                <a:latin typeface="Comic Sans MS" panose="030F0902030302020204" pitchFamily="66" charset="0"/>
              </a:rPr>
              <a:t>Who are ‘the group’? Why are they in the jungle?</a:t>
            </a:r>
          </a:p>
          <a:p>
            <a:r>
              <a:rPr lang="en-GB" sz="2000" dirty="0">
                <a:solidFill>
                  <a:schemeClr val="accent2"/>
                </a:solidFill>
                <a:latin typeface="Comic Sans MS" panose="030F0902030302020204" pitchFamily="66" charset="0"/>
              </a:rPr>
              <a:t>What does ‘curiosity and desperation got the better of them’ mean?</a:t>
            </a:r>
          </a:p>
          <a:p>
            <a:endParaRPr lang="en-GB" dirty="0"/>
          </a:p>
        </p:txBody>
      </p:sp>
    </p:spTree>
    <p:extLst>
      <p:ext uri="{BB962C8B-B14F-4D97-AF65-F5344CB8AC3E}">
        <p14:creationId xmlns:p14="http://schemas.microsoft.com/office/powerpoint/2010/main" val="5428774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dirty="0">
                <a:latin typeface="Comic Sans MS" panose="030F0702030302020204" pitchFamily="66" charset="0"/>
              </a:rPr>
              <a:t>Handwriting</a:t>
            </a:r>
            <a:br>
              <a:rPr lang="en-GB" dirty="0">
                <a:latin typeface="Comic Sans MS" panose="030F0702030302020204" pitchFamily="66" charset="0"/>
              </a:rPr>
            </a:br>
            <a:br>
              <a:rPr lang="en-GB" dirty="0">
                <a:latin typeface="Comic Sans MS" panose="030F0702030302020204" pitchFamily="66" charset="0"/>
              </a:rPr>
            </a:br>
            <a:r>
              <a:rPr lang="en-GB" sz="2400" dirty="0">
                <a:latin typeface="Comic Sans MS" panose="030F0702030302020204" pitchFamily="66" charset="0"/>
              </a:rPr>
              <a:t>Complete page 14 in your handwriting book.</a:t>
            </a:r>
            <a:endParaRPr lang="en-GB" dirty="0">
              <a:latin typeface="Comic Sans MS" panose="030F0702030302020204" pitchFamily="66" charset="0"/>
            </a:endParaRPr>
          </a:p>
        </p:txBody>
      </p:sp>
      <p:pic>
        <p:nvPicPr>
          <p:cNvPr id="3" name="Picture 2" descr="Image result for handwriting 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9198" y="3673929"/>
            <a:ext cx="2648494" cy="2648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45531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027"/>
          <p:cNvSpPr>
            <a:spLocks noGrp="1" noChangeArrowheads="1"/>
          </p:cNvSpPr>
          <p:nvPr>
            <p:ph type="body" idx="1"/>
          </p:nvPr>
        </p:nvSpPr>
        <p:spPr>
          <a:xfrm>
            <a:off x="2135188" y="1773238"/>
            <a:ext cx="7772400" cy="4114800"/>
          </a:xfrm>
        </p:spPr>
        <p:txBody>
          <a:bodyPr/>
          <a:lstStyle/>
          <a:p>
            <a:pPr algn="ctr" eaLnBrk="1" hangingPunct="1">
              <a:buFontTx/>
              <a:buNone/>
            </a:pPr>
            <a:r>
              <a:rPr lang="en-US" altLang="en-US" sz="4000" u="sng" dirty="0">
                <a:latin typeface="Comic Sans MS" panose="030F0702030302020204" pitchFamily="66" charset="0"/>
              </a:rPr>
              <a:t>English</a:t>
            </a:r>
          </a:p>
          <a:p>
            <a:pPr algn="ctr" eaLnBrk="1" hangingPunct="1">
              <a:buFontTx/>
              <a:buNone/>
            </a:pPr>
            <a:endParaRPr lang="en-US" altLang="en-US" sz="4000" u="sng" dirty="0">
              <a:latin typeface="Comic Sans MS" panose="030F0702030302020204" pitchFamily="66" charset="0"/>
            </a:endParaRPr>
          </a:p>
          <a:p>
            <a:pPr algn="ctr" eaLnBrk="1" hangingPunct="1">
              <a:buFontTx/>
              <a:buNone/>
            </a:pPr>
            <a:r>
              <a:rPr lang="en-US" altLang="en-US" sz="4000" u="sng" dirty="0">
                <a:latin typeface="Comic Sans MS" panose="030F0702030302020204" pitchFamily="66" charset="0"/>
              </a:rPr>
              <a:t>This week we are going to use poetry by R L Stevenson to inspire our own  rhyming poetry.</a:t>
            </a:r>
            <a:endParaRPr lang="en-US" altLang="en-US" sz="2400" dirty="0">
              <a:latin typeface="Comic Sans MS" panose="030F0702030302020204" pitchFamily="66" charset="0"/>
            </a:endParaRPr>
          </a:p>
        </p:txBody>
      </p:sp>
    </p:spTree>
    <p:extLst>
      <p:ext uri="{BB962C8B-B14F-4D97-AF65-F5344CB8AC3E}">
        <p14:creationId xmlns:p14="http://schemas.microsoft.com/office/powerpoint/2010/main" val="12816716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292100" y="292100"/>
            <a:ext cx="6134100" cy="5956300"/>
          </a:xfrm>
        </p:spPr>
        <p:txBody>
          <a:bodyPr/>
          <a:lstStyle/>
          <a:p>
            <a:br>
              <a:rPr lang="en-GB" altLang="en-US" sz="1800" b="1" dirty="0">
                <a:solidFill>
                  <a:srgbClr val="0070C0"/>
                </a:solidFill>
                <a:latin typeface="Comic Sans MS" panose="030F0702030302020204" pitchFamily="66" charset="0"/>
              </a:rPr>
            </a:br>
            <a:endParaRPr lang="en-US" altLang="en-US" dirty="0">
              <a:solidFill>
                <a:srgbClr val="0070C0"/>
              </a:solidFill>
              <a:latin typeface="Comic Sans MS" panose="030F0702030302020204" pitchFamily="66" charset="0"/>
            </a:endParaRPr>
          </a:p>
        </p:txBody>
      </p:sp>
      <p:sp>
        <p:nvSpPr>
          <p:cNvPr id="6" name="Rounded Rectangular Callout 5"/>
          <p:cNvSpPr/>
          <p:nvPr/>
        </p:nvSpPr>
        <p:spPr bwMode="auto">
          <a:xfrm>
            <a:off x="7226300" y="1155700"/>
            <a:ext cx="2997200" cy="1981200"/>
          </a:xfrm>
          <a:prstGeom prst="wedgeRoundRectCallout">
            <a:avLst>
              <a:gd name="adj1" fmla="val -62160"/>
              <a:gd name="adj2" fmla="val 138146"/>
              <a:gd name="adj3" fmla="val 16667"/>
            </a:avLst>
          </a:prstGeom>
          <a:solidFill>
            <a:schemeClr val="bg1"/>
          </a:solidFill>
          <a:ln w="762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dirty="0">
                <a:ln>
                  <a:noFill/>
                </a:ln>
                <a:solidFill>
                  <a:schemeClr val="accent2"/>
                </a:solidFill>
                <a:effectLst/>
                <a:latin typeface="Comic Sans MS" panose="030F0702030302020204" pitchFamily="66" charset="0"/>
                <a:ea typeface="ＭＳ Ｐゴシック" panose="020B0600070205080204" pitchFamily="34" charset="-128"/>
              </a:rPr>
              <a:t>What pattern do you notice about the rhyme in this poem?</a:t>
            </a:r>
          </a:p>
          <a:p>
            <a:pPr marL="0" marR="0" indent="0" algn="l" defTabSz="914400" rtl="0" eaLnBrk="0" fontAlgn="base" latinLnBrk="0" hangingPunct="0">
              <a:lnSpc>
                <a:spcPct val="100000"/>
              </a:lnSpc>
              <a:spcBef>
                <a:spcPct val="0"/>
              </a:spcBef>
              <a:spcAft>
                <a:spcPct val="0"/>
              </a:spcAft>
              <a:buClrTx/>
              <a:buSzTx/>
              <a:buFontTx/>
              <a:buNone/>
              <a:tabLst/>
            </a:pPr>
            <a:endParaRPr lang="en-GB" sz="2400" dirty="0">
              <a:solidFill>
                <a:schemeClr val="accent2"/>
              </a:solidFill>
              <a:latin typeface="Comic Sans MS" panose="030F0702030302020204" pitchFamily="66" charset="0"/>
              <a:ea typeface="ＭＳ Ｐゴシック" panose="020B0600070205080204" pitchFamily="34" charset="-128"/>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accent2"/>
              </a:solidFill>
              <a:effectLst/>
              <a:latin typeface="Comic Sans MS" panose="030F0702030302020204" pitchFamily="66" charset="0"/>
              <a:ea typeface="ＭＳ Ｐゴシック" panose="020B0600070205080204" pitchFamily="34" charset="-128"/>
            </a:endParaRPr>
          </a:p>
        </p:txBody>
      </p:sp>
      <p:pic>
        <p:nvPicPr>
          <p:cNvPr id="3" name="Picture 2">
            <a:extLst>
              <a:ext uri="{FF2B5EF4-FFF2-40B4-BE49-F238E27FC236}">
                <a16:creationId xmlns:a16="http://schemas.microsoft.com/office/drawing/2014/main" id="{FEEFD318-2C5E-BC47-A1EF-8D8FF104A7E6}"/>
              </a:ext>
            </a:extLst>
          </p:cNvPr>
          <p:cNvPicPr>
            <a:picLocks noChangeAspect="1"/>
          </p:cNvPicPr>
          <p:nvPr/>
        </p:nvPicPr>
        <p:blipFill>
          <a:blip r:embed="rId3"/>
          <a:stretch>
            <a:fillRect/>
          </a:stretch>
        </p:blipFill>
        <p:spPr>
          <a:xfrm>
            <a:off x="654050" y="420479"/>
            <a:ext cx="5896118" cy="4138269"/>
          </a:xfrm>
          <a:prstGeom prst="rect">
            <a:avLst/>
          </a:prstGeom>
        </p:spPr>
      </p:pic>
      <p:sp>
        <p:nvSpPr>
          <p:cNvPr id="8" name="Rounded Rectangular Callout 7">
            <a:extLst>
              <a:ext uri="{FF2B5EF4-FFF2-40B4-BE49-F238E27FC236}">
                <a16:creationId xmlns:a16="http://schemas.microsoft.com/office/drawing/2014/main" id="{9B09E57B-0712-8444-B988-9FE5C67AE271}"/>
              </a:ext>
            </a:extLst>
          </p:cNvPr>
          <p:cNvSpPr/>
          <p:nvPr/>
        </p:nvSpPr>
        <p:spPr bwMode="auto">
          <a:xfrm>
            <a:off x="8406848" y="3988628"/>
            <a:ext cx="2997200" cy="1981200"/>
          </a:xfrm>
          <a:prstGeom prst="wedgeRoundRectCallout">
            <a:avLst>
              <a:gd name="adj1" fmla="val -70119"/>
              <a:gd name="adj2" fmla="val 86641"/>
              <a:gd name="adj3" fmla="val 16667"/>
            </a:avLst>
          </a:prstGeom>
          <a:solidFill>
            <a:schemeClr val="bg1"/>
          </a:solidFill>
          <a:ln w="762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dirty="0">
                <a:ln>
                  <a:noFill/>
                </a:ln>
                <a:solidFill>
                  <a:schemeClr val="accent2"/>
                </a:solidFill>
                <a:effectLst/>
                <a:latin typeface="Comic Sans MS" panose="030F0702030302020204" pitchFamily="66" charset="0"/>
                <a:ea typeface="ＭＳ Ｐゴシック" panose="020B0600070205080204" pitchFamily="34" charset="-128"/>
              </a:rPr>
              <a:t>What do you think the poem is about?</a:t>
            </a:r>
          </a:p>
          <a:p>
            <a:pPr marL="0" marR="0" indent="0" algn="l" defTabSz="914400" rtl="0" eaLnBrk="0" fontAlgn="base" latinLnBrk="0" hangingPunct="0">
              <a:lnSpc>
                <a:spcPct val="100000"/>
              </a:lnSpc>
              <a:spcBef>
                <a:spcPct val="0"/>
              </a:spcBef>
              <a:spcAft>
                <a:spcPct val="0"/>
              </a:spcAft>
              <a:buClrTx/>
              <a:buSzTx/>
              <a:buFontTx/>
              <a:buNone/>
              <a:tabLst/>
            </a:pPr>
            <a:endParaRPr lang="en-GB" sz="2400" dirty="0">
              <a:solidFill>
                <a:schemeClr val="accent2"/>
              </a:solidFill>
              <a:latin typeface="Comic Sans MS" panose="030F0702030302020204" pitchFamily="66" charset="0"/>
              <a:ea typeface="ＭＳ Ｐゴシック" panose="020B0600070205080204" pitchFamily="34" charset="-128"/>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accent2"/>
              </a:solidFill>
              <a:effectLst/>
              <a:latin typeface="Comic Sans MS" panose="030F0702030302020204" pitchFamily="66" charset="0"/>
              <a:ea typeface="ＭＳ Ｐゴシック" panose="020B0600070205080204" pitchFamily="34" charset="-128"/>
            </a:endParaRPr>
          </a:p>
        </p:txBody>
      </p:sp>
    </p:spTree>
    <p:extLst>
      <p:ext uri="{BB962C8B-B14F-4D97-AF65-F5344CB8AC3E}">
        <p14:creationId xmlns:p14="http://schemas.microsoft.com/office/powerpoint/2010/main" val="34108334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TotalTime>
  <Words>990</Words>
  <Application>Microsoft Office PowerPoint</Application>
  <PresentationFormat>Widescreen</PresentationFormat>
  <Paragraphs>135</Paragraphs>
  <Slides>30</Slides>
  <Notes>5</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30</vt:i4>
      </vt:variant>
    </vt:vector>
  </HeadingPairs>
  <TitlesOfParts>
    <vt:vector size="37" baseType="lpstr">
      <vt:lpstr>Arial</vt:lpstr>
      <vt:lpstr>Calibri</vt:lpstr>
      <vt:lpstr>Calibri Light</vt:lpstr>
      <vt:lpstr>Comic Sans MS</vt:lpstr>
      <vt:lpstr>Office Theme</vt:lpstr>
      <vt:lpstr>Blank Presentation</vt:lpstr>
      <vt:lpstr>1_Office Theme</vt:lpstr>
      <vt:lpstr>Guided Reading</vt:lpstr>
      <vt:lpstr>PowerPoint Presentation</vt:lpstr>
      <vt:lpstr>PowerPoint Presentation</vt:lpstr>
      <vt:lpstr>PowerPoint Presentation</vt:lpstr>
      <vt:lpstr>PowerPoint Presentation</vt:lpstr>
      <vt:lpstr>PowerPoint Presentation</vt:lpstr>
      <vt:lpstr>Handwriting  Complete page 14 in your handwriting book.</vt:lpstr>
      <vt:lpstr>PowerPoint Presentation</vt:lpstr>
      <vt:lpstr> </vt:lpstr>
      <vt:lpstr>PowerPoint Presentation</vt:lpstr>
      <vt:lpstr>PowerPoint Presentation</vt:lpstr>
      <vt:lpstr>PowerPoint Presentation</vt:lpstr>
      <vt:lpstr>Maths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Art</vt:lpstr>
      <vt:lpstr>Art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Guided Reading</dc:title>
  <dc:creator>Microsoft Office User</dc:creator>
  <cp:lastModifiedBy>Caroline Roberts</cp:lastModifiedBy>
  <cp:revision>14</cp:revision>
  <dcterms:created xsi:type="dcterms:W3CDTF">2020-03-24T09:47:48Z</dcterms:created>
  <dcterms:modified xsi:type="dcterms:W3CDTF">2020-04-19T09:19:07Z</dcterms:modified>
</cp:coreProperties>
</file>