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sldIdLst>
    <p:sldId id="258" r:id="rId3"/>
    <p:sldId id="260" r:id="rId4"/>
    <p:sldId id="262" r:id="rId5"/>
    <p:sldId id="263" r:id="rId6"/>
    <p:sldId id="281" r:id="rId7"/>
    <p:sldId id="264" r:id="rId8"/>
    <p:sldId id="282" r:id="rId9"/>
    <p:sldId id="286" r:id="rId10"/>
    <p:sldId id="285" r:id="rId11"/>
    <p:sldId id="266" r:id="rId12"/>
    <p:sldId id="278" r:id="rId13"/>
    <p:sldId id="287" r:id="rId14"/>
    <p:sldId id="288" r:id="rId15"/>
    <p:sldId id="280" r:id="rId16"/>
    <p:sldId id="283" r:id="rId17"/>
    <p:sldId id="272" r:id="rId18"/>
    <p:sldId id="270" r:id="rId19"/>
    <p:sldId id="273" r:id="rId20"/>
    <p:sldId id="276" r:id="rId21"/>
    <p:sldId id="289" r:id="rId22"/>
    <p:sldId id="291"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D6FF"/>
    <a:srgbClr val="E37DCD"/>
    <a:srgbClr val="4FF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en-US" noProof="0" smtClean="0"/>
              <a:t>Click to edit Master title style</a:t>
            </a:r>
            <a:endParaRPr lang="en-GB" altLang="en-US" noProof="0" smtClean="0"/>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smtClean="0"/>
              <a:t>Click to edit Master subtitle style</a:t>
            </a:r>
            <a:endParaRPr lang="en-GB" altLang="en-US" noProof="0" smtClean="0"/>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GB" altLang="en-US">
              <a:solidFill>
                <a:srgbClr val="000000"/>
              </a:solidFill>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GB" altLang="en-US">
              <a:solidFill>
                <a:srgbClr val="000000"/>
              </a:solidFill>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6C34D4A5-761B-4C0E-825F-6DFAA45691F4}" type="slidenum">
              <a:rPr lang="en-GB" altLang="en-US">
                <a:solidFill>
                  <a:srgbClr val="000000"/>
                </a:solidFill>
              </a:rPr>
              <a:pPr/>
              <a:t>‹#›</a:t>
            </a:fld>
            <a:endParaRPr lang="en-GB" altLang="en-US">
              <a:solidFill>
                <a:srgbClr val="000000"/>
              </a:solidFill>
            </a:endParaRPr>
          </a:p>
        </p:txBody>
      </p:sp>
      <p:grpSp>
        <p:nvGrpSpPr>
          <p:cNvPr id="5128" name="Group 8" descr="crayon"/>
          <p:cNvGrpSpPr>
            <a:grpSpLocks/>
          </p:cNvGrpSpPr>
          <p:nvPr/>
        </p:nvGrpSpPr>
        <p:grpSpPr bwMode="auto">
          <a:xfrm>
            <a:off x="195263" y="234950"/>
            <a:ext cx="3787775" cy="1778000"/>
            <a:chOff x="123" y="148"/>
            <a:chExt cx="2386" cy="1120"/>
          </a:xfrm>
        </p:grpSpPr>
        <p:sp>
          <p:nvSpPr>
            <p:cNvPr id="5129"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0"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1"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4"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5"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6"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7"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nvGrpSpPr>
          <p:cNvPr id="5138" name="Group 18" descr="crayon"/>
          <p:cNvGrpSpPr>
            <a:grpSpLocks/>
          </p:cNvGrpSpPr>
          <p:nvPr/>
        </p:nvGrpSpPr>
        <p:grpSpPr bwMode="auto">
          <a:xfrm>
            <a:off x="7915275" y="4368800"/>
            <a:ext cx="742950" cy="1058863"/>
            <a:chOff x="4986" y="2752"/>
            <a:chExt cx="468" cy="667"/>
          </a:xfrm>
        </p:grpSpPr>
        <p:sp>
          <p:nvSpPr>
            <p:cNvPr id="5139"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0"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1"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4"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5"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6"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7"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5148"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5149"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597780323"/>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3AF33-89CE-40CE-B59A-3768158F62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270022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3883-7D90-4926-965C-DC21EDB7C5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08189988"/>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FA7D1DE4-1348-4C27-9264-32833C9349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04757627"/>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fld id="{4DCA9AAD-68C5-4DC8-9139-E9A60990FD3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81017106"/>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0081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53567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34417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10007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48945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268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784B73-7D14-48BF-9BD0-90F111DEFE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01614388"/>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95445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26825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50329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67613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5875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F834CB-A74C-4CB6-A612-9066FA731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6710844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6A46F2-FE5C-4DA0-BB15-6715C0905D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30246407"/>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9F4443-98A8-44CE-B812-25EAC1EDA1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1714434"/>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7626A0-D4CD-43D8-9E77-E23C4BCF865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1773330"/>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B49F80-D041-4EEB-A507-3E1A2C2257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439914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CE8A70-18B6-469A-B08B-17D4847D479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79129046"/>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5FBB15-7F2B-40DC-BCF6-1907D3D250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9032743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GB" altLang="en-US">
              <a:solidFill>
                <a:srgbClr val="000000"/>
              </a:solidFill>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D6C9FE5-248A-49CD-8A09-F9A5970C70F8}"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4104"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5" name="Freeform 9" descr="crayon"/>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06" name="Group 10" descr="crayons"/>
          <p:cNvGrpSpPr>
            <a:grpSpLocks/>
          </p:cNvGrpSpPr>
          <p:nvPr/>
        </p:nvGrpSpPr>
        <p:grpSpPr bwMode="auto">
          <a:xfrm>
            <a:off x="7938" y="5867400"/>
            <a:ext cx="1287462" cy="919163"/>
            <a:chOff x="5" y="3490"/>
            <a:chExt cx="1124" cy="785"/>
          </a:xfrm>
        </p:grpSpPr>
        <p:sp>
          <p:nvSpPr>
            <p:cNvPr id="410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sp>
            <p:nvSpPr>
              <p:cNvPr id="4121"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2"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3"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6"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7"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8"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9"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0"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1"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2"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grpSp>
        <p:nvGrpSpPr>
          <p:cNvPr id="4133" name="Group 37"/>
          <p:cNvGrpSpPr>
            <a:grpSpLocks/>
          </p:cNvGrpSpPr>
          <p:nvPr/>
        </p:nvGrpSpPr>
        <p:grpSpPr bwMode="auto">
          <a:xfrm>
            <a:off x="8680450" y="2116138"/>
            <a:ext cx="385763" cy="4308475"/>
            <a:chOff x="5468" y="1333"/>
            <a:chExt cx="243" cy="2714"/>
          </a:xfrm>
        </p:grpSpPr>
        <p:sp>
          <p:nvSpPr>
            <p:cNvPr id="4134"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5"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1"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2"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3"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4"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5"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6"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7"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grpSp>
    </p:spTree>
    <p:extLst>
      <p:ext uri="{BB962C8B-B14F-4D97-AF65-F5344CB8AC3E}">
        <p14:creationId xmlns:p14="http://schemas.microsoft.com/office/powerpoint/2010/main" val="738406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dissolve/>
  </p:transition>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19/04/2020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577312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bbc.co.uk/teach/supermovers/ks1-english-question-exclamation-marks-with-karim-hacker/zkrx92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2362200"/>
            <a:ext cx="6705600" cy="1447800"/>
          </a:xfrm>
        </p:spPr>
        <p:txBody>
          <a:bodyPr/>
          <a:lstStyle/>
          <a:p>
            <a:r>
              <a:rPr lang="en-GB" altLang="en-US" dirty="0" smtClean="0"/>
              <a:t>Good Morning Unicorns!</a:t>
            </a:r>
            <a:endParaRPr lang="en-GB" altLang="en-US" dirty="0"/>
          </a:p>
        </p:txBody>
      </p:sp>
      <p:sp>
        <p:nvSpPr>
          <p:cNvPr id="2051" name="Rectangle 3"/>
          <p:cNvSpPr>
            <a:spLocks noGrp="1" noChangeArrowheads="1"/>
          </p:cNvSpPr>
          <p:nvPr>
            <p:ph type="subTitle" idx="1"/>
          </p:nvPr>
        </p:nvSpPr>
        <p:spPr>
          <a:xfrm>
            <a:off x="762000" y="4038600"/>
            <a:ext cx="7670800" cy="914400"/>
          </a:xfrm>
        </p:spPr>
        <p:txBody>
          <a:bodyPr/>
          <a:lstStyle/>
          <a:p>
            <a:r>
              <a:rPr lang="en-GB" altLang="en-US" sz="3600" dirty="0" smtClean="0"/>
              <a:t>Here’s your work for today:</a:t>
            </a:r>
          </a:p>
          <a:p>
            <a:r>
              <a:rPr lang="en-GB" sz="3600" dirty="0" smtClean="0">
                <a:latin typeface="Comic Sans MS" panose="030F0702030302020204" pitchFamily="66" charset="0"/>
              </a:rPr>
              <a:t>Tuesday 21</a:t>
            </a:r>
            <a:r>
              <a:rPr lang="en-GB" sz="3600" baseline="30000" dirty="0" smtClean="0">
                <a:latin typeface="Comic Sans MS" panose="030F0702030302020204" pitchFamily="66" charset="0"/>
              </a:rPr>
              <a:t>st</a:t>
            </a:r>
            <a:r>
              <a:rPr lang="en-GB" sz="3600" dirty="0" smtClean="0">
                <a:latin typeface="Comic Sans MS" panose="030F0702030302020204" pitchFamily="66" charset="0"/>
              </a:rPr>
              <a:t> April</a:t>
            </a:r>
            <a:endParaRPr lang="en-GB" sz="3600" dirty="0">
              <a:latin typeface="Comic Sans MS" panose="030F0702030302020204" pitchFamily="66" charset="0"/>
            </a:endParaRPr>
          </a:p>
          <a:p>
            <a:endParaRPr lang="en-GB" altLang="en-US" sz="3600" dirty="0"/>
          </a:p>
        </p:txBody>
      </p:sp>
    </p:spTree>
    <p:extLst>
      <p:ext uri="{BB962C8B-B14F-4D97-AF65-F5344CB8AC3E}">
        <p14:creationId xmlns:p14="http://schemas.microsoft.com/office/powerpoint/2010/main" val="3064845649"/>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6" name="Rectangle 5"/>
          <p:cNvSpPr/>
          <p:nvPr/>
        </p:nvSpPr>
        <p:spPr>
          <a:xfrm>
            <a:off x="1683327" y="5913888"/>
            <a:ext cx="6019800" cy="923330"/>
          </a:xfrm>
          <a:prstGeom prst="rect">
            <a:avLst/>
          </a:prstGeom>
        </p:spPr>
        <p:txBody>
          <a:bodyPr wrap="square">
            <a:spAutoFit/>
          </a:bodyPr>
          <a:lstStyle/>
          <a:p>
            <a:r>
              <a:rPr lang="en-GB" dirty="0">
                <a:latin typeface="Comic Sans MS" panose="030F0702030302020204" pitchFamily="66" charset="0"/>
              </a:rPr>
              <a:t>Let’s look at the answers and how you could have worked them out on the next </a:t>
            </a:r>
            <a:r>
              <a:rPr lang="en-GB" dirty="0" smtClean="0">
                <a:latin typeface="Comic Sans MS" panose="030F0702030302020204" pitchFamily="66" charset="0"/>
              </a:rPr>
              <a:t>slide…</a:t>
            </a:r>
            <a:endParaRPr lang="en-GB" dirty="0">
              <a:latin typeface="Comic Sans MS" panose="030F0702030302020204" pitchFamily="66" charset="0"/>
            </a:endParaRP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263" y="118938"/>
            <a:ext cx="6465337" cy="579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97040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7" name="Rounded Rectangle 6"/>
          <p:cNvSpPr/>
          <p:nvPr/>
        </p:nvSpPr>
        <p:spPr bwMode="auto">
          <a:xfrm>
            <a:off x="2209800" y="4800600"/>
            <a:ext cx="838200" cy="1054987"/>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6418"/>
            <a:ext cx="5181600" cy="608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172200" y="1047346"/>
            <a:ext cx="1676400" cy="4801314"/>
          </a:xfrm>
          <a:prstGeom prst="rect">
            <a:avLst/>
          </a:prstGeom>
        </p:spPr>
        <p:txBody>
          <a:bodyPr wrap="square">
            <a:spAutoFit/>
          </a:bodyPr>
          <a:lstStyle/>
          <a:p>
            <a:r>
              <a:rPr lang="en-GB" dirty="0" smtClean="0"/>
              <a:t>• </a:t>
            </a:r>
            <a:r>
              <a:rPr lang="en-GB" dirty="0"/>
              <a:t>Could you use the &lt; and &gt; signs to make a statement about the cones? </a:t>
            </a:r>
            <a:endParaRPr lang="en-GB" dirty="0" smtClean="0"/>
          </a:p>
          <a:p>
            <a:endParaRPr lang="en-GB" dirty="0" smtClean="0"/>
          </a:p>
          <a:p>
            <a:r>
              <a:rPr lang="en-GB" dirty="0" smtClean="0"/>
              <a:t>• </a:t>
            </a:r>
            <a:r>
              <a:rPr lang="en-GB" dirty="0"/>
              <a:t>Is there another way you could compare the amount of popcorn each cone holds? </a:t>
            </a:r>
            <a:endParaRPr lang="en-GB" dirty="0" smtClean="0"/>
          </a:p>
          <a:p>
            <a:endParaRPr lang="en-GB" dirty="0" smtClean="0"/>
          </a:p>
          <a:p>
            <a:endParaRPr lang="en-GB" dirty="0"/>
          </a:p>
        </p:txBody>
      </p:sp>
    </p:spTree>
    <p:extLst>
      <p:ext uri="{BB962C8B-B14F-4D97-AF65-F5344CB8AC3E}">
        <p14:creationId xmlns:p14="http://schemas.microsoft.com/office/powerpoint/2010/main" val="354404699"/>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7" name="Rounded Rectangle 6"/>
          <p:cNvSpPr/>
          <p:nvPr/>
        </p:nvSpPr>
        <p:spPr bwMode="auto">
          <a:xfrm>
            <a:off x="2209800" y="4800600"/>
            <a:ext cx="838200" cy="1054987"/>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omic Sans MS" pitchFamily="66" charset="0"/>
            </a:endParaRPr>
          </a:p>
        </p:txBody>
      </p:sp>
      <p:sp>
        <p:nvSpPr>
          <p:cNvPr id="2" name="Rectangle 1"/>
          <p:cNvSpPr/>
          <p:nvPr/>
        </p:nvSpPr>
        <p:spPr>
          <a:xfrm>
            <a:off x="6692803" y="1066800"/>
            <a:ext cx="1676400" cy="5355312"/>
          </a:xfrm>
          <a:prstGeom prst="rect">
            <a:avLst/>
          </a:prstGeom>
        </p:spPr>
        <p:txBody>
          <a:bodyPr wrap="square">
            <a:spAutoFit/>
          </a:bodyPr>
          <a:lstStyle/>
          <a:p>
            <a:endParaRPr lang="en-GB" dirty="0" smtClean="0"/>
          </a:p>
          <a:p>
            <a:r>
              <a:rPr lang="en-GB" dirty="0" smtClean="0"/>
              <a:t>How </a:t>
            </a:r>
            <a:r>
              <a:rPr lang="en-GB" dirty="0"/>
              <a:t>could you compare the capacity of the </a:t>
            </a:r>
            <a:r>
              <a:rPr lang="en-GB" dirty="0" smtClean="0"/>
              <a:t>different </a:t>
            </a:r>
            <a:r>
              <a:rPr lang="en-GB" dirty="0"/>
              <a:t>glasses? </a:t>
            </a:r>
            <a:endParaRPr lang="en-GB" dirty="0" smtClean="0"/>
          </a:p>
          <a:p>
            <a:endParaRPr lang="en-GB" dirty="0"/>
          </a:p>
          <a:p>
            <a:r>
              <a:rPr lang="en-GB" dirty="0"/>
              <a:t>If the tall glass holds 10 spoons of rice, and the short glass holds 5 spoons of rice, which has the larger capacity?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25" y="1291935"/>
            <a:ext cx="6467878" cy="3619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390601"/>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7" name="Rounded Rectangle 6"/>
          <p:cNvSpPr/>
          <p:nvPr/>
        </p:nvSpPr>
        <p:spPr bwMode="auto">
          <a:xfrm>
            <a:off x="2209800" y="4800600"/>
            <a:ext cx="838200" cy="1054987"/>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omic Sans MS" pitchFamily="66" charset="0"/>
            </a:endParaRPr>
          </a:p>
        </p:txBody>
      </p:sp>
      <p:sp>
        <p:nvSpPr>
          <p:cNvPr id="2" name="Rectangle 1"/>
          <p:cNvSpPr/>
          <p:nvPr/>
        </p:nvSpPr>
        <p:spPr>
          <a:xfrm>
            <a:off x="6692803" y="1066800"/>
            <a:ext cx="1676400" cy="2862322"/>
          </a:xfrm>
          <a:prstGeom prst="rect">
            <a:avLst/>
          </a:prstGeom>
        </p:spPr>
        <p:txBody>
          <a:bodyPr wrap="square">
            <a:spAutoFit/>
          </a:bodyPr>
          <a:lstStyle/>
          <a:p>
            <a:endParaRPr lang="en-GB" sz="2000" dirty="0" smtClean="0"/>
          </a:p>
          <a:p>
            <a:r>
              <a:rPr lang="en-GB" sz="2000" dirty="0"/>
              <a:t>a): A</a:t>
            </a:r>
            <a:r>
              <a:rPr lang="en-GB" sz="2000" dirty="0" smtClean="0"/>
              <a:t> </a:t>
            </a:r>
            <a:r>
              <a:rPr lang="en-GB" sz="2000" dirty="0"/>
              <a:t>capacity of 5 spoonfuls. </a:t>
            </a:r>
            <a:endParaRPr lang="en-GB" sz="2000" dirty="0" smtClean="0"/>
          </a:p>
          <a:p>
            <a:endParaRPr lang="en-GB" sz="2000" dirty="0"/>
          </a:p>
          <a:p>
            <a:r>
              <a:rPr lang="en-GB" sz="2000" dirty="0" smtClean="0"/>
              <a:t>b</a:t>
            </a:r>
            <a:r>
              <a:rPr lang="en-GB" sz="2000" dirty="0"/>
              <a:t>): </a:t>
            </a:r>
            <a:r>
              <a:rPr lang="en-GB" sz="2000" dirty="0" smtClean="0"/>
              <a:t>A capacity </a:t>
            </a:r>
            <a:r>
              <a:rPr lang="en-GB" sz="2000" dirty="0"/>
              <a:t>of 25 spoonfuls.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9675"/>
            <a:ext cx="627017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692803" y="1350818"/>
            <a:ext cx="1671913" cy="255752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5783222"/>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5" name="Rounded Rectangle 4"/>
          <p:cNvSpPr/>
          <p:nvPr/>
        </p:nvSpPr>
        <p:spPr>
          <a:xfrm>
            <a:off x="152400" y="1114313"/>
            <a:ext cx="8001000" cy="1783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prstClr val="black"/>
                </a:solidFill>
                <a:latin typeface="Comic Sans MS" panose="030F0702030302020204" pitchFamily="66" charset="0"/>
                <a:ea typeface="+mj-ea"/>
                <a:cs typeface="+mj-cs"/>
              </a:rPr>
              <a:t>Now I would like you to have a go at completing work in your CGP Maths Reasoning workbook</a:t>
            </a:r>
            <a:r>
              <a:rPr lang="en-GB" sz="3600" dirty="0">
                <a:solidFill>
                  <a:prstClr val="black"/>
                </a:solidFill>
                <a:latin typeface="Calibri Light" panose="020F0302020204030204"/>
                <a:ea typeface="+mj-ea"/>
                <a:cs typeface="+mj-cs"/>
              </a:rPr>
              <a:t>.</a:t>
            </a:r>
            <a:endParaRPr lang="en-GB" dirty="0"/>
          </a:p>
        </p:txBody>
      </p:sp>
      <p:pic>
        <p:nvPicPr>
          <p:cNvPr id="6" name="Picture 5" descr="Image result for gruffa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178821"/>
            <a:ext cx="748318" cy="588818"/>
          </a:xfrm>
          <a:prstGeom prst="rect">
            <a:avLst/>
          </a:prstGeom>
          <a:noFill/>
          <a:ln>
            <a:noFill/>
          </a:ln>
        </p:spPr>
      </p:pic>
      <p:pic>
        <p:nvPicPr>
          <p:cNvPr id="7" name="Picture 6" descr="Image result for horrid henry"/>
          <p:cNvPicPr/>
          <p:nvPr/>
        </p:nvPicPr>
        <p:blipFill rotWithShape="1">
          <a:blip r:embed="rId3" cstate="print">
            <a:extLst>
              <a:ext uri="{28A0092B-C50C-407E-A947-70E740481C1C}">
                <a14:useLocalDpi xmlns:a14="http://schemas.microsoft.com/office/drawing/2010/main" val="0"/>
              </a:ext>
            </a:extLst>
          </a:blip>
          <a:srcRect r="-569" b="15217"/>
          <a:stretch/>
        </p:blipFill>
        <p:spPr bwMode="auto">
          <a:xfrm>
            <a:off x="1178501" y="4295459"/>
            <a:ext cx="636617" cy="616354"/>
          </a:xfrm>
          <a:prstGeom prst="rect">
            <a:avLst/>
          </a:prstGeom>
          <a:noFill/>
          <a:ln>
            <a:noFill/>
          </a:ln>
          <a:extLst>
            <a:ext uri="{53640926-AAD7-44D8-BBD7-CCE9431645EC}">
              <a14:shadowObscured xmlns:a14="http://schemas.microsoft.com/office/drawing/2010/main"/>
            </a:ext>
          </a:extLst>
        </p:spPr>
      </p:pic>
      <p:pic>
        <p:nvPicPr>
          <p:cNvPr id="8" name="Picture 7" descr="Image result for james and the giant peac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8060" y="5302019"/>
            <a:ext cx="701813" cy="565997"/>
          </a:xfrm>
          <a:prstGeom prst="rect">
            <a:avLst/>
          </a:prstGeom>
          <a:noFill/>
          <a:ln>
            <a:noFill/>
          </a:ln>
        </p:spPr>
      </p:pic>
      <p:sp>
        <p:nvSpPr>
          <p:cNvPr id="3" name="Rectangle 2"/>
          <p:cNvSpPr/>
          <p:nvPr/>
        </p:nvSpPr>
        <p:spPr>
          <a:xfrm>
            <a:off x="2286000" y="3105835"/>
            <a:ext cx="4572000" cy="646331"/>
          </a:xfrm>
          <a:prstGeom prst="rect">
            <a:avLst/>
          </a:prstGeom>
        </p:spPr>
        <p:txBody>
          <a:bodyPr>
            <a:spAutoFit/>
          </a:bodyPr>
          <a:lstStyle/>
          <a:p>
            <a:r>
              <a:rPr lang="en-GB" dirty="0">
                <a:latin typeface="Comic Sans MS" panose="030F0702030302020204" pitchFamily="66" charset="0"/>
              </a:rPr>
              <a:t>If you would like to try Gruffalo work, complete page </a:t>
            </a:r>
            <a:r>
              <a:rPr lang="en-GB" dirty="0" smtClean="0">
                <a:latin typeface="Comic Sans MS" panose="030F0702030302020204" pitchFamily="66" charset="0"/>
              </a:rPr>
              <a:t>30.</a:t>
            </a:r>
            <a:endParaRPr lang="en-GB" dirty="0">
              <a:latin typeface="Comic Sans MS" panose="030F0702030302020204" pitchFamily="66" charset="0"/>
            </a:endParaRPr>
          </a:p>
        </p:txBody>
      </p:sp>
      <p:sp>
        <p:nvSpPr>
          <p:cNvPr id="9" name="Rectangle 8"/>
          <p:cNvSpPr/>
          <p:nvPr/>
        </p:nvSpPr>
        <p:spPr>
          <a:xfrm>
            <a:off x="2248828" y="4142372"/>
            <a:ext cx="5752171" cy="646331"/>
          </a:xfrm>
          <a:prstGeom prst="rect">
            <a:avLst/>
          </a:prstGeom>
        </p:spPr>
        <p:txBody>
          <a:bodyPr wrap="square">
            <a:spAutoFit/>
          </a:bodyPr>
          <a:lstStyle/>
          <a:p>
            <a:r>
              <a:rPr lang="en-GB" dirty="0">
                <a:latin typeface="Comic Sans MS" panose="030F0702030302020204" pitchFamily="66" charset="0"/>
              </a:rPr>
              <a:t>If you would like to try Horrid Henry work, complete </a:t>
            </a:r>
            <a:r>
              <a:rPr lang="en-GB" dirty="0" smtClean="0">
                <a:latin typeface="Comic Sans MS" panose="030F0702030302020204" pitchFamily="66" charset="0"/>
              </a:rPr>
              <a:t>pages 30 and 31</a:t>
            </a:r>
            <a:endParaRPr lang="en-GB" dirty="0">
              <a:latin typeface="Comic Sans MS" panose="030F0702030302020204" pitchFamily="66" charset="0"/>
            </a:endParaRPr>
          </a:p>
        </p:txBody>
      </p:sp>
      <p:sp>
        <p:nvSpPr>
          <p:cNvPr id="10" name="Rectangle 9"/>
          <p:cNvSpPr/>
          <p:nvPr/>
        </p:nvSpPr>
        <p:spPr>
          <a:xfrm>
            <a:off x="2181922" y="5109660"/>
            <a:ext cx="5971478" cy="1200329"/>
          </a:xfrm>
          <a:prstGeom prst="rect">
            <a:avLst/>
          </a:prstGeom>
        </p:spPr>
        <p:txBody>
          <a:bodyPr wrap="square">
            <a:spAutoFit/>
          </a:bodyPr>
          <a:lstStyle/>
          <a:p>
            <a:r>
              <a:rPr lang="en-GB" dirty="0">
                <a:latin typeface="Comic Sans MS" panose="030F0702030302020204" pitchFamily="66" charset="0"/>
              </a:rPr>
              <a:t>If you would like to try James and the Giant Peach work, complete pages 30, 31 and my </a:t>
            </a:r>
            <a:r>
              <a:rPr lang="en-GB" dirty="0" smtClean="0">
                <a:latin typeface="Comic Sans MS" panose="030F0702030302020204" pitchFamily="66" charset="0"/>
              </a:rPr>
              <a:t>Challenge </a:t>
            </a:r>
            <a:r>
              <a:rPr lang="en-GB" dirty="0">
                <a:latin typeface="Comic Sans MS" panose="030F0702030302020204" pitchFamily="66" charset="0"/>
              </a:rPr>
              <a:t>question on the next slide.</a:t>
            </a:r>
          </a:p>
          <a:p>
            <a:endParaRPr lang="en-GB" dirty="0">
              <a:latin typeface="Comic Sans MS" panose="030F0702030302020204" pitchFamily="66" charset="0"/>
            </a:endParaRPr>
          </a:p>
        </p:txBody>
      </p:sp>
    </p:spTree>
    <p:extLst>
      <p:ext uri="{BB962C8B-B14F-4D97-AF65-F5344CB8AC3E}">
        <p14:creationId xmlns:p14="http://schemas.microsoft.com/office/powerpoint/2010/main" val="1945298286"/>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30" y="1143000"/>
            <a:ext cx="7739061" cy="396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349744"/>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a:latin typeface="Comic Sans MS" panose="030F0702030302020204" pitchFamily="66" charset="0"/>
              </a:rPr>
              <a:t/>
            </a:r>
            <a:br>
              <a:rPr lang="en-GB" u="sng" dirty="0">
                <a:latin typeface="Comic Sans MS" panose="030F0702030302020204" pitchFamily="66" charset="0"/>
              </a:rPr>
            </a:br>
            <a:r>
              <a:rPr lang="en-GB" u="sng" dirty="0" smtClean="0">
                <a:latin typeface="Comic Sans MS" panose="030F0702030302020204" pitchFamily="66" charset="0"/>
              </a:rPr>
              <a:t>English</a:t>
            </a:r>
            <a:endParaRPr lang="en-GB" u="sng" dirty="0">
              <a:latin typeface="Comic Sans MS" panose="030F0702030302020204" pitchFamily="66" charset="0"/>
            </a:endParaRPr>
          </a:p>
        </p:txBody>
      </p:sp>
      <p:sp>
        <p:nvSpPr>
          <p:cNvPr id="3" name="Content Placeholder 2"/>
          <p:cNvSpPr>
            <a:spLocks noGrp="1"/>
          </p:cNvSpPr>
          <p:nvPr>
            <p:ph idx="1"/>
          </p:nvPr>
        </p:nvSpPr>
        <p:spPr>
          <a:xfrm>
            <a:off x="457200" y="1295400"/>
            <a:ext cx="8229600" cy="4881563"/>
          </a:xfrm>
        </p:spPr>
        <p:txBody>
          <a:bodyPr/>
          <a:lstStyle/>
          <a:p>
            <a:endParaRPr lang="en-GB" sz="1800" dirty="0" smtClean="0">
              <a:latin typeface="Comic Sans MS" panose="030F0702030302020204" pitchFamily="66" charset="0"/>
            </a:endParaRPr>
          </a:p>
          <a:p>
            <a:endParaRPr lang="en-GB" sz="1800" dirty="0">
              <a:latin typeface="Comic Sans MS" panose="030F0702030302020204" pitchFamily="66" charset="0"/>
            </a:endParaRPr>
          </a:p>
          <a:p>
            <a:r>
              <a:rPr lang="en-GB" sz="1800" dirty="0" smtClean="0">
                <a:latin typeface="Comic Sans MS" panose="030F0702030302020204" pitchFamily="66" charset="0"/>
              </a:rPr>
              <a:t>Today you are going to w</a:t>
            </a:r>
            <a:r>
              <a:rPr lang="en-GB" sz="1800" dirty="0" smtClean="0"/>
              <a:t>rite </a:t>
            </a:r>
            <a:r>
              <a:rPr lang="en-GB" sz="1800" dirty="0"/>
              <a:t>your introduction and first </a:t>
            </a:r>
            <a:r>
              <a:rPr lang="en-GB" sz="1800" dirty="0" smtClean="0"/>
              <a:t>subheading.</a:t>
            </a:r>
          </a:p>
          <a:p>
            <a:pPr lvl="0"/>
            <a:r>
              <a:rPr lang="en-GB" sz="1800" dirty="0"/>
              <a:t>Look back </a:t>
            </a:r>
            <a:r>
              <a:rPr lang="en-GB" sz="1800" dirty="0" smtClean="0"/>
              <a:t>at your poster from </a:t>
            </a:r>
            <a:r>
              <a:rPr lang="en-GB" sz="1800" dirty="0"/>
              <a:t>yesterday. </a:t>
            </a:r>
          </a:p>
          <a:p>
            <a:pPr lvl="0"/>
            <a:r>
              <a:rPr lang="en-GB" sz="1800" dirty="0"/>
              <a:t>Write your first paragraph, making sure you think about these things</a:t>
            </a:r>
            <a:r>
              <a:rPr lang="en-GB" sz="1800" dirty="0" smtClean="0"/>
              <a:t>:</a:t>
            </a:r>
          </a:p>
          <a:p>
            <a:r>
              <a:rPr lang="en-GB" sz="1800" b="1" u="sng" dirty="0"/>
              <a:t>Introduction: </a:t>
            </a:r>
            <a:endParaRPr lang="en-GB" sz="1800" dirty="0"/>
          </a:p>
          <a:p>
            <a:r>
              <a:rPr lang="en-GB" sz="1800" dirty="0"/>
              <a:t>What is your superhero called? What will the reader learn about them in this information text</a:t>
            </a:r>
            <a:r>
              <a:rPr lang="en-GB" sz="1800" dirty="0" smtClean="0"/>
              <a:t>?</a:t>
            </a:r>
          </a:p>
          <a:p>
            <a:endParaRPr lang="en-GB" sz="1800" dirty="0"/>
          </a:p>
          <a:p>
            <a:r>
              <a:rPr lang="en-GB" sz="1800" dirty="0">
                <a:latin typeface="Comic Sans MS" panose="030F0702030302020204" pitchFamily="66" charset="0"/>
              </a:rPr>
              <a:t>Look on the next slide for an example of what your </a:t>
            </a:r>
            <a:r>
              <a:rPr lang="en-GB" sz="1800" dirty="0" smtClean="0">
                <a:latin typeface="Comic Sans MS" panose="030F0702030302020204" pitchFamily="66" charset="0"/>
              </a:rPr>
              <a:t>introduction may </a:t>
            </a:r>
            <a:r>
              <a:rPr lang="en-GB" sz="1800" dirty="0">
                <a:latin typeface="Comic Sans MS" panose="030F0702030302020204" pitchFamily="66" charset="0"/>
              </a:rPr>
              <a:t>look like …</a:t>
            </a:r>
          </a:p>
          <a:p>
            <a:pPr algn="r"/>
            <a:endParaRPr lang="en-GB" sz="1800" dirty="0" smtClean="0">
              <a:latin typeface="Comic Sans MS" panose="030F0702030302020204" pitchFamily="66" charset="0"/>
            </a:endParaRPr>
          </a:p>
          <a:p>
            <a:endParaRPr lang="en-GB" sz="1800" dirty="0">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152400"/>
            <a:ext cx="1720850" cy="914400"/>
          </a:xfrm>
          <a:prstGeom prst="rect">
            <a:avLst/>
          </a:prstGeom>
          <a:noFill/>
          <a:ln>
            <a:noFill/>
          </a:ln>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925291"/>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933358"/>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2" name="Rectangle 1"/>
          <p:cNvSpPr/>
          <p:nvPr/>
        </p:nvSpPr>
        <p:spPr>
          <a:xfrm>
            <a:off x="1828800" y="1487031"/>
            <a:ext cx="6477000" cy="400110"/>
          </a:xfrm>
          <a:prstGeom prst="rect">
            <a:avLst/>
          </a:prstGeom>
        </p:spPr>
        <p:txBody>
          <a:bodyPr wrap="square">
            <a:spAutoFit/>
          </a:bodyPr>
          <a:lstStyle/>
          <a:p>
            <a:pPr>
              <a:spcAft>
                <a:spcPts val="0"/>
              </a:spcAft>
            </a:pPr>
            <a:endParaRPr lang="en-GB" sz="2000" dirty="0">
              <a:effectLst/>
              <a:latin typeface="+mj-lt"/>
              <a:ea typeface="Calibri" panose="020F0502020204030204" pitchFamily="34" charset="0"/>
              <a:cs typeface="Times New Roman" panose="02020603050405020304" pitchFamily="18" charset="0"/>
            </a:endParaRPr>
          </a:p>
        </p:txBody>
      </p:sp>
      <p:sp>
        <p:nvSpPr>
          <p:cNvPr id="3" name="Rectangle 2"/>
          <p:cNvSpPr/>
          <p:nvPr/>
        </p:nvSpPr>
        <p:spPr bwMode="auto">
          <a:xfrm>
            <a:off x="1447800" y="1371600"/>
            <a:ext cx="1981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omic Sans MS" pitchFamily="66" charset="0"/>
            </a:endParaRPr>
          </a:p>
        </p:txBody>
      </p:sp>
      <p:sp>
        <p:nvSpPr>
          <p:cNvPr id="7" name="Rounded Rectangle 6"/>
          <p:cNvSpPr/>
          <p:nvPr/>
        </p:nvSpPr>
        <p:spPr bwMode="auto">
          <a:xfrm>
            <a:off x="1295400" y="1371600"/>
            <a:ext cx="7010400" cy="45720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GB" sz="2800" b="1" u="sng" dirty="0" smtClean="0"/>
              <a:t>Introduction</a:t>
            </a:r>
          </a:p>
          <a:p>
            <a:endParaRPr lang="en-GB" sz="2800" dirty="0"/>
          </a:p>
          <a:p>
            <a:r>
              <a:rPr lang="en-GB" sz="2800" dirty="0"/>
              <a:t>Have you ever heard about the Super Tutor? The Super Tutor is an extraordinary modern day superhero. Read on to find out about what she looks like, what her superpowers are and how she became a superhero. How impressed you will be! </a:t>
            </a:r>
          </a:p>
        </p:txBody>
      </p:sp>
    </p:spTree>
    <p:extLst>
      <p:ext uri="{BB962C8B-B14F-4D97-AF65-F5344CB8AC3E}">
        <p14:creationId xmlns:p14="http://schemas.microsoft.com/office/powerpoint/2010/main" val="614017359"/>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3" name="Rectangle 2"/>
          <p:cNvSpPr/>
          <p:nvPr/>
        </p:nvSpPr>
        <p:spPr bwMode="auto">
          <a:xfrm>
            <a:off x="1219200" y="1143000"/>
            <a:ext cx="6629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endParaRPr lang="en-GB" sz="2800" dirty="0" smtClean="0"/>
          </a:p>
          <a:p>
            <a:endParaRPr lang="en-GB" sz="2800" dirty="0"/>
          </a:p>
        </p:txBody>
      </p:sp>
      <p:sp>
        <p:nvSpPr>
          <p:cNvPr id="2" name="Rectangle 1"/>
          <p:cNvSpPr/>
          <p:nvPr/>
        </p:nvSpPr>
        <p:spPr>
          <a:xfrm>
            <a:off x="685800" y="762000"/>
            <a:ext cx="7924800" cy="4832092"/>
          </a:xfrm>
          <a:prstGeom prst="rect">
            <a:avLst/>
          </a:prstGeom>
        </p:spPr>
        <p:txBody>
          <a:bodyPr wrap="square">
            <a:spAutoFit/>
          </a:bodyPr>
          <a:lstStyle/>
          <a:p>
            <a:r>
              <a:rPr lang="en-GB" sz="2800" dirty="0" smtClean="0"/>
              <a:t>Now you are going to write your first </a:t>
            </a:r>
            <a:r>
              <a:rPr lang="en-GB" sz="2800" smtClean="0"/>
              <a:t>subheading.Think</a:t>
            </a:r>
            <a:r>
              <a:rPr lang="en-GB" sz="2800" dirty="0" smtClean="0"/>
              <a:t> about these things:</a:t>
            </a:r>
          </a:p>
          <a:p>
            <a:endParaRPr lang="en-GB" sz="2800" dirty="0"/>
          </a:p>
          <a:p>
            <a:r>
              <a:rPr lang="en-GB" sz="2800" b="1" u="sng" dirty="0"/>
              <a:t>What </a:t>
            </a:r>
            <a:r>
              <a:rPr lang="en-GB" sz="2800" b="1" u="sng" dirty="0" smtClean="0"/>
              <a:t>do they look like?</a:t>
            </a:r>
          </a:p>
          <a:p>
            <a:endParaRPr lang="en-GB" sz="2800" dirty="0"/>
          </a:p>
          <a:p>
            <a:r>
              <a:rPr lang="en-GB" sz="2800" dirty="0"/>
              <a:t>What do they look like? What do they wear? What is special about their outfit? What special features does their outfit have?</a:t>
            </a:r>
          </a:p>
          <a:p>
            <a:endParaRPr lang="en-GB" sz="2800" dirty="0"/>
          </a:p>
          <a:p>
            <a:r>
              <a:rPr lang="en-GB" sz="2800" dirty="0">
                <a:latin typeface="Comic Sans MS" panose="030F0702030302020204" pitchFamily="66" charset="0"/>
              </a:rPr>
              <a:t>Look on the next slide for an example of what your </a:t>
            </a:r>
            <a:r>
              <a:rPr lang="en-GB" sz="2800" dirty="0" smtClean="0">
                <a:latin typeface="Comic Sans MS" panose="030F0702030302020204" pitchFamily="66" charset="0"/>
              </a:rPr>
              <a:t>first subheading may </a:t>
            </a:r>
            <a:r>
              <a:rPr lang="en-GB" sz="2800" dirty="0">
                <a:latin typeface="Comic Sans MS" panose="030F0702030302020204" pitchFamily="66" charset="0"/>
              </a:rPr>
              <a:t>look like …</a:t>
            </a:r>
          </a:p>
        </p:txBody>
      </p:sp>
    </p:spTree>
    <p:extLst>
      <p:ext uri="{BB962C8B-B14F-4D97-AF65-F5344CB8AC3E}">
        <p14:creationId xmlns:p14="http://schemas.microsoft.com/office/powerpoint/2010/main" val="1751320843"/>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5" name="Rounded Rectangle 4"/>
          <p:cNvSpPr/>
          <p:nvPr/>
        </p:nvSpPr>
        <p:spPr bwMode="auto">
          <a:xfrm>
            <a:off x="1295400" y="762000"/>
            <a:ext cx="7010400" cy="55626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omic Sans MS" pitchFamily="66" charset="0"/>
            </a:endParaRPr>
          </a:p>
        </p:txBody>
      </p:sp>
      <p:sp>
        <p:nvSpPr>
          <p:cNvPr id="4" name="Rectangle 3"/>
          <p:cNvSpPr/>
          <p:nvPr/>
        </p:nvSpPr>
        <p:spPr>
          <a:xfrm>
            <a:off x="1628967" y="4142372"/>
            <a:ext cx="7239000" cy="769441"/>
          </a:xfrm>
          <a:prstGeom prst="rect">
            <a:avLst/>
          </a:prstGeom>
        </p:spPr>
        <p:txBody>
          <a:bodyPr wrap="square">
            <a:spAutoFit/>
          </a:bodyPr>
          <a:lstStyle/>
          <a:p>
            <a:endParaRPr lang="en-GB" sz="4400" dirty="0">
              <a:latin typeface="Comic Sans MS" panose="030F0702030302020204" pitchFamily="66" charset="0"/>
            </a:endParaRPr>
          </a:p>
        </p:txBody>
      </p:sp>
      <p:sp>
        <p:nvSpPr>
          <p:cNvPr id="3" name="Rectangle 2"/>
          <p:cNvSpPr/>
          <p:nvPr/>
        </p:nvSpPr>
        <p:spPr bwMode="auto">
          <a:xfrm>
            <a:off x="1447800" y="1371600"/>
            <a:ext cx="1981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omic Sans MS" pitchFamily="66" charset="0"/>
            </a:endParaRPr>
          </a:p>
        </p:txBody>
      </p:sp>
      <p:sp>
        <p:nvSpPr>
          <p:cNvPr id="2" name="Rectangle 1"/>
          <p:cNvSpPr/>
          <p:nvPr/>
        </p:nvSpPr>
        <p:spPr>
          <a:xfrm>
            <a:off x="1371600" y="381000"/>
            <a:ext cx="6858000" cy="7109639"/>
          </a:xfrm>
          <a:prstGeom prst="rect">
            <a:avLst/>
          </a:prstGeom>
        </p:spPr>
        <p:txBody>
          <a:bodyPr wrap="square">
            <a:spAutoFit/>
          </a:bodyPr>
          <a:lstStyle/>
          <a:p>
            <a:r>
              <a:rPr lang="en-GB" sz="2400" dirty="0"/>
              <a:t> </a:t>
            </a:r>
          </a:p>
          <a:p>
            <a:pPr lvl="0"/>
            <a:endParaRPr lang="en-GB" sz="2400" dirty="0" smtClean="0"/>
          </a:p>
          <a:p>
            <a:r>
              <a:rPr lang="en-GB" sz="2400" dirty="0"/>
              <a:t>		</a:t>
            </a:r>
            <a:r>
              <a:rPr lang="en-GB" sz="2400" b="1" u="sng" dirty="0"/>
              <a:t>What do they look like</a:t>
            </a:r>
            <a:r>
              <a:rPr lang="en-GB" sz="2400" b="1" u="sng" dirty="0" smtClean="0"/>
              <a:t>?</a:t>
            </a:r>
          </a:p>
          <a:p>
            <a:endParaRPr lang="en-GB" sz="2400" dirty="0"/>
          </a:p>
          <a:p>
            <a:r>
              <a:rPr lang="en-GB" sz="2400" dirty="0"/>
              <a:t>The Super Tutor has long brown hair that she always ties up in a ponytail and eyes that are as blue as the ocean. She wears bright red gloves and a long flowing blue cape. On her top you will see a capital </a:t>
            </a:r>
            <a:r>
              <a:rPr lang="en-GB" sz="2400" dirty="0" smtClean="0"/>
              <a:t>‘T’, </a:t>
            </a:r>
            <a:r>
              <a:rPr lang="en-GB" sz="2400" dirty="0"/>
              <a:t>which stands for Tutor. The Super Tutor never goes on her superhero missions without her cape and special green boots because they help her fly. They work by pulling an activation chord that allows her to zoom through space to help people who need it. </a:t>
            </a:r>
          </a:p>
          <a:p>
            <a:pPr lvl="0"/>
            <a:r>
              <a:rPr lang="en-GB" sz="2400" dirty="0"/>
              <a:t>					</a:t>
            </a:r>
          </a:p>
          <a:p>
            <a:pPr lvl="0"/>
            <a:endParaRPr lang="en-GB" sz="2400" dirty="0"/>
          </a:p>
          <a:p>
            <a:r>
              <a:rPr lang="en-GB" sz="2400" dirty="0"/>
              <a:t> </a:t>
            </a:r>
          </a:p>
          <a:p>
            <a:pPr lvl="0"/>
            <a:endParaRPr lang="en-GB" sz="2400" dirty="0"/>
          </a:p>
        </p:txBody>
      </p:sp>
    </p:spTree>
    <p:extLst>
      <p:ext uri="{BB962C8B-B14F-4D97-AF65-F5344CB8AC3E}">
        <p14:creationId xmlns:p14="http://schemas.microsoft.com/office/powerpoint/2010/main" val="1572125226"/>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p:cNvSpPr/>
          <p:nvPr/>
        </p:nvSpPr>
        <p:spPr>
          <a:xfrm>
            <a:off x="1295400" y="1752600"/>
            <a:ext cx="6705600" cy="4462760"/>
          </a:xfrm>
          <a:prstGeom prst="rect">
            <a:avLst/>
          </a:prstGeom>
        </p:spPr>
        <p:txBody>
          <a:bodyPr wrap="square">
            <a:spAutoFit/>
          </a:bodyPr>
          <a:lstStyle/>
          <a:p>
            <a:endParaRPr lang="en-GB" sz="4400" u="sng" dirty="0" smtClean="0">
              <a:latin typeface="Comic Sans MS" panose="030F0702030302020204" pitchFamily="66" charset="0"/>
            </a:endParaRPr>
          </a:p>
          <a:p>
            <a:pPr algn="ctr"/>
            <a:r>
              <a:rPr lang="en-GB" sz="4400" u="sng" dirty="0" smtClean="0">
                <a:latin typeface="Comic Sans MS" panose="030F0702030302020204" pitchFamily="66" charset="0"/>
              </a:rPr>
              <a:t>Reading Comprehension</a:t>
            </a:r>
            <a:r>
              <a:rPr lang="en-GB" sz="4400" dirty="0" smtClean="0">
                <a:latin typeface="Comic Sans MS" panose="030F0702030302020204" pitchFamily="66" charset="0"/>
              </a:rPr>
              <a:t/>
            </a:r>
            <a:br>
              <a:rPr lang="en-GB" sz="4400" dirty="0" smtClean="0">
                <a:latin typeface="Comic Sans MS" panose="030F0702030302020204" pitchFamily="66" charset="0"/>
              </a:rPr>
            </a:br>
            <a:endParaRPr lang="en-GB" sz="4400" dirty="0" smtClean="0">
              <a:latin typeface="Comic Sans MS" panose="030F0702030302020204" pitchFamily="66" charset="0"/>
            </a:endParaRPr>
          </a:p>
          <a:p>
            <a:pPr algn="ctr"/>
            <a:r>
              <a:rPr lang="en-GB" sz="3600" dirty="0" smtClean="0">
                <a:latin typeface="Comic Sans MS" panose="030F0702030302020204" pitchFamily="66" charset="0"/>
              </a:rPr>
              <a:t>Today </a:t>
            </a:r>
            <a:r>
              <a:rPr lang="en-GB" sz="3600" dirty="0">
                <a:latin typeface="Comic Sans MS" panose="030F0702030302020204" pitchFamily="66" charset="0"/>
              </a:rPr>
              <a:t>you are going to read a text and then answer questions about it.</a:t>
            </a:r>
            <a:endParaRPr lang="en-GB" sz="3600" dirty="0"/>
          </a:p>
          <a:p>
            <a:endParaRPr lang="en-GB" sz="4400" dirty="0"/>
          </a:p>
        </p:txBody>
      </p:sp>
      <p:pic>
        <p:nvPicPr>
          <p:cNvPr id="3" name="Picture 2" descr="Image result for reading comprehensio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6490" y="914400"/>
            <a:ext cx="1658909" cy="1600200"/>
          </a:xfrm>
          <a:prstGeom prst="rect">
            <a:avLst/>
          </a:prstGeom>
          <a:noFill/>
          <a:ln>
            <a:noFill/>
          </a:ln>
        </p:spPr>
      </p:pic>
    </p:spTree>
    <p:extLst>
      <p:ext uri="{BB962C8B-B14F-4D97-AF65-F5344CB8AC3E}">
        <p14:creationId xmlns:p14="http://schemas.microsoft.com/office/powerpoint/2010/main" val="3754823114"/>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Active Learning</a:t>
            </a:r>
            <a:br>
              <a:rPr lang="en-GB" u="sng" dirty="0" smtClean="0">
                <a:latin typeface="Comic Sans MS" panose="030F0702030302020204" pitchFamily="66" charset="0"/>
              </a:rPr>
            </a:br>
            <a:endParaRPr lang="en-GB" u="sng"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endParaRPr lang="en-GB" dirty="0" smtClean="0">
              <a:latin typeface="Comic Sans MS" panose="030F0702030302020204" pitchFamily="66" charset="0"/>
            </a:endParaRPr>
          </a:p>
          <a:p>
            <a:pPr marL="0" indent="0" algn="ctr">
              <a:buNone/>
            </a:pPr>
            <a:r>
              <a:rPr lang="en-GB" b="1" u="sng" dirty="0" smtClean="0">
                <a:latin typeface="Comic Sans MS" panose="030F0702030302020204" pitchFamily="66" charset="0"/>
              </a:rPr>
              <a:t>Creating a new Olympic Sport</a:t>
            </a: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smtClean="0">
              <a:latin typeface="Comic Sans MS" panose="030F0702030302020204" pitchFamily="66" charset="0"/>
            </a:endParaRPr>
          </a:p>
          <a:p>
            <a:r>
              <a:rPr lang="en-GB" dirty="0" smtClean="0">
                <a:latin typeface="Comic Sans MS" panose="030F0702030302020204" pitchFamily="66" charset="0"/>
              </a:rPr>
              <a:t>The Olympics have been postponed.</a:t>
            </a:r>
          </a:p>
          <a:p>
            <a:r>
              <a:rPr lang="en-GB" dirty="0" smtClean="0">
                <a:latin typeface="Comic Sans MS" panose="030F0702030302020204" pitchFamily="66" charset="0"/>
              </a:rPr>
              <a:t>Which new sport would you want to have in the Olympics?</a:t>
            </a:r>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4" name="Picture 3" descr="Image result for active learning clip art"/>
          <p:cNvPicPr/>
          <p:nvPr/>
        </p:nvPicPr>
        <p:blipFill>
          <a:blip r:embed="rId2">
            <a:extLst>
              <a:ext uri="{28A0092B-C50C-407E-A947-70E740481C1C}">
                <a14:useLocalDpi xmlns:a14="http://schemas.microsoft.com/office/drawing/2010/main" val="0"/>
              </a:ext>
            </a:extLst>
          </a:blip>
          <a:srcRect/>
          <a:stretch>
            <a:fillRect/>
          </a:stretch>
        </p:blipFill>
        <p:spPr bwMode="auto">
          <a:xfrm>
            <a:off x="3626485" y="152400"/>
            <a:ext cx="1461770" cy="1033029"/>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007" y="3048000"/>
            <a:ext cx="35147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078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endParaRPr lang="en-GB" u="sng"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endParaRPr lang="en-GB" dirty="0" smtClean="0">
              <a:latin typeface="Comic Sans MS" panose="030F0702030302020204" pitchFamily="66" charset="0"/>
            </a:endParaRPr>
          </a:p>
          <a:p>
            <a:r>
              <a:rPr lang="en-GB" dirty="0" smtClean="0">
                <a:latin typeface="Comic Sans MS" panose="030F0702030302020204" pitchFamily="66" charset="0"/>
              </a:rPr>
              <a:t>Decide what kind of sport you want: Is it played in water? On a field? Is it about accuracy or speed? Is it an individual sport or a team sport?</a:t>
            </a:r>
          </a:p>
          <a:p>
            <a:r>
              <a:rPr lang="en-GB" dirty="0" smtClean="0">
                <a:latin typeface="Comic Sans MS" panose="030F0702030302020204" pitchFamily="66" charset="0"/>
              </a:rPr>
              <a:t>Pick a name for your sport.</a:t>
            </a:r>
          </a:p>
          <a:p>
            <a:r>
              <a:rPr lang="en-GB" dirty="0" smtClean="0">
                <a:latin typeface="Comic Sans MS" panose="030F0702030302020204" pitchFamily="66" charset="0"/>
              </a:rPr>
              <a:t>Decide on some rules: How many players, the aim of the sport, how to score/gain points…</a:t>
            </a:r>
          </a:p>
          <a:p>
            <a:r>
              <a:rPr lang="en-GB" dirty="0" smtClean="0">
                <a:latin typeface="Comic Sans MS" panose="030F0702030302020204" pitchFamily="66" charset="0"/>
              </a:rPr>
              <a:t>Decide on the specific jobs for all the players, making sure that each one contributes to the game.</a:t>
            </a:r>
          </a:p>
          <a:p>
            <a:r>
              <a:rPr lang="en-GB" dirty="0" smtClean="0">
                <a:latin typeface="Comic Sans MS" panose="030F0702030302020204" pitchFamily="66" charset="0"/>
              </a:rPr>
              <a:t>Draw the ball/racket/uniforms needed to play your sport</a:t>
            </a:r>
          </a:p>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711" y="304800"/>
            <a:ext cx="35147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101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algn="ctr"/>
            <a:endParaRPr lang="en-GB" sz="5400" dirty="0" smtClean="0">
              <a:latin typeface="Comic Sans MS" panose="030F0702030302020204" pitchFamily="66" charset="0"/>
            </a:endParaRPr>
          </a:p>
          <a:p>
            <a:pPr marL="0" indent="0" algn="ctr">
              <a:buNone/>
            </a:pPr>
            <a:r>
              <a:rPr lang="en-GB" sz="5400" dirty="0" smtClean="0">
                <a:latin typeface="Comic Sans MS" panose="030F0702030302020204" pitchFamily="66" charset="0"/>
              </a:rPr>
              <a:t>Have fun, </a:t>
            </a:r>
            <a:r>
              <a:rPr lang="en-GB" sz="5400" dirty="0">
                <a:latin typeface="Comic Sans MS" panose="030F0702030302020204" pitchFamily="66" charset="0"/>
              </a:rPr>
              <a:t>Unicorns!</a:t>
            </a:r>
            <a:endParaRPr lang="en-GB" sz="5400" dirty="0"/>
          </a:p>
        </p:txBody>
      </p:sp>
    </p:spTree>
    <p:extLst>
      <p:ext uri="{BB962C8B-B14F-4D97-AF65-F5344CB8AC3E}">
        <p14:creationId xmlns:p14="http://schemas.microsoft.com/office/powerpoint/2010/main" val="1938843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n-lt"/>
              </a:rPr>
              <a:t>First</a:t>
            </a:r>
            <a:r>
              <a:rPr lang="en-US" dirty="0" smtClean="0">
                <a:latin typeface="SassoonInfant" pitchFamily="2" charset="0"/>
              </a:rPr>
              <a:t>…</a:t>
            </a:r>
            <a:endParaRPr lang="en-US" dirty="0">
              <a:solidFill>
                <a:schemeClr val="tx1"/>
              </a:solidFill>
              <a:latin typeface="SassoonInfant" pitchFamily="2" charset="0"/>
            </a:endParaRPr>
          </a:p>
        </p:txBody>
      </p:sp>
      <p:pic>
        <p:nvPicPr>
          <p:cNvPr id="1026" name="Picture 2" descr="C:\Documents and Settings\Admin\Local Settings\Temporary Internet Files\Content.IE5\G0DRLW9W\MM900041016[1].gif"/>
          <p:cNvPicPr>
            <a:picLocks noGrp="1" noChangeAspect="1" noChangeArrowheads="1" noCrop="1"/>
          </p:cNvPicPr>
          <p:nvPr>
            <p:ph idx="1"/>
          </p:nvPr>
        </p:nvPicPr>
        <p:blipFill>
          <a:blip r:embed="rId2" cstate="print"/>
          <a:srcRect/>
          <a:stretch>
            <a:fillRect/>
          </a:stretch>
        </p:blipFill>
        <p:spPr bwMode="auto">
          <a:xfrm>
            <a:off x="3276600" y="1524000"/>
            <a:ext cx="2590800" cy="2466242"/>
          </a:xfrm>
          <a:prstGeom prst="rect">
            <a:avLst/>
          </a:prstGeom>
          <a:noFill/>
        </p:spPr>
      </p:pic>
      <p:sp>
        <p:nvSpPr>
          <p:cNvPr id="5" name="Title 1"/>
          <p:cNvSpPr txBox="1">
            <a:spLocks/>
          </p:cNvSpPr>
          <p:nvPr/>
        </p:nvSpPr>
        <p:spPr>
          <a:xfrm>
            <a:off x="822960" y="4790342"/>
            <a:ext cx="7498080" cy="114300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effectLst>
                  <a:outerShdw blurRad="50000" dist="30000" dir="5400000" algn="tl" rotWithShape="0">
                    <a:srgbClr val="000000">
                      <a:alpha val="30000"/>
                    </a:srgbClr>
                  </a:outerShdw>
                </a:effectLst>
                <a:latin typeface="+mj-lt"/>
                <a:ea typeface="+mj-ea"/>
                <a:cs typeface="+mj-cs"/>
              </a:rPr>
              <a:t>…read the text ‘Bees’ on page 21 in your CGP Reading workbook.</a:t>
            </a:r>
            <a:endParaRPr kumimoji="0" lang="en-US" sz="3600" b="0" i="0"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SassoonInfant" pitchFamily="2" charset="0"/>
              <a:ea typeface="+mj-ea"/>
              <a:cs typeface="+mj-cs"/>
            </a:endParaRPr>
          </a:p>
        </p:txBody>
      </p:sp>
    </p:spTree>
    <p:extLst>
      <p:ext uri="{BB962C8B-B14F-4D97-AF65-F5344CB8AC3E}">
        <p14:creationId xmlns:p14="http://schemas.microsoft.com/office/powerpoint/2010/main" val="1432549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Now take a look at the questions…</a:t>
            </a:r>
            <a:endParaRPr lang="en-US" dirty="0">
              <a:solidFill>
                <a:schemeClr val="tx1"/>
              </a:solidFill>
            </a:endParaRPr>
          </a:p>
        </p:txBody>
      </p:sp>
      <p:sp>
        <p:nvSpPr>
          <p:cNvPr id="3" name="Content Placeholder 2"/>
          <p:cNvSpPr>
            <a:spLocks noGrp="1"/>
          </p:cNvSpPr>
          <p:nvPr>
            <p:ph idx="1"/>
          </p:nvPr>
        </p:nvSpPr>
        <p:spPr/>
        <p:txBody>
          <a:bodyPr/>
          <a:lstStyle/>
          <a:p>
            <a:pPr marL="0" indent="0" algn="ctr">
              <a:buNone/>
            </a:pPr>
            <a:r>
              <a:rPr lang="en-GB" dirty="0" smtClean="0"/>
              <a:t>     R</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Remember to be detectives- the answers will be hidden somewhere in the text.</a:t>
            </a:r>
            <a:endParaRPr lang="en-GB" dirty="0"/>
          </a:p>
        </p:txBody>
      </p:sp>
      <p:pic>
        <p:nvPicPr>
          <p:cNvPr id="2050" name="Picture 2" descr="Image result for children looking at question in book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839951"/>
            <a:ext cx="3214834" cy="255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10555"/>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625"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solidFill>
                  <a:schemeClr val="tx1"/>
                </a:solidFill>
              </a:rPr>
              <a:t>Please complete the questions on pages 22-26 of your CGP Reading workbook.</a:t>
            </a:r>
            <a:endParaRPr lang="en-US" dirty="0">
              <a:solidFill>
                <a:schemeClr val="tx1"/>
              </a:solidFill>
            </a:endParaRPr>
          </a:p>
        </p:txBody>
      </p:sp>
      <p:sp>
        <p:nvSpPr>
          <p:cNvPr id="3" name="Content Placeholder 2"/>
          <p:cNvSpPr>
            <a:spLocks noGrp="1"/>
          </p:cNvSpPr>
          <p:nvPr>
            <p:ph idx="1"/>
          </p:nvPr>
        </p:nvSpPr>
        <p:spPr>
          <a:xfrm>
            <a:off x="682625" y="1733550"/>
            <a:ext cx="7696200" cy="3657600"/>
          </a:xfrm>
        </p:spPr>
        <p:txBody>
          <a:bodyPr/>
          <a:lstStyle/>
          <a:p>
            <a:pPr marL="0" indent="0" algn="ctr">
              <a:buNone/>
            </a:pPr>
            <a:r>
              <a:rPr lang="en-GB" dirty="0" smtClean="0"/>
              <a:t>     </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p:txBody>
      </p:sp>
      <p:pic>
        <p:nvPicPr>
          <p:cNvPr id="1030" name="Picture 6" descr="Image result for child writing  questions in book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524" y="2514600"/>
            <a:ext cx="2371251" cy="361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965877"/>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7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140"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u="sng" dirty="0" smtClean="0">
                <a:solidFill>
                  <a:schemeClr val="tx1"/>
                </a:solidFill>
              </a:rPr>
              <a:t>Grammar</a:t>
            </a:r>
            <a:br>
              <a:rPr lang="en-US" u="sng" dirty="0" smtClean="0">
                <a:solidFill>
                  <a:schemeClr val="tx1"/>
                </a:solidFill>
              </a:rPr>
            </a:br>
            <a:endParaRPr lang="en-US" u="sng" dirty="0">
              <a:solidFill>
                <a:schemeClr val="tx1"/>
              </a:solidFill>
            </a:endParaRPr>
          </a:p>
        </p:txBody>
      </p:sp>
      <p:sp>
        <p:nvSpPr>
          <p:cNvPr id="3" name="Content Placeholder 2"/>
          <p:cNvSpPr>
            <a:spLocks noGrp="1"/>
          </p:cNvSpPr>
          <p:nvPr>
            <p:ph idx="1"/>
          </p:nvPr>
        </p:nvSpPr>
        <p:spPr/>
        <p:txBody>
          <a:bodyPr/>
          <a:lstStyle/>
          <a:p>
            <a:r>
              <a:rPr lang="en-GB" dirty="0" smtClean="0"/>
              <a:t>Today you will be focussing on:</a:t>
            </a:r>
          </a:p>
          <a:p>
            <a:pPr marL="0" indent="0" algn="ctr">
              <a:buNone/>
            </a:pPr>
            <a:r>
              <a:rPr lang="en-GB" sz="3600" b="1" dirty="0" smtClean="0"/>
              <a:t>Punctuation for sentences      (Full stops, question marks and exclamation marks)</a:t>
            </a:r>
          </a:p>
          <a:p>
            <a:pPr marL="0" indent="0" algn="ctr">
              <a:buNone/>
            </a:pPr>
            <a:endParaRPr lang="en-GB" sz="3600" b="1" dirty="0" smtClean="0"/>
          </a:p>
          <a:p>
            <a:pPr marL="0" indent="0" algn="ctr">
              <a:buNone/>
            </a:pPr>
            <a:r>
              <a:rPr lang="en-GB" sz="2800" dirty="0" smtClean="0"/>
              <a:t>Watch this link and enjoy the song and dance:</a:t>
            </a:r>
          </a:p>
          <a:p>
            <a:pPr marL="0" indent="0" algn="ctr">
              <a:buNone/>
            </a:pPr>
            <a:r>
              <a:rPr lang="en-GB" sz="2800" dirty="0" smtClean="0">
                <a:hlinkClick r:id="rId2"/>
              </a:rPr>
              <a:t>Sentences</a:t>
            </a:r>
            <a:endParaRPr lang="en-GB" sz="2800" dirty="0" smtClean="0"/>
          </a:p>
        </p:txBody>
      </p:sp>
      <p:pic>
        <p:nvPicPr>
          <p:cNvPr id="4" name="Picture 3" descr="Image result for grammar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080" y="329478"/>
            <a:ext cx="1620520" cy="813522"/>
          </a:xfrm>
          <a:prstGeom prst="rect">
            <a:avLst/>
          </a:prstGeom>
          <a:noFill/>
          <a:ln>
            <a:noFill/>
          </a:ln>
        </p:spPr>
      </p:pic>
    </p:spTree>
    <p:extLst>
      <p:ext uri="{BB962C8B-B14F-4D97-AF65-F5344CB8AC3E}">
        <p14:creationId xmlns:p14="http://schemas.microsoft.com/office/powerpoint/2010/main" val="3546677312"/>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7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140" y="685800"/>
            <a:ext cx="6870700" cy="1600200"/>
          </a:xfrm>
        </p:spPr>
        <p:txBody>
          <a:bodyPr>
            <a:normAutofit fontScale="90000"/>
          </a:bodyPr>
          <a:lstStyle/>
          <a:p>
            <a:r>
              <a:rPr lang="en-US" dirty="0" smtClean="0">
                <a:solidFill>
                  <a:schemeClr val="tx1"/>
                </a:solidFill>
              </a:rPr>
              <a:t/>
            </a:r>
            <a:br>
              <a:rPr lang="en-US" dirty="0" smtClean="0">
                <a:solidFill>
                  <a:schemeClr val="tx1"/>
                </a:solidFill>
              </a:rPr>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u="sng" dirty="0" smtClean="0">
                <a:solidFill>
                  <a:schemeClr val="tx1"/>
                </a:solidFill>
              </a:rPr>
              <a:t>Grammar</a:t>
            </a:r>
            <a:br>
              <a:rPr lang="en-US" u="sng" dirty="0" smtClean="0">
                <a:solidFill>
                  <a:schemeClr val="tx1"/>
                </a:solidFill>
              </a:rPr>
            </a:br>
            <a:endParaRPr lang="en-US" u="sng" dirty="0">
              <a:solidFill>
                <a:schemeClr val="tx1"/>
              </a:solidFill>
            </a:endParaRPr>
          </a:p>
        </p:txBody>
      </p:sp>
      <p:sp>
        <p:nvSpPr>
          <p:cNvPr id="3" name="Content Placeholder 2"/>
          <p:cNvSpPr>
            <a:spLocks noGrp="1"/>
          </p:cNvSpPr>
          <p:nvPr>
            <p:ph idx="1"/>
          </p:nvPr>
        </p:nvSpPr>
        <p:spPr/>
        <p:txBody>
          <a:bodyPr/>
          <a:lstStyle/>
          <a:p>
            <a:endParaRPr lang="en-GB" dirty="0" smtClean="0"/>
          </a:p>
          <a:p>
            <a:r>
              <a:rPr lang="en-GB" dirty="0" smtClean="0"/>
              <a:t>Please complete pages 10 and 11 in your Nelson Grammar workbook.</a:t>
            </a:r>
            <a:endParaRPr lang="en-GB" sz="2800" dirty="0"/>
          </a:p>
        </p:txBody>
      </p:sp>
      <p:pic>
        <p:nvPicPr>
          <p:cNvPr id="4" name="Picture 3" descr="Image result for grammar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080" y="329478"/>
            <a:ext cx="1620520" cy="813522"/>
          </a:xfrm>
          <a:prstGeom prst="rect">
            <a:avLst/>
          </a:prstGeom>
          <a:noFill/>
          <a:ln>
            <a:noFill/>
          </a:ln>
        </p:spPr>
      </p:pic>
    </p:spTree>
    <p:extLst>
      <p:ext uri="{BB962C8B-B14F-4D97-AF65-F5344CB8AC3E}">
        <p14:creationId xmlns:p14="http://schemas.microsoft.com/office/powerpoint/2010/main" val="285133710"/>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3" name="Rectangle 2"/>
          <p:cNvSpPr/>
          <p:nvPr/>
        </p:nvSpPr>
        <p:spPr>
          <a:xfrm>
            <a:off x="381001" y="228600"/>
            <a:ext cx="7620000" cy="5078313"/>
          </a:xfrm>
          <a:prstGeom prst="rect">
            <a:avLst/>
          </a:prstGeom>
        </p:spPr>
        <p:txBody>
          <a:bodyPr wrap="square">
            <a:spAutoFit/>
          </a:bodyPr>
          <a:lstStyle/>
          <a:p>
            <a:r>
              <a:rPr lang="en-GB" dirty="0" smtClean="0">
                <a:latin typeface="Comic Sans MS" panose="030F0702030302020204" pitchFamily="66" charset="0"/>
              </a:rPr>
              <a:t>Maths answers from yesterday:</a:t>
            </a:r>
          </a:p>
          <a:p>
            <a:endParaRPr lang="en-GB" dirty="0">
              <a:latin typeface="Comic Sans MS" panose="030F0702030302020204" pitchFamily="66" charset="0"/>
            </a:endParaRPr>
          </a:p>
          <a:p>
            <a:r>
              <a:rPr lang="en-GB" u="sng" dirty="0" smtClean="0">
                <a:latin typeface="Comic Sans MS" panose="030F0702030302020204" pitchFamily="66" charset="0"/>
              </a:rPr>
              <a:t>Pages 28 and 29</a:t>
            </a:r>
          </a:p>
          <a:p>
            <a:pPr marL="514350" indent="-514350">
              <a:buAutoNum type="arabicPeriod"/>
            </a:pPr>
            <a:r>
              <a:rPr lang="en-GB" dirty="0" smtClean="0">
                <a:latin typeface="Comic Sans MS" panose="030F0702030302020204" pitchFamily="66" charset="0"/>
              </a:rPr>
              <a:t>13cm</a:t>
            </a:r>
          </a:p>
          <a:p>
            <a:pPr marL="514350" indent="-514350">
              <a:buFontTx/>
              <a:buAutoNum type="arabicPeriod"/>
            </a:pPr>
            <a:r>
              <a:rPr lang="en-GB" dirty="0" smtClean="0">
                <a:latin typeface="Comic Sans MS" panose="030F0702030302020204" pitchFamily="66" charset="0"/>
              </a:rPr>
              <a:t>Morning: 10</a:t>
            </a:r>
            <a:r>
              <a:rPr lang="en-GB" dirty="0">
                <a:latin typeface="Comic Sans MS" panose="030F0702030302020204" pitchFamily="66" charset="0"/>
              </a:rPr>
              <a:t>°C </a:t>
            </a:r>
            <a:r>
              <a:rPr lang="en-GB" dirty="0" smtClean="0">
                <a:latin typeface="Comic Sans MS" panose="030F0702030302020204" pitchFamily="66" charset="0"/>
              </a:rPr>
              <a:t>, Afternoon: 24 </a:t>
            </a:r>
            <a:r>
              <a:rPr lang="en-GB" dirty="0">
                <a:latin typeface="Comic Sans MS" panose="030F0702030302020204" pitchFamily="66" charset="0"/>
              </a:rPr>
              <a:t>°C  </a:t>
            </a:r>
          </a:p>
          <a:p>
            <a:pPr marL="514350" indent="-514350">
              <a:buFontTx/>
              <a:buAutoNum type="arabicPeriod"/>
            </a:pPr>
            <a:r>
              <a:rPr lang="en-GB" dirty="0" smtClean="0">
                <a:latin typeface="Comic Sans MS" panose="030F0702030302020204" pitchFamily="66" charset="0"/>
              </a:rPr>
              <a:t>Height: 4cm, Length: 12cm </a:t>
            </a:r>
          </a:p>
          <a:p>
            <a:pPr marL="514350" indent="-514350">
              <a:buFontTx/>
              <a:buAutoNum type="arabicPeriod"/>
            </a:pPr>
            <a:r>
              <a:rPr lang="en-GB" dirty="0" smtClean="0">
                <a:latin typeface="Comic Sans MS" panose="030F0702030302020204" pitchFamily="66" charset="0"/>
              </a:rPr>
              <a:t>18 grams</a:t>
            </a:r>
          </a:p>
          <a:p>
            <a:pPr marL="514350" indent="-514350">
              <a:buFontTx/>
              <a:buAutoNum type="arabicPeriod"/>
            </a:pPr>
            <a:r>
              <a:rPr lang="en-GB" dirty="0" smtClean="0">
                <a:latin typeface="Comic Sans MS" panose="030F0702030302020204" pitchFamily="66" charset="0"/>
              </a:rPr>
              <a:t>Coloured up to the third line from the bottom, Coloured two lines up from 150.</a:t>
            </a:r>
          </a:p>
          <a:p>
            <a:pPr marL="514350" indent="-514350">
              <a:buFontTx/>
              <a:buAutoNum type="arabicPeriod"/>
            </a:pPr>
            <a:r>
              <a:rPr lang="en-GB" dirty="0" smtClean="0">
                <a:latin typeface="Comic Sans MS" panose="030F0702030302020204" pitchFamily="66" charset="0"/>
              </a:rPr>
              <a:t>Arrow to the first line ( in-between  0 and 100), arrow to the line between 200 and 300</a:t>
            </a:r>
            <a:endParaRPr lang="en-GB" dirty="0">
              <a:latin typeface="Comic Sans MS" panose="030F0702030302020204" pitchFamily="66" charset="0"/>
            </a:endParaRPr>
          </a:p>
          <a:p>
            <a:pPr marL="514350" indent="-514350">
              <a:buAutoNum type="arabicPeriod"/>
            </a:pPr>
            <a:endParaRPr lang="en-GB" dirty="0">
              <a:latin typeface="Comic Sans MS" panose="030F0702030302020204" pitchFamily="66" charset="0"/>
            </a:endParaRPr>
          </a:p>
          <a:p>
            <a:r>
              <a:rPr lang="en-GB" u="sng" dirty="0" smtClean="0">
                <a:latin typeface="Comic Sans MS" panose="030F0702030302020204" pitchFamily="66" charset="0"/>
              </a:rPr>
              <a:t>Challenge </a:t>
            </a:r>
          </a:p>
          <a:p>
            <a:r>
              <a:rPr lang="en-GB" dirty="0" smtClean="0">
                <a:latin typeface="Comic Sans MS" panose="030F0702030302020204" pitchFamily="66" charset="0"/>
              </a:rPr>
              <a:t>Thermometer </a:t>
            </a:r>
            <a:r>
              <a:rPr lang="en-GB" dirty="0">
                <a:latin typeface="Comic Sans MS" panose="030F0702030302020204" pitchFamily="66" charset="0"/>
              </a:rPr>
              <a:t>A is in the shade. </a:t>
            </a:r>
            <a:endParaRPr lang="en-GB" dirty="0" smtClean="0">
              <a:latin typeface="Comic Sans MS" panose="030F0702030302020204" pitchFamily="66" charset="0"/>
            </a:endParaRPr>
          </a:p>
          <a:p>
            <a:r>
              <a:rPr lang="en-GB" dirty="0" smtClean="0">
                <a:latin typeface="Comic Sans MS" panose="030F0702030302020204" pitchFamily="66" charset="0"/>
              </a:rPr>
              <a:t>Thermometer </a:t>
            </a:r>
            <a:r>
              <a:rPr lang="en-GB" dirty="0">
                <a:latin typeface="Comic Sans MS" panose="030F0702030302020204" pitchFamily="66" charset="0"/>
              </a:rPr>
              <a:t>B is broken. </a:t>
            </a:r>
            <a:endParaRPr lang="en-GB" dirty="0" smtClean="0">
              <a:latin typeface="Comic Sans MS" panose="030F0702030302020204" pitchFamily="66" charset="0"/>
            </a:endParaRPr>
          </a:p>
          <a:p>
            <a:r>
              <a:rPr lang="en-GB" dirty="0" smtClean="0">
                <a:latin typeface="Comic Sans MS" panose="030F0702030302020204" pitchFamily="66" charset="0"/>
              </a:rPr>
              <a:t>Thermometer </a:t>
            </a:r>
            <a:r>
              <a:rPr lang="en-GB" dirty="0">
                <a:latin typeface="Comic Sans MS" panose="030F0702030302020204" pitchFamily="66" charset="0"/>
              </a:rPr>
              <a:t>C is in the sun. </a:t>
            </a:r>
          </a:p>
          <a:p>
            <a:endParaRPr lang="en-GB" dirty="0">
              <a:latin typeface="Comic Sans MS" panose="030F0702030302020204" pitchFamily="66" charset="0"/>
            </a:endParaRPr>
          </a:p>
          <a:p>
            <a:endParaRPr lang="en-GB" dirty="0" smtClean="0">
              <a:latin typeface="Comic Sans MS" panose="030F0702030302020204" pitchFamily="66" charset="0"/>
            </a:endParaRPr>
          </a:p>
        </p:txBody>
      </p:sp>
    </p:spTree>
    <p:extLst>
      <p:ext uri="{BB962C8B-B14F-4D97-AF65-F5344CB8AC3E}">
        <p14:creationId xmlns:p14="http://schemas.microsoft.com/office/powerpoint/2010/main" val="3541340134"/>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pic>
        <p:nvPicPr>
          <p:cNvPr id="2" name="Picture 1"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143000"/>
            <a:ext cx="1905000" cy="1218565"/>
          </a:xfrm>
          <a:prstGeom prst="rect">
            <a:avLst/>
          </a:prstGeom>
          <a:noFill/>
          <a:ln>
            <a:noFill/>
          </a:ln>
        </p:spPr>
      </p:pic>
      <p:sp>
        <p:nvSpPr>
          <p:cNvPr id="3" name="Rectangle 2"/>
          <p:cNvSpPr/>
          <p:nvPr/>
        </p:nvSpPr>
        <p:spPr>
          <a:xfrm>
            <a:off x="3237696" y="2782669"/>
            <a:ext cx="2214068" cy="923330"/>
          </a:xfrm>
          <a:prstGeom prst="rect">
            <a:avLst/>
          </a:prstGeom>
        </p:spPr>
        <p:txBody>
          <a:bodyPr wrap="none">
            <a:spAutoFit/>
          </a:bodyPr>
          <a:lstStyle/>
          <a:p>
            <a:r>
              <a:rPr lang="en-GB" sz="5400" u="sng" dirty="0" smtClean="0">
                <a:latin typeface="Comic Sans MS" panose="030F0702030302020204" pitchFamily="66" charset="0"/>
              </a:rPr>
              <a:t>Maths</a:t>
            </a:r>
            <a:endParaRPr lang="en-GB" sz="5400" dirty="0"/>
          </a:p>
        </p:txBody>
      </p:sp>
      <p:sp>
        <p:nvSpPr>
          <p:cNvPr id="4" name="Rectangle 3"/>
          <p:cNvSpPr/>
          <p:nvPr/>
        </p:nvSpPr>
        <p:spPr>
          <a:xfrm>
            <a:off x="1628967" y="4142372"/>
            <a:ext cx="6753033" cy="1200329"/>
          </a:xfrm>
          <a:prstGeom prst="rect">
            <a:avLst/>
          </a:prstGeom>
        </p:spPr>
        <p:txBody>
          <a:bodyPr wrap="square">
            <a:spAutoFit/>
          </a:bodyPr>
          <a:lstStyle/>
          <a:p>
            <a:r>
              <a:rPr lang="en-GB" sz="3600" dirty="0" smtClean="0">
                <a:latin typeface="Comic Sans MS" panose="030F0702030302020204" pitchFamily="66" charset="0"/>
              </a:rPr>
              <a:t>Today we are going to look at comparing measurements.</a:t>
            </a:r>
            <a:endParaRPr lang="en-GB" sz="3600" dirty="0">
              <a:latin typeface="Comic Sans MS" panose="030F0702030302020204" pitchFamily="66" charset="0"/>
            </a:endParaRPr>
          </a:p>
        </p:txBody>
      </p:sp>
    </p:spTree>
    <p:extLst>
      <p:ext uri="{BB962C8B-B14F-4D97-AF65-F5344CB8AC3E}">
        <p14:creationId xmlns:p14="http://schemas.microsoft.com/office/powerpoint/2010/main" val="1478913412"/>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Elementary_classroom_rules_presentation">
  <a:themeElements>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lass Rules for Third Grad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lass Rules for Third Grad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lass Rules for Third Grad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lass Rules for Third Grad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lass Rules for Third Grad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lass Rules for Third Grad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lass Rules for Third Grad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lass Rules for Third Grad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671</Words>
  <Application>Microsoft Office PowerPoint</Application>
  <PresentationFormat>On-screen Show (4:3)</PresentationFormat>
  <Paragraphs>107</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Elementary_classroom_rules_presentation</vt:lpstr>
      <vt:lpstr>1_Office Theme</vt:lpstr>
      <vt:lpstr>Good Morning Unicorns!</vt:lpstr>
      <vt:lpstr>PowerPoint Presentation</vt:lpstr>
      <vt:lpstr>First…</vt:lpstr>
      <vt:lpstr>Now take a look at the questions…</vt:lpstr>
      <vt:lpstr>    Please complete the questions on pages 22-26 of your CGP Reading workbook.</vt:lpstr>
      <vt:lpstr>        Grammar </vt:lpstr>
      <vt:lpstr>        Grammar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English</vt:lpstr>
      <vt:lpstr>PowerPoint Presentation</vt:lpstr>
      <vt:lpstr>PowerPoint Presentation</vt:lpstr>
      <vt:lpstr>PowerPoint Presentation</vt:lpstr>
      <vt:lpstr>   Active Learning </vt:lpstr>
      <vt:lpstr>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Unicorns</dc:title>
  <dc:creator>user</dc:creator>
  <cp:lastModifiedBy>user</cp:lastModifiedBy>
  <cp:revision>50</cp:revision>
  <dcterms:created xsi:type="dcterms:W3CDTF">2020-03-18T14:32:56Z</dcterms:created>
  <dcterms:modified xsi:type="dcterms:W3CDTF">2020-04-19T13:16:16Z</dcterms:modified>
</cp:coreProperties>
</file>