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62" r:id="rId4"/>
    <p:sldId id="263" r:id="rId5"/>
    <p:sldId id="281" r:id="rId6"/>
    <p:sldId id="264" r:id="rId7"/>
    <p:sldId id="282" r:id="rId8"/>
    <p:sldId id="285" r:id="rId9"/>
    <p:sldId id="265" r:id="rId10"/>
    <p:sldId id="266" r:id="rId11"/>
    <p:sldId id="278" r:id="rId12"/>
    <p:sldId id="280" r:id="rId13"/>
    <p:sldId id="283" r:id="rId14"/>
    <p:sldId id="272" r:id="rId15"/>
    <p:sldId id="270" r:id="rId16"/>
    <p:sldId id="267" r:id="rId17"/>
    <p:sldId id="289"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FF9F"/>
    <a:srgbClr val="61D6FF"/>
    <a:srgbClr val="E37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altLang="en-US" noProof="0" smtClean="0"/>
              <a:t>Click to edit Master title style</a:t>
            </a:r>
            <a:endParaRPr lang="en-GB" altLang="en-US" noProof="0" smtClean="0"/>
          </a:p>
        </p:txBody>
      </p:sp>
      <p:sp>
        <p:nvSpPr>
          <p:cNvPr id="51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altLang="en-US" noProof="0" smtClean="0"/>
              <a:t>Click to edit Master subtitle style</a:t>
            </a:r>
            <a:endParaRPr lang="en-GB" altLang="en-US" noProof="0" smtClean="0"/>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GB" altLang="en-US">
              <a:solidFill>
                <a:srgbClr val="000000"/>
              </a:solidFill>
            </a:endParaRPr>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GB" altLang="en-US">
              <a:solidFill>
                <a:srgbClr val="000000"/>
              </a:solidFill>
            </a:endParaRPr>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6C34D4A5-761B-4C0E-825F-6DFAA45691F4}" type="slidenum">
              <a:rPr lang="en-GB" altLang="en-US">
                <a:solidFill>
                  <a:srgbClr val="000000"/>
                </a:solidFill>
              </a:rPr>
              <a:pPr/>
              <a:t>‹#›</a:t>
            </a:fld>
            <a:endParaRPr lang="en-GB" altLang="en-US">
              <a:solidFill>
                <a:srgbClr val="000000"/>
              </a:solidFill>
            </a:endParaRPr>
          </a:p>
        </p:txBody>
      </p:sp>
      <p:grpSp>
        <p:nvGrpSpPr>
          <p:cNvPr id="5128" name="Group 8" descr="crayon"/>
          <p:cNvGrpSpPr>
            <a:grpSpLocks/>
          </p:cNvGrpSpPr>
          <p:nvPr/>
        </p:nvGrpSpPr>
        <p:grpSpPr bwMode="auto">
          <a:xfrm>
            <a:off x="195263" y="234950"/>
            <a:ext cx="3787775" cy="1778000"/>
            <a:chOff x="123" y="148"/>
            <a:chExt cx="2386" cy="1120"/>
          </a:xfrm>
        </p:grpSpPr>
        <p:sp>
          <p:nvSpPr>
            <p:cNvPr id="5129"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0"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1"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32" name="Group 12"/>
            <p:cNvGrpSpPr>
              <a:grpSpLocks/>
            </p:cNvGrpSpPr>
            <p:nvPr userDrawn="1"/>
          </p:nvGrpSpPr>
          <p:grpSpPr bwMode="auto">
            <a:xfrm>
              <a:off x="123" y="148"/>
              <a:ext cx="2386" cy="1081"/>
              <a:chOff x="123" y="148"/>
              <a:chExt cx="2386" cy="1081"/>
            </a:xfrm>
          </p:grpSpPr>
          <p:sp>
            <p:nvSpPr>
              <p:cNvPr id="5133"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4"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5"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6"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7"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nvGrpSpPr>
          <p:cNvPr id="5138" name="Group 18" descr="crayon"/>
          <p:cNvGrpSpPr>
            <a:grpSpLocks/>
          </p:cNvGrpSpPr>
          <p:nvPr/>
        </p:nvGrpSpPr>
        <p:grpSpPr bwMode="auto">
          <a:xfrm>
            <a:off x="7915275" y="4368800"/>
            <a:ext cx="742950" cy="1058863"/>
            <a:chOff x="4986" y="2752"/>
            <a:chExt cx="468" cy="667"/>
          </a:xfrm>
        </p:grpSpPr>
        <p:sp>
          <p:nvSpPr>
            <p:cNvPr id="5139"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0"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1"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42" name="Group 22"/>
            <p:cNvGrpSpPr>
              <a:grpSpLocks/>
            </p:cNvGrpSpPr>
            <p:nvPr userDrawn="1"/>
          </p:nvGrpSpPr>
          <p:grpSpPr bwMode="auto">
            <a:xfrm>
              <a:off x="4986" y="2752"/>
              <a:ext cx="468" cy="667"/>
              <a:chOff x="4986" y="2752"/>
              <a:chExt cx="468" cy="667"/>
            </a:xfrm>
          </p:grpSpPr>
          <p:sp>
            <p:nvSpPr>
              <p:cNvPr id="5143"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4"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5"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6"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7"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5148"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5149"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1597780323"/>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13AF33-89CE-40CE-B59A-3768158F62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270022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283883-7D90-4926-965C-DC21EDB7C50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08189988"/>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FA7D1DE4-1348-4C27-9264-32833C9349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04757627"/>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7" name="Footer Placeholder 6"/>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8" name="Slide Number Placeholder 7"/>
          <p:cNvSpPr>
            <a:spLocks noGrp="1"/>
          </p:cNvSpPr>
          <p:nvPr>
            <p:ph type="sldNum" sz="quarter" idx="12"/>
          </p:nvPr>
        </p:nvSpPr>
        <p:spPr>
          <a:xfrm>
            <a:off x="6718300" y="6248400"/>
            <a:ext cx="1905000" cy="457200"/>
          </a:xfrm>
        </p:spPr>
        <p:txBody>
          <a:bodyPr/>
          <a:lstStyle>
            <a:lvl1pPr>
              <a:defRPr/>
            </a:lvl1pPr>
          </a:lstStyle>
          <a:p>
            <a:fld id="{4DCA9AAD-68C5-4DC8-9139-E9A60990FD3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881017106"/>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784B73-7D14-48BF-9BD0-90F111DEFE2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701614388"/>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F834CB-A74C-4CB6-A612-9066FA7315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67108448"/>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6A46F2-FE5C-4DA0-BB15-6715C0905DD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30246407"/>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89F4443-98A8-44CE-B812-25EAC1EDA1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1714434"/>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67626A0-D4CD-43D8-9E77-E23C4BCF865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1773330"/>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B49F80-D041-4EEB-A507-3E1A2C2257A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34399145"/>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CE8A70-18B6-469A-B08B-17D4847D479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79129046"/>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5FBB15-7F2B-40DC-BCF6-1907D3D2500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90327434"/>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099"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4100"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GB" altLang="en-US">
              <a:solidFill>
                <a:srgbClr val="000000"/>
              </a:solidFill>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D6C9FE5-248A-49CD-8A09-F9A5970C70F8}"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4104"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5" name="Freeform 9" descr="crayon"/>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06" name="Group 10" descr="crayons"/>
          <p:cNvGrpSpPr>
            <a:grpSpLocks/>
          </p:cNvGrpSpPr>
          <p:nvPr/>
        </p:nvGrpSpPr>
        <p:grpSpPr bwMode="auto">
          <a:xfrm>
            <a:off x="7938" y="5867400"/>
            <a:ext cx="1287462" cy="919163"/>
            <a:chOff x="5" y="3490"/>
            <a:chExt cx="1124" cy="785"/>
          </a:xfrm>
        </p:grpSpPr>
        <p:sp>
          <p:nvSpPr>
            <p:cNvPr id="4107"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8"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9"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0"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1"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2"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3"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4"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5"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16" name="Group 20"/>
            <p:cNvGrpSpPr>
              <a:grpSpLocks/>
            </p:cNvGrpSpPr>
            <p:nvPr userDrawn="1"/>
          </p:nvGrpSpPr>
          <p:grpSpPr bwMode="auto">
            <a:xfrm>
              <a:off x="5" y="3490"/>
              <a:ext cx="1124" cy="780"/>
              <a:chOff x="5" y="3490"/>
              <a:chExt cx="1124" cy="780"/>
            </a:xfrm>
          </p:grpSpPr>
          <p:grpSp>
            <p:nvGrpSpPr>
              <p:cNvPr id="4117" name="Group 21"/>
              <p:cNvGrpSpPr>
                <a:grpSpLocks/>
              </p:cNvGrpSpPr>
              <p:nvPr userDrawn="1"/>
            </p:nvGrpSpPr>
            <p:grpSpPr bwMode="auto">
              <a:xfrm>
                <a:off x="499" y="3562"/>
                <a:ext cx="548" cy="708"/>
                <a:chOff x="499" y="3562"/>
                <a:chExt cx="548" cy="708"/>
              </a:xfrm>
            </p:grpSpPr>
            <p:sp>
              <p:nvSpPr>
                <p:cNvPr id="4118"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9"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0"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sp>
            <p:nvSpPr>
              <p:cNvPr id="4121"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2"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3"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24" name="Group 28"/>
              <p:cNvGrpSpPr>
                <a:grpSpLocks/>
              </p:cNvGrpSpPr>
              <p:nvPr userDrawn="1"/>
            </p:nvGrpSpPr>
            <p:grpSpPr bwMode="auto">
              <a:xfrm>
                <a:off x="5" y="3490"/>
                <a:ext cx="1124" cy="678"/>
                <a:chOff x="5" y="3490"/>
                <a:chExt cx="1124" cy="678"/>
              </a:xfrm>
            </p:grpSpPr>
            <p:sp>
              <p:nvSpPr>
                <p:cNvPr id="4125"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6"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7"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8"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9"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0"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1"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2"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grpSp>
        <p:nvGrpSpPr>
          <p:cNvPr id="4133" name="Group 37"/>
          <p:cNvGrpSpPr>
            <a:grpSpLocks/>
          </p:cNvGrpSpPr>
          <p:nvPr/>
        </p:nvGrpSpPr>
        <p:grpSpPr bwMode="auto">
          <a:xfrm>
            <a:off x="8680450" y="2116138"/>
            <a:ext cx="385763" cy="4308475"/>
            <a:chOff x="5468" y="1333"/>
            <a:chExt cx="243" cy="2714"/>
          </a:xfrm>
        </p:grpSpPr>
        <p:sp>
          <p:nvSpPr>
            <p:cNvPr id="4134"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5"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nvGrpSpPr>
          <p:cNvPr id="4136" name="Group 40"/>
          <p:cNvGrpSpPr>
            <a:grpSpLocks/>
          </p:cNvGrpSpPr>
          <p:nvPr/>
        </p:nvGrpSpPr>
        <p:grpSpPr bwMode="auto">
          <a:xfrm>
            <a:off x="7318375" y="90488"/>
            <a:ext cx="2133600" cy="1911350"/>
            <a:chOff x="4610" y="57"/>
            <a:chExt cx="1344" cy="1204"/>
          </a:xfrm>
        </p:grpSpPr>
        <p:grpSp>
          <p:nvGrpSpPr>
            <p:cNvPr id="4137" name="Group 41"/>
            <p:cNvGrpSpPr>
              <a:grpSpLocks/>
            </p:cNvGrpSpPr>
            <p:nvPr userDrawn="1"/>
          </p:nvGrpSpPr>
          <p:grpSpPr bwMode="auto">
            <a:xfrm>
              <a:off x="4610" y="57"/>
              <a:ext cx="1344" cy="1204"/>
              <a:chOff x="4610" y="57"/>
              <a:chExt cx="1344" cy="1204"/>
            </a:xfrm>
          </p:grpSpPr>
          <p:sp>
            <p:nvSpPr>
              <p:cNvPr id="4138"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39" name="Group 43"/>
              <p:cNvGrpSpPr>
                <a:grpSpLocks/>
              </p:cNvGrpSpPr>
              <p:nvPr userDrawn="1"/>
            </p:nvGrpSpPr>
            <p:grpSpPr bwMode="auto">
              <a:xfrm>
                <a:off x="4610" y="57"/>
                <a:ext cx="1344" cy="985"/>
                <a:chOff x="4610" y="57"/>
                <a:chExt cx="1344" cy="985"/>
              </a:xfrm>
            </p:grpSpPr>
            <p:sp>
              <p:nvSpPr>
                <p:cNvPr id="4140"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1"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2"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3"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4"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5"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6"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7"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41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grpSp>
    </p:spTree>
    <p:extLst>
      <p:ext uri="{BB962C8B-B14F-4D97-AF65-F5344CB8AC3E}">
        <p14:creationId xmlns:p14="http://schemas.microsoft.com/office/powerpoint/2010/main" val="738406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dissolve/>
  </p:transition>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usythings.co.uk/"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bbc.co.uk/teach/supermovers/ks1-english-adjectives-adverbs-with-johnny-inel/znfjbd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2362200"/>
            <a:ext cx="6705600" cy="1447800"/>
          </a:xfrm>
        </p:spPr>
        <p:txBody>
          <a:bodyPr/>
          <a:lstStyle/>
          <a:p>
            <a:r>
              <a:rPr lang="en-GB" altLang="en-US" dirty="0" smtClean="0"/>
              <a:t>Good Morning Unicorns!</a:t>
            </a:r>
            <a:endParaRPr lang="en-GB" altLang="en-US" dirty="0"/>
          </a:p>
        </p:txBody>
      </p:sp>
      <p:sp>
        <p:nvSpPr>
          <p:cNvPr id="2051" name="Rectangle 3"/>
          <p:cNvSpPr>
            <a:spLocks noGrp="1" noChangeArrowheads="1"/>
          </p:cNvSpPr>
          <p:nvPr>
            <p:ph type="subTitle" idx="1"/>
          </p:nvPr>
        </p:nvSpPr>
        <p:spPr>
          <a:xfrm>
            <a:off x="660400" y="4038600"/>
            <a:ext cx="7670800" cy="914400"/>
          </a:xfrm>
        </p:spPr>
        <p:txBody>
          <a:bodyPr/>
          <a:lstStyle/>
          <a:p>
            <a:r>
              <a:rPr lang="en-GB" altLang="en-US" sz="3600" dirty="0" smtClean="0"/>
              <a:t>Here’s your work for today:</a:t>
            </a:r>
          </a:p>
          <a:p>
            <a:r>
              <a:rPr lang="en-GB" sz="3600" dirty="0" smtClean="0">
                <a:latin typeface="Comic Sans MS" panose="030F0702030302020204" pitchFamily="66" charset="0"/>
              </a:rPr>
              <a:t>Thursday 23</a:t>
            </a:r>
            <a:r>
              <a:rPr lang="en-GB" sz="3600" baseline="30000" dirty="0" smtClean="0">
                <a:latin typeface="Comic Sans MS" panose="030F0702030302020204" pitchFamily="66" charset="0"/>
              </a:rPr>
              <a:t>rd</a:t>
            </a:r>
            <a:r>
              <a:rPr lang="en-GB" sz="3600" dirty="0">
                <a:latin typeface="Comic Sans MS" panose="030F0702030302020204" pitchFamily="66" charset="0"/>
              </a:rPr>
              <a:t> </a:t>
            </a:r>
            <a:r>
              <a:rPr lang="en-GB" sz="3600" dirty="0" smtClean="0">
                <a:latin typeface="Comic Sans MS" panose="030F0702030302020204" pitchFamily="66" charset="0"/>
              </a:rPr>
              <a:t>April</a:t>
            </a:r>
            <a:endParaRPr lang="en-GB" sz="3600" dirty="0">
              <a:latin typeface="Comic Sans MS" panose="030F0702030302020204" pitchFamily="66" charset="0"/>
            </a:endParaRPr>
          </a:p>
          <a:p>
            <a:endParaRPr lang="en-GB" altLang="en-US" sz="3600" dirty="0"/>
          </a:p>
        </p:txBody>
      </p:sp>
    </p:spTree>
    <p:extLst>
      <p:ext uri="{BB962C8B-B14F-4D97-AF65-F5344CB8AC3E}">
        <p14:creationId xmlns:p14="http://schemas.microsoft.com/office/powerpoint/2010/main" val="3064845649"/>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6" name="Rectangle 5"/>
          <p:cNvSpPr/>
          <p:nvPr/>
        </p:nvSpPr>
        <p:spPr>
          <a:xfrm>
            <a:off x="1253836" y="5934670"/>
            <a:ext cx="7196270" cy="923330"/>
          </a:xfrm>
          <a:prstGeom prst="rect">
            <a:avLst/>
          </a:prstGeom>
        </p:spPr>
        <p:txBody>
          <a:bodyPr wrap="square">
            <a:spAutoFit/>
          </a:bodyPr>
          <a:lstStyle/>
          <a:p>
            <a:r>
              <a:rPr lang="en-GB" dirty="0">
                <a:latin typeface="Comic Sans MS" panose="030F0702030302020204" pitchFamily="66" charset="0"/>
              </a:rPr>
              <a:t>Let’s look at the answers and how you could have worked them out on the next page…</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1324"/>
            <a:ext cx="6324600" cy="5658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970405"/>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5" name="Rectangle 4"/>
          <p:cNvSpPr/>
          <p:nvPr/>
        </p:nvSpPr>
        <p:spPr>
          <a:xfrm>
            <a:off x="1663603" y="5514109"/>
            <a:ext cx="5943600" cy="1200329"/>
          </a:xfrm>
          <a:prstGeom prst="rect">
            <a:avLst/>
          </a:prstGeom>
        </p:spPr>
        <p:txBody>
          <a:bodyPr wrap="square">
            <a:spAutoFit/>
          </a:bodyPr>
          <a:lstStyle/>
          <a:p>
            <a:r>
              <a:rPr lang="en-GB" dirty="0"/>
              <a:t>• Where would you look on a calendar to </a:t>
            </a:r>
            <a:r>
              <a:rPr lang="en-GB" dirty="0" smtClean="0"/>
              <a:t>find </a:t>
            </a:r>
            <a:r>
              <a:rPr lang="en-GB" dirty="0"/>
              <a:t>out what month is shown? </a:t>
            </a:r>
            <a:endParaRPr lang="en-GB" dirty="0" smtClean="0"/>
          </a:p>
          <a:p>
            <a:r>
              <a:rPr lang="en-GB" dirty="0" smtClean="0"/>
              <a:t>• </a:t>
            </a:r>
            <a:r>
              <a:rPr lang="en-GB" dirty="0"/>
              <a:t>Once you have found the date that you are looking for, how do you </a:t>
            </a:r>
            <a:r>
              <a:rPr lang="en-GB" dirty="0" smtClean="0"/>
              <a:t>find </a:t>
            </a:r>
            <a:r>
              <a:rPr lang="en-GB" dirty="0"/>
              <a:t>out what day of the week it is?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3523"/>
            <a:ext cx="5257800" cy="540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04699"/>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5" name="Rounded Rectangle 4"/>
          <p:cNvSpPr/>
          <p:nvPr/>
        </p:nvSpPr>
        <p:spPr>
          <a:xfrm>
            <a:off x="152400" y="1114313"/>
            <a:ext cx="8001000" cy="1783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prstClr val="black"/>
                </a:solidFill>
                <a:latin typeface="Comic Sans MS" panose="030F0702030302020204" pitchFamily="66" charset="0"/>
                <a:ea typeface="+mj-ea"/>
                <a:cs typeface="+mj-cs"/>
              </a:rPr>
              <a:t>Now I would like you to have a go at completing work in your CGP Maths Reasoning workbook</a:t>
            </a:r>
            <a:r>
              <a:rPr lang="en-GB" sz="3600" dirty="0">
                <a:solidFill>
                  <a:prstClr val="black"/>
                </a:solidFill>
                <a:latin typeface="Calibri Light" panose="020F0302020204030204"/>
                <a:ea typeface="+mj-ea"/>
                <a:cs typeface="+mj-cs"/>
              </a:rPr>
              <a:t>.</a:t>
            </a:r>
            <a:endParaRPr lang="en-GB" dirty="0"/>
          </a:p>
        </p:txBody>
      </p:sp>
      <p:pic>
        <p:nvPicPr>
          <p:cNvPr id="6" name="Picture 5" descr="Image result for gruffal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178821"/>
            <a:ext cx="748318" cy="588818"/>
          </a:xfrm>
          <a:prstGeom prst="rect">
            <a:avLst/>
          </a:prstGeom>
          <a:noFill/>
          <a:ln>
            <a:noFill/>
          </a:ln>
        </p:spPr>
      </p:pic>
      <p:pic>
        <p:nvPicPr>
          <p:cNvPr id="7" name="Picture 6" descr="Image result for horrid henry"/>
          <p:cNvPicPr/>
          <p:nvPr/>
        </p:nvPicPr>
        <p:blipFill rotWithShape="1">
          <a:blip r:embed="rId3" cstate="print">
            <a:extLst>
              <a:ext uri="{28A0092B-C50C-407E-A947-70E740481C1C}">
                <a14:useLocalDpi xmlns:a14="http://schemas.microsoft.com/office/drawing/2010/main" val="0"/>
              </a:ext>
            </a:extLst>
          </a:blip>
          <a:srcRect r="-569" b="15217"/>
          <a:stretch/>
        </p:blipFill>
        <p:spPr bwMode="auto">
          <a:xfrm>
            <a:off x="1496809" y="4218915"/>
            <a:ext cx="636617" cy="616354"/>
          </a:xfrm>
          <a:prstGeom prst="rect">
            <a:avLst/>
          </a:prstGeom>
          <a:noFill/>
          <a:ln>
            <a:noFill/>
          </a:ln>
          <a:extLst>
            <a:ext uri="{53640926-AAD7-44D8-BBD7-CCE9431645EC}">
              <a14:shadowObscured xmlns:a14="http://schemas.microsoft.com/office/drawing/2010/main"/>
            </a:ext>
          </a:extLst>
        </p:spPr>
      </p:pic>
      <p:pic>
        <p:nvPicPr>
          <p:cNvPr id="8" name="Picture 7" descr="Image result for james and the giant peac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8060" y="5302019"/>
            <a:ext cx="701813" cy="565997"/>
          </a:xfrm>
          <a:prstGeom prst="rect">
            <a:avLst/>
          </a:prstGeom>
          <a:noFill/>
          <a:ln>
            <a:noFill/>
          </a:ln>
        </p:spPr>
      </p:pic>
      <p:sp>
        <p:nvSpPr>
          <p:cNvPr id="3" name="Rectangle 2"/>
          <p:cNvSpPr/>
          <p:nvPr/>
        </p:nvSpPr>
        <p:spPr>
          <a:xfrm>
            <a:off x="2286000" y="3105835"/>
            <a:ext cx="4572000" cy="646331"/>
          </a:xfrm>
          <a:prstGeom prst="rect">
            <a:avLst/>
          </a:prstGeom>
        </p:spPr>
        <p:txBody>
          <a:bodyPr>
            <a:spAutoFit/>
          </a:bodyPr>
          <a:lstStyle/>
          <a:p>
            <a:r>
              <a:rPr lang="en-GB" dirty="0">
                <a:latin typeface="Comic Sans MS" panose="030F0702030302020204" pitchFamily="66" charset="0"/>
              </a:rPr>
              <a:t>If you would like to try Gruffalo work, complete page </a:t>
            </a:r>
            <a:r>
              <a:rPr lang="en-GB" dirty="0" smtClean="0">
                <a:latin typeface="Comic Sans MS" panose="030F0702030302020204" pitchFamily="66" charset="0"/>
              </a:rPr>
              <a:t>35.</a:t>
            </a:r>
            <a:endParaRPr lang="en-GB" dirty="0">
              <a:latin typeface="Comic Sans MS" panose="030F0702030302020204" pitchFamily="66" charset="0"/>
            </a:endParaRPr>
          </a:p>
        </p:txBody>
      </p:sp>
      <p:sp>
        <p:nvSpPr>
          <p:cNvPr id="9" name="Rectangle 8"/>
          <p:cNvSpPr/>
          <p:nvPr/>
        </p:nvSpPr>
        <p:spPr>
          <a:xfrm>
            <a:off x="2248828" y="4142372"/>
            <a:ext cx="5752171" cy="646331"/>
          </a:xfrm>
          <a:prstGeom prst="rect">
            <a:avLst/>
          </a:prstGeom>
        </p:spPr>
        <p:txBody>
          <a:bodyPr wrap="square">
            <a:spAutoFit/>
          </a:bodyPr>
          <a:lstStyle/>
          <a:p>
            <a:r>
              <a:rPr lang="en-GB" dirty="0">
                <a:latin typeface="Comic Sans MS" panose="030F0702030302020204" pitchFamily="66" charset="0"/>
              </a:rPr>
              <a:t>If you would like to try Horrid Henry work, complete </a:t>
            </a:r>
            <a:r>
              <a:rPr lang="en-GB" dirty="0" smtClean="0">
                <a:latin typeface="Comic Sans MS" panose="030F0702030302020204" pitchFamily="66" charset="0"/>
              </a:rPr>
              <a:t>pages 35 and 36</a:t>
            </a:r>
            <a:endParaRPr lang="en-GB" dirty="0">
              <a:latin typeface="Comic Sans MS" panose="030F0702030302020204" pitchFamily="66" charset="0"/>
            </a:endParaRPr>
          </a:p>
        </p:txBody>
      </p:sp>
      <p:sp>
        <p:nvSpPr>
          <p:cNvPr id="10" name="Rectangle 9"/>
          <p:cNvSpPr/>
          <p:nvPr/>
        </p:nvSpPr>
        <p:spPr>
          <a:xfrm>
            <a:off x="2181922" y="5109660"/>
            <a:ext cx="5971478" cy="923330"/>
          </a:xfrm>
          <a:prstGeom prst="rect">
            <a:avLst/>
          </a:prstGeom>
        </p:spPr>
        <p:txBody>
          <a:bodyPr wrap="square">
            <a:spAutoFit/>
          </a:bodyPr>
          <a:lstStyle/>
          <a:p>
            <a:r>
              <a:rPr lang="en-GB" dirty="0">
                <a:latin typeface="Comic Sans MS" panose="030F0702030302020204" pitchFamily="66" charset="0"/>
              </a:rPr>
              <a:t>If you would like to try James and the Giant Peach work, complete </a:t>
            </a:r>
            <a:r>
              <a:rPr lang="en-GB" dirty="0" smtClean="0">
                <a:latin typeface="Comic Sans MS" panose="030F0702030302020204" pitchFamily="66" charset="0"/>
              </a:rPr>
              <a:t>pages 35, 36 and my ‘Deepen Activity’ </a:t>
            </a:r>
            <a:r>
              <a:rPr lang="en-GB" dirty="0">
                <a:latin typeface="Comic Sans MS" panose="030F0702030302020204" pitchFamily="66" charset="0"/>
              </a:rPr>
              <a:t>question on the next </a:t>
            </a:r>
            <a:r>
              <a:rPr lang="en-GB" dirty="0" smtClean="0">
                <a:latin typeface="Comic Sans MS" panose="030F0702030302020204" pitchFamily="66" charset="0"/>
              </a:rPr>
              <a:t>slide.</a:t>
            </a:r>
            <a:endParaRPr lang="en-GB" dirty="0">
              <a:latin typeface="Comic Sans MS" panose="030F0702030302020204" pitchFamily="66" charset="0"/>
            </a:endParaRPr>
          </a:p>
        </p:txBody>
      </p:sp>
    </p:spTree>
    <p:extLst>
      <p:ext uri="{BB962C8B-B14F-4D97-AF65-F5344CB8AC3E}">
        <p14:creationId xmlns:p14="http://schemas.microsoft.com/office/powerpoint/2010/main" val="1945298286"/>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809" y="76200"/>
            <a:ext cx="49625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954" y="765464"/>
            <a:ext cx="4976380" cy="562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349744"/>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a:latin typeface="Comic Sans MS" panose="030F0702030302020204" pitchFamily="66" charset="0"/>
              </a:rPr>
              <a:t/>
            </a:r>
            <a:br>
              <a:rPr lang="en-GB" u="sng" dirty="0">
                <a:latin typeface="Comic Sans MS" panose="030F0702030302020204" pitchFamily="66" charset="0"/>
              </a:rPr>
            </a:b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sp>
        <p:nvSpPr>
          <p:cNvPr id="3" name="Content Placeholder 2"/>
          <p:cNvSpPr>
            <a:spLocks noGrp="1"/>
          </p:cNvSpPr>
          <p:nvPr>
            <p:ph idx="1"/>
          </p:nvPr>
        </p:nvSpPr>
        <p:spPr>
          <a:xfrm>
            <a:off x="685800" y="1295400"/>
            <a:ext cx="7829550" cy="4881563"/>
          </a:xfrm>
        </p:spPr>
        <p:txBody>
          <a:bodyPr/>
          <a:lstStyle/>
          <a:p>
            <a:endParaRPr lang="en-GB" sz="1800" dirty="0" smtClean="0">
              <a:latin typeface="Comic Sans MS" panose="030F0702030302020204" pitchFamily="66" charset="0"/>
            </a:endParaRPr>
          </a:p>
          <a:p>
            <a:endParaRPr lang="en-GB" sz="1800" dirty="0">
              <a:latin typeface="Comic Sans MS" panose="030F0702030302020204" pitchFamily="66" charset="0"/>
            </a:endParaRPr>
          </a:p>
          <a:p>
            <a:r>
              <a:rPr lang="en-GB" sz="1800" dirty="0">
                <a:latin typeface="Comic Sans MS" panose="030F0702030302020204" pitchFamily="66" charset="0"/>
              </a:rPr>
              <a:t>Today you are going to write your </a:t>
            </a:r>
            <a:r>
              <a:rPr lang="en-GB" sz="1800" dirty="0" smtClean="0">
                <a:latin typeface="Comic Sans MS" panose="030F0702030302020204" pitchFamily="66" charset="0"/>
              </a:rPr>
              <a:t>third subheading</a:t>
            </a:r>
            <a:r>
              <a:rPr lang="en-GB" sz="1800" dirty="0">
                <a:latin typeface="Comic Sans MS" panose="030F0702030302020204" pitchFamily="66" charset="0"/>
              </a:rPr>
              <a:t>.</a:t>
            </a:r>
          </a:p>
          <a:p>
            <a:pPr lvl="0"/>
            <a:r>
              <a:rPr lang="en-GB" sz="1800" dirty="0" smtClean="0">
                <a:latin typeface="Comic Sans MS" panose="030F0702030302020204" pitchFamily="66" charset="0"/>
              </a:rPr>
              <a:t>Think </a:t>
            </a:r>
            <a:r>
              <a:rPr lang="en-GB" sz="1800" dirty="0">
                <a:latin typeface="Comic Sans MS" panose="030F0702030302020204" pitchFamily="66" charset="0"/>
              </a:rPr>
              <a:t>about these </a:t>
            </a:r>
            <a:r>
              <a:rPr lang="en-GB" sz="1800" dirty="0" smtClean="0">
                <a:latin typeface="Comic Sans MS" panose="030F0702030302020204" pitchFamily="66" charset="0"/>
              </a:rPr>
              <a:t>things when you are writing:</a:t>
            </a:r>
          </a:p>
          <a:p>
            <a:pPr lvl="0"/>
            <a:endParaRPr lang="en-GB" sz="1800" dirty="0">
              <a:latin typeface="Comic Sans MS" panose="030F0702030302020204" pitchFamily="66" charset="0"/>
            </a:endParaRPr>
          </a:p>
          <a:p>
            <a:r>
              <a:rPr lang="en-GB" sz="1800" b="1" u="sng" dirty="0"/>
              <a:t>How did they become a superhero?</a:t>
            </a:r>
            <a:endParaRPr lang="en-GB" sz="1800" dirty="0"/>
          </a:p>
          <a:p>
            <a:r>
              <a:rPr lang="en-GB" sz="1800" dirty="0"/>
              <a:t>How did they become a superhero? How old were they when they discovered their powers? How did they get their powers? Do they have any enemies? Do they have any other superhero friends?</a:t>
            </a:r>
          </a:p>
          <a:p>
            <a:endParaRPr lang="en-GB" sz="1800" dirty="0"/>
          </a:p>
          <a:p>
            <a:r>
              <a:rPr lang="en-GB" sz="1800" dirty="0">
                <a:latin typeface="Comic Sans MS" panose="030F0702030302020204" pitchFamily="66" charset="0"/>
              </a:rPr>
              <a:t>Look on the next slide for an example of what your </a:t>
            </a:r>
            <a:r>
              <a:rPr lang="en-GB" sz="1800" dirty="0" smtClean="0">
                <a:latin typeface="Comic Sans MS" panose="030F0702030302020204" pitchFamily="66" charset="0"/>
              </a:rPr>
              <a:t>third  subheading </a:t>
            </a:r>
            <a:r>
              <a:rPr lang="en-GB" sz="1800" dirty="0">
                <a:latin typeface="Comic Sans MS" panose="030F0702030302020204" pitchFamily="66" charset="0"/>
              </a:rPr>
              <a:t>may look like …</a:t>
            </a:r>
          </a:p>
          <a:p>
            <a:pPr marL="0" indent="0">
              <a:buNone/>
            </a:pPr>
            <a:endParaRPr lang="en-GB" sz="1800" dirty="0">
              <a:latin typeface="Comic Sans MS" panose="030F0702030302020204" pitchFamily="66" charset="0"/>
            </a:endParaRPr>
          </a:p>
          <a:p>
            <a:pPr marL="0" indent="0">
              <a:buNone/>
            </a:pPr>
            <a:endParaRPr lang="en-GB" sz="1800" dirty="0">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152400"/>
            <a:ext cx="1720850" cy="914400"/>
          </a:xfrm>
          <a:prstGeom prst="rect">
            <a:avLst/>
          </a:prstGeom>
          <a:noFill/>
          <a:ln>
            <a:noFill/>
          </a:ln>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953000"/>
            <a:ext cx="27908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933358"/>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5" name="Rounded Rectangle 4"/>
          <p:cNvSpPr/>
          <p:nvPr/>
        </p:nvSpPr>
        <p:spPr bwMode="auto">
          <a:xfrm>
            <a:off x="609600" y="838200"/>
            <a:ext cx="7696200" cy="47244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GB" sz="2400" b="1" u="sng" dirty="0"/>
              <a:t>How did they become a superhero?</a:t>
            </a:r>
            <a:endParaRPr lang="en-GB" sz="2400" dirty="0"/>
          </a:p>
          <a:p>
            <a:r>
              <a:rPr lang="en-GB" sz="2000" dirty="0"/>
              <a:t>When she was </a:t>
            </a:r>
            <a:r>
              <a:rPr lang="en-GB" sz="2000" dirty="0" smtClean="0"/>
              <a:t>seven </a:t>
            </a:r>
            <a:r>
              <a:rPr lang="en-GB" sz="2000" dirty="0"/>
              <a:t>years old, the Super Tutor was forced to stay indoors by a nightmare superpower that roamed the lands, called Coronamare. She didn’t let Coronamare stop her from learning. The Super Tutor worked night and day to learn as </a:t>
            </a:r>
            <a:r>
              <a:rPr lang="en-GB" sz="2000" dirty="0" smtClean="0"/>
              <a:t>much as possible </a:t>
            </a:r>
            <a:r>
              <a:rPr lang="en-GB" sz="2000" dirty="0"/>
              <a:t>until her brain became full to the brim </a:t>
            </a:r>
            <a:r>
              <a:rPr lang="en-GB" sz="2000" dirty="0" smtClean="0"/>
              <a:t>with facts </a:t>
            </a:r>
            <a:r>
              <a:rPr lang="en-GB" sz="2000" dirty="0"/>
              <a:t>and knowledge. There was no question she could not answer. From that day onwards, she could fly to help others with their learning. With the help of her friends, the Super Learners, the Flying Doctors, the Never-ending Shelf stackers and Patient Parents all the children could learn and the evil superpower Coronamare was defeated.</a:t>
            </a:r>
            <a:r>
              <a:rPr lang="en-GB" sz="2400" dirty="0"/>
              <a:t> </a:t>
            </a:r>
          </a:p>
          <a:p>
            <a:pPr marL="342900" lvl="0" indent="-342900">
              <a:buFont typeface="Arial" panose="020B0604020202020204" pitchFamily="34" charset="0"/>
              <a:buChar char="•"/>
            </a:pPr>
            <a:endParaRPr lang="en-GB" sz="2400" dirty="0" smtClean="0"/>
          </a:p>
          <a:p>
            <a:pPr marL="342900" lvl="0" indent="-342900">
              <a:buFont typeface="Arial" panose="020B0604020202020204" pitchFamily="34" charset="0"/>
              <a:buChar char="•"/>
            </a:pPr>
            <a:endParaRPr lang="en-GB" sz="2400" dirty="0"/>
          </a:p>
          <a:p>
            <a:r>
              <a:rPr lang="en-GB" sz="2400" dirty="0"/>
              <a:t> </a:t>
            </a:r>
          </a:p>
        </p:txBody>
      </p:sp>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3" name="Rectangle 2"/>
          <p:cNvSpPr/>
          <p:nvPr/>
        </p:nvSpPr>
        <p:spPr bwMode="auto">
          <a:xfrm>
            <a:off x="1447800" y="1371600"/>
            <a:ext cx="1981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614017359"/>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9" name="Rounded Rectangle 8"/>
          <p:cNvSpPr/>
          <p:nvPr/>
        </p:nvSpPr>
        <p:spPr bwMode="auto">
          <a:xfrm>
            <a:off x="990600" y="1981200"/>
            <a:ext cx="6791151" cy="48006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dirty="0" smtClean="0"/>
          </a:p>
          <a:p>
            <a:pPr eaLnBrk="0" fontAlgn="base" hangingPunct="0">
              <a:spcBef>
                <a:spcPct val="0"/>
              </a:spcBef>
              <a:spcAft>
                <a:spcPct val="0"/>
              </a:spcAft>
            </a:pPr>
            <a:endParaRPr lang="en-GB" dirty="0"/>
          </a:p>
        </p:txBody>
      </p:sp>
      <p:sp>
        <p:nvSpPr>
          <p:cNvPr id="2" name="Title 1"/>
          <p:cNvSpPr>
            <a:spLocks noGrp="1"/>
          </p:cNvSpPr>
          <p:nvPr>
            <p:ph type="ctrTitle" idx="4294967295"/>
          </p:nvPr>
        </p:nvSpPr>
        <p:spPr>
          <a:xfrm rot="10800000" flipV="1">
            <a:off x="1212169" y="6400800"/>
            <a:ext cx="6015296" cy="457200"/>
          </a:xfrm>
        </p:spPr>
        <p:txBody>
          <a:bodyPr/>
          <a:lstStyle/>
          <a:p>
            <a:pPr marL="571500" indent="-571500" algn="l">
              <a:buFont typeface="Wingdings" panose="05000000000000000000" pitchFamily="2" charset="2"/>
              <a:buChar char="§"/>
            </a:pP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I </a:t>
            </a:r>
            <a:r>
              <a:rPr lang="en-GB" sz="2000" dirty="0">
                <a:latin typeface="Comic Sans MS" panose="030F0702030302020204" pitchFamily="66" charset="0"/>
              </a:rPr>
              <a:t>would like you to log on to Busy Things:</a:t>
            </a:r>
            <a:br>
              <a:rPr lang="en-GB" sz="2000" dirty="0">
                <a:latin typeface="Comic Sans MS" panose="030F0702030302020204" pitchFamily="66" charset="0"/>
              </a:rPr>
            </a:br>
            <a:r>
              <a:rPr lang="en-GB" sz="2000" dirty="0">
                <a:latin typeface="Comic Sans MS" panose="030F0702030302020204" pitchFamily="66" charset="0"/>
                <a:hlinkClick r:id="rId2"/>
              </a:rPr>
              <a:t>https://www.busythings.co.uk/</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Click on this icon:</a:t>
            </a:r>
            <a:br>
              <a:rPr lang="en-GB" sz="2000" dirty="0">
                <a:latin typeface="Comic Sans MS" panose="030F0702030302020204" pitchFamily="66" charset="0"/>
              </a:rPr>
            </a:br>
            <a:r>
              <a:rPr lang="en-GB" sz="2000" dirty="0">
                <a:latin typeface="Comic Sans MS" panose="030F0702030302020204" pitchFamily="66" charset="0"/>
              </a:rPr>
              <a:t>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Username: home16000</a:t>
            </a:r>
            <a:br>
              <a:rPr lang="en-GB" sz="2000" dirty="0" smtClean="0">
                <a:latin typeface="Comic Sans MS" panose="030F0702030302020204" pitchFamily="66" charset="0"/>
              </a:rPr>
            </a:br>
            <a:r>
              <a:rPr lang="en-GB" sz="2000" dirty="0" smtClean="0">
                <a:latin typeface="Comic Sans MS" panose="030F0702030302020204" pitchFamily="66" charset="0"/>
              </a:rPr>
              <a:t>Password: CHILD</a:t>
            </a: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Then: Key stage 1,</a:t>
            </a:r>
            <a:br>
              <a:rPr lang="en-GB" sz="2000" dirty="0" smtClean="0">
                <a:latin typeface="Comic Sans MS" panose="030F0702030302020204" pitchFamily="66" charset="0"/>
              </a:rPr>
            </a:br>
            <a:r>
              <a:rPr lang="en-GB" sz="2000" dirty="0" smtClean="0">
                <a:latin typeface="Comic Sans MS" panose="030F0702030302020204" pitchFamily="66" charset="0"/>
              </a:rPr>
              <a:t> 	      Year 2, </a:t>
            </a:r>
            <a:br>
              <a:rPr lang="en-GB" sz="2000" dirty="0" smtClean="0">
                <a:latin typeface="Comic Sans MS" panose="030F0702030302020204" pitchFamily="66" charset="0"/>
              </a:rPr>
            </a:br>
            <a:r>
              <a:rPr lang="en-GB" sz="2000" dirty="0">
                <a:latin typeface="Comic Sans MS" panose="030F0702030302020204" pitchFamily="66" charset="0"/>
              </a:rPr>
              <a:t>	 </a:t>
            </a:r>
            <a:r>
              <a:rPr lang="en-GB" sz="2000" dirty="0" smtClean="0">
                <a:latin typeface="Comic Sans MS" panose="030F0702030302020204" pitchFamily="66" charset="0"/>
              </a:rPr>
              <a:t>     Computing, </a:t>
            </a:r>
            <a:br>
              <a:rPr lang="en-GB" sz="2000" dirty="0" smtClean="0">
                <a:latin typeface="Comic Sans MS" panose="030F0702030302020204" pitchFamily="66" charset="0"/>
              </a:rPr>
            </a:br>
            <a:r>
              <a:rPr lang="en-GB" sz="2000" dirty="0">
                <a:latin typeface="Comic Sans MS" panose="030F0702030302020204" pitchFamily="66" charset="0"/>
              </a:rPr>
              <a:t>	 </a:t>
            </a:r>
            <a:r>
              <a:rPr lang="en-GB" sz="2000" dirty="0" smtClean="0">
                <a:latin typeface="Comic Sans MS" panose="030F0702030302020204" pitchFamily="66" charset="0"/>
              </a:rPr>
              <a:t>     Busy Code</a:t>
            </a:r>
            <a:br>
              <a:rPr lang="en-GB" sz="2000" dirty="0" smtClean="0">
                <a:latin typeface="Comic Sans MS" panose="030F0702030302020204" pitchFamily="66" charset="0"/>
              </a:rPr>
            </a:br>
            <a:r>
              <a:rPr lang="en-GB" sz="2000" dirty="0">
                <a:latin typeface="Comic Sans MS" panose="030F0702030302020204" pitchFamily="66" charset="0"/>
              </a:rPr>
              <a:t>	</a:t>
            </a:r>
            <a:r>
              <a:rPr lang="en-GB" sz="2000" dirty="0" smtClean="0">
                <a:latin typeface="Comic Sans MS" panose="030F0702030302020204" pitchFamily="66" charset="0"/>
              </a:rPr>
              <a:t>      Code Disco</a:t>
            </a:r>
            <a:endParaRPr lang="en-GB" sz="2000" dirty="0">
              <a:latin typeface="Comic Sans MS" panose="030F0702030302020204" pitchFamily="66" charset="0"/>
            </a:endParaRPr>
          </a:p>
        </p:txBody>
      </p:sp>
      <p:sp>
        <p:nvSpPr>
          <p:cNvPr id="3" name="Subtitle 2"/>
          <p:cNvSpPr>
            <a:spLocks noGrp="1"/>
          </p:cNvSpPr>
          <p:nvPr>
            <p:ph type="subTitle" idx="4294967295"/>
          </p:nvPr>
        </p:nvSpPr>
        <p:spPr>
          <a:xfrm>
            <a:off x="2666086" y="1524000"/>
            <a:ext cx="4786312" cy="1655762"/>
          </a:xfrm>
        </p:spPr>
        <p:txBody>
          <a:bodyPr>
            <a:normAutofit fontScale="77500" lnSpcReduction="20000"/>
          </a:bodyPr>
          <a:lstStyle/>
          <a:p>
            <a:r>
              <a:rPr lang="en-GB" sz="3600" b="1" u="sng" dirty="0">
                <a:latin typeface="Comic Sans MS" panose="030F0702030302020204" pitchFamily="66" charset="0"/>
              </a:rPr>
              <a:t>Computing</a:t>
            </a:r>
            <a:r>
              <a:rPr lang="en-GB" sz="2400" b="1" dirty="0">
                <a:latin typeface="Comic Sans MS" panose="030F0702030302020204" pitchFamily="66" charset="0"/>
              </a:rPr>
              <a:t/>
            </a:r>
            <a:br>
              <a:rPr lang="en-GB" sz="2400" b="1" dirty="0">
                <a:latin typeface="Comic Sans MS" panose="030F0702030302020204" pitchFamily="66" charset="0"/>
              </a:rPr>
            </a:br>
            <a:endParaRPr lang="en-GB" sz="3600" u="sng" dirty="0" smtClean="0">
              <a:latin typeface="Comic Sans MS" panose="030F0702030302020204" pitchFamily="66" charset="0"/>
            </a:endParaRPr>
          </a:p>
          <a:p>
            <a:pPr algn="l"/>
            <a:endParaRPr lang="en-GB" sz="3600" u="sng" dirty="0" smtClean="0">
              <a:latin typeface="Comic Sans MS" panose="030F0702030302020204" pitchFamily="66" charset="0"/>
            </a:endParaRPr>
          </a:p>
          <a:p>
            <a:pPr marL="0" indent="0">
              <a:buNone/>
            </a:pPr>
            <a:r>
              <a:rPr lang="en-GB" sz="3600" b="1" dirty="0" smtClean="0">
                <a:latin typeface="Comic Sans MS" panose="030F0702030302020204" pitchFamily="66" charset="0"/>
              </a:rPr>
              <a:t>     </a:t>
            </a:r>
            <a:endParaRPr lang="en-GB" sz="3600" dirty="0">
              <a:latin typeface="Comic Sans MS" panose="030F0702030302020204" pitchFamily="66" charset="0"/>
            </a:endParaRPr>
          </a:p>
          <a:p>
            <a:pPr algn="l"/>
            <a:endParaRPr lang="en-GB" sz="3600" u="sng" dirty="0">
              <a:latin typeface="Comic Sans MS" panose="030F0702030302020204" pitchFamily="66" charset="0"/>
            </a:endParaRPr>
          </a:p>
        </p:txBody>
      </p:sp>
      <p:sp>
        <p:nvSpPr>
          <p:cNvPr id="11" name="Title 1"/>
          <p:cNvSpPr txBox="1">
            <a:spLocks/>
          </p:cNvSpPr>
          <p:nvPr/>
        </p:nvSpPr>
        <p:spPr bwMode="auto">
          <a:xfrm rot="10800000" flipV="1">
            <a:off x="2751366" y="9033544"/>
            <a:ext cx="1087726" cy="20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a:lstStyle>
          <a:p>
            <a:pPr marL="571500" indent="-571500">
              <a:buFont typeface="Wingdings" panose="05000000000000000000" pitchFamily="2" charset="2"/>
              <a:buChar char="§"/>
            </a:pPr>
            <a:endParaRPr lang="en-GB" kern="0" dirty="0">
              <a:latin typeface="Comic Sans MS" panose="030F0702030302020204" pitchFamily="66" charset="0"/>
            </a:endParaRPr>
          </a:p>
        </p:txBody>
      </p:sp>
      <p:pic>
        <p:nvPicPr>
          <p:cNvPr id="2050" name="Picture 2" descr="Microsoft kills off Clip Art - B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2388" y="203247"/>
            <a:ext cx="2246653" cy="12654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7115" y="3197738"/>
            <a:ext cx="1575885" cy="1416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538666"/>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9" name="Rounded Rectangle 8"/>
          <p:cNvSpPr/>
          <p:nvPr/>
        </p:nvSpPr>
        <p:spPr bwMode="auto">
          <a:xfrm>
            <a:off x="990599" y="1066800"/>
            <a:ext cx="6791151" cy="48006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dirty="0" smtClean="0"/>
          </a:p>
          <a:p>
            <a:pPr eaLnBrk="0" fontAlgn="base" hangingPunct="0">
              <a:spcBef>
                <a:spcPct val="0"/>
              </a:spcBef>
              <a:spcAft>
                <a:spcPct val="0"/>
              </a:spcAft>
            </a:pPr>
            <a:endParaRPr lang="en-GB" dirty="0"/>
          </a:p>
          <a:p>
            <a:pPr eaLnBrk="0" fontAlgn="base" hangingPunct="0">
              <a:spcBef>
                <a:spcPct val="0"/>
              </a:spcBef>
              <a:spcAft>
                <a:spcPct val="0"/>
              </a:spcAft>
            </a:pPr>
            <a:endParaRPr lang="en-GB" dirty="0" smtClean="0"/>
          </a:p>
          <a:p>
            <a:pPr eaLnBrk="0" fontAlgn="base" hangingPunct="0">
              <a:spcBef>
                <a:spcPct val="0"/>
              </a:spcBef>
              <a:spcAft>
                <a:spcPct val="0"/>
              </a:spcAft>
            </a:pPr>
            <a:endParaRPr lang="en-GB" dirty="0"/>
          </a:p>
          <a:p>
            <a:pPr eaLnBrk="0" fontAlgn="base" hangingPunct="0">
              <a:spcBef>
                <a:spcPct val="0"/>
              </a:spcBef>
              <a:spcAft>
                <a:spcPct val="0"/>
              </a:spcAft>
            </a:pPr>
            <a:endParaRPr lang="en-GB" dirty="0" smtClean="0"/>
          </a:p>
          <a:p>
            <a:pPr eaLnBrk="0" fontAlgn="base" hangingPunct="0">
              <a:spcBef>
                <a:spcPct val="0"/>
              </a:spcBef>
              <a:spcAft>
                <a:spcPct val="0"/>
              </a:spcAft>
            </a:pPr>
            <a:endParaRPr lang="en-GB" dirty="0"/>
          </a:p>
          <a:p>
            <a:pPr eaLnBrk="0" fontAlgn="base" hangingPunct="0">
              <a:spcBef>
                <a:spcPct val="0"/>
              </a:spcBef>
              <a:spcAft>
                <a:spcPct val="0"/>
              </a:spcAft>
            </a:pPr>
            <a:endParaRPr lang="en-GB" dirty="0" smtClean="0"/>
          </a:p>
          <a:p>
            <a:pPr eaLnBrk="0" fontAlgn="base" hangingPunct="0">
              <a:spcBef>
                <a:spcPct val="0"/>
              </a:spcBef>
              <a:spcAft>
                <a:spcPct val="0"/>
              </a:spcAft>
            </a:pPr>
            <a:endParaRPr lang="en-GB" dirty="0"/>
          </a:p>
          <a:p>
            <a:pPr eaLnBrk="0" fontAlgn="base" hangingPunct="0">
              <a:spcBef>
                <a:spcPct val="0"/>
              </a:spcBef>
              <a:spcAft>
                <a:spcPct val="0"/>
              </a:spcAft>
            </a:pPr>
            <a:endParaRPr lang="en-GB" dirty="0" smtClean="0"/>
          </a:p>
          <a:p>
            <a:pPr eaLnBrk="0" fontAlgn="base" hangingPunct="0">
              <a:spcBef>
                <a:spcPct val="0"/>
              </a:spcBef>
              <a:spcAft>
                <a:spcPct val="0"/>
              </a:spcAft>
            </a:pPr>
            <a:r>
              <a:rPr lang="en-GB" dirty="0" smtClean="0"/>
              <a:t>Have a go at the tutorial:</a:t>
            </a:r>
          </a:p>
          <a:p>
            <a:pPr eaLnBrk="0" fontAlgn="base" hangingPunct="0">
              <a:spcBef>
                <a:spcPct val="0"/>
              </a:spcBef>
              <a:spcAft>
                <a:spcPct val="0"/>
              </a:spcAft>
            </a:pPr>
            <a:endParaRPr lang="en-GB" dirty="0"/>
          </a:p>
        </p:txBody>
      </p:sp>
      <p:sp>
        <p:nvSpPr>
          <p:cNvPr id="2" name="Title 1"/>
          <p:cNvSpPr>
            <a:spLocks noGrp="1"/>
          </p:cNvSpPr>
          <p:nvPr>
            <p:ph type="ctrTitle" idx="4294967295"/>
          </p:nvPr>
        </p:nvSpPr>
        <p:spPr>
          <a:xfrm rot="10800000" flipV="1">
            <a:off x="1212169" y="6400800"/>
            <a:ext cx="6015296" cy="457200"/>
          </a:xfrm>
        </p:spPr>
        <p:txBody>
          <a:bodyPr/>
          <a:lstStyle/>
          <a:p>
            <a:pPr marL="571500" indent="-571500" algn="l">
              <a:buFont typeface="Wingdings" panose="05000000000000000000" pitchFamily="2" charset="2"/>
              <a:buChar char="§"/>
            </a:pP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endParaRPr lang="en-GB" sz="2000" dirty="0">
              <a:latin typeface="Comic Sans MS" panose="030F0702030302020204" pitchFamily="66" charset="0"/>
            </a:endParaRPr>
          </a:p>
        </p:txBody>
      </p:sp>
      <p:sp>
        <p:nvSpPr>
          <p:cNvPr id="11" name="Title 1"/>
          <p:cNvSpPr txBox="1">
            <a:spLocks/>
          </p:cNvSpPr>
          <p:nvPr/>
        </p:nvSpPr>
        <p:spPr bwMode="auto">
          <a:xfrm rot="10800000" flipV="1">
            <a:off x="2751366" y="9033544"/>
            <a:ext cx="1087726" cy="20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a:lstStyle>
          <a:p>
            <a:pPr marL="571500" indent="-571500">
              <a:buFont typeface="Wingdings" panose="05000000000000000000" pitchFamily="2" charset="2"/>
              <a:buChar char="§"/>
            </a:pPr>
            <a:endParaRPr lang="en-GB" kern="0" dirty="0">
              <a:latin typeface="Comic Sans MS" panose="030F0702030302020204"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24000"/>
            <a:ext cx="15621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419600"/>
            <a:ext cx="5978486" cy="95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199522"/>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258291" y="2438400"/>
            <a:ext cx="4786312" cy="1655762"/>
          </a:xfrm>
        </p:spPr>
        <p:txBody>
          <a:bodyPr>
            <a:normAutofit/>
          </a:bodyPr>
          <a:lstStyle/>
          <a:p>
            <a:pPr marL="0" indent="0">
              <a:buNone/>
            </a:pPr>
            <a:r>
              <a:rPr lang="en-GB" sz="3600" dirty="0">
                <a:latin typeface="Comic Sans MS" panose="030F0702030302020204" pitchFamily="66" charset="0"/>
              </a:rPr>
              <a:t>Have </a:t>
            </a:r>
            <a:r>
              <a:rPr lang="en-GB" sz="3600" dirty="0" smtClean="0">
                <a:latin typeface="Comic Sans MS" panose="030F0702030302020204" pitchFamily="66" charset="0"/>
              </a:rPr>
              <a:t>fun, Unicorns!</a:t>
            </a:r>
          </a:p>
          <a:p>
            <a:pPr marL="0" indent="0">
              <a:buNone/>
            </a:pPr>
            <a:endParaRPr lang="en-GB" sz="3600" u="sng" dirty="0">
              <a:latin typeface="Comic Sans MS" panose="030F0702030302020204" pitchFamily="66" charset="0"/>
            </a:endParaRPr>
          </a:p>
        </p:txBody>
      </p:sp>
    </p:spTree>
    <p:extLst>
      <p:ext uri="{BB962C8B-B14F-4D97-AF65-F5344CB8AC3E}">
        <p14:creationId xmlns:p14="http://schemas.microsoft.com/office/powerpoint/2010/main" val="2798940309"/>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1"/>
          <p:cNvSpPr/>
          <p:nvPr/>
        </p:nvSpPr>
        <p:spPr>
          <a:xfrm>
            <a:off x="1295400" y="1752600"/>
            <a:ext cx="6705600" cy="4462760"/>
          </a:xfrm>
          <a:prstGeom prst="rect">
            <a:avLst/>
          </a:prstGeom>
        </p:spPr>
        <p:txBody>
          <a:bodyPr wrap="square">
            <a:spAutoFit/>
          </a:bodyPr>
          <a:lstStyle/>
          <a:p>
            <a:endParaRPr lang="en-GB" sz="4400" u="sng" dirty="0" smtClean="0">
              <a:latin typeface="Comic Sans MS" panose="030F0702030302020204" pitchFamily="66" charset="0"/>
            </a:endParaRPr>
          </a:p>
          <a:p>
            <a:pPr algn="ctr"/>
            <a:r>
              <a:rPr lang="en-GB" sz="4400" u="sng" dirty="0" smtClean="0">
                <a:latin typeface="Comic Sans MS" panose="030F0702030302020204" pitchFamily="66" charset="0"/>
              </a:rPr>
              <a:t>Reading Comprehension</a:t>
            </a:r>
            <a:r>
              <a:rPr lang="en-GB" sz="4400" dirty="0" smtClean="0">
                <a:latin typeface="Comic Sans MS" panose="030F0702030302020204" pitchFamily="66" charset="0"/>
              </a:rPr>
              <a:t/>
            </a:r>
            <a:br>
              <a:rPr lang="en-GB" sz="4400" dirty="0" smtClean="0">
                <a:latin typeface="Comic Sans MS" panose="030F0702030302020204" pitchFamily="66" charset="0"/>
              </a:rPr>
            </a:br>
            <a:endParaRPr lang="en-GB" sz="4400" dirty="0" smtClean="0">
              <a:latin typeface="Comic Sans MS" panose="030F0702030302020204" pitchFamily="66" charset="0"/>
            </a:endParaRPr>
          </a:p>
          <a:p>
            <a:pPr algn="ctr"/>
            <a:r>
              <a:rPr lang="en-GB" sz="3600" dirty="0" smtClean="0">
                <a:latin typeface="Comic Sans MS" panose="030F0702030302020204" pitchFamily="66" charset="0"/>
              </a:rPr>
              <a:t>Today </a:t>
            </a:r>
            <a:r>
              <a:rPr lang="en-GB" sz="3600" dirty="0">
                <a:latin typeface="Comic Sans MS" panose="030F0702030302020204" pitchFamily="66" charset="0"/>
              </a:rPr>
              <a:t>you are going to read a text and then answer questions about it.</a:t>
            </a:r>
            <a:endParaRPr lang="en-GB" sz="3600" dirty="0"/>
          </a:p>
          <a:p>
            <a:endParaRPr lang="en-GB" sz="4400" dirty="0"/>
          </a:p>
        </p:txBody>
      </p:sp>
      <p:pic>
        <p:nvPicPr>
          <p:cNvPr id="3" name="Picture 2" descr="Image result for reading comprehensio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6490" y="914400"/>
            <a:ext cx="1658909" cy="1600200"/>
          </a:xfrm>
          <a:prstGeom prst="rect">
            <a:avLst/>
          </a:prstGeom>
          <a:noFill/>
          <a:ln>
            <a:noFill/>
          </a:ln>
        </p:spPr>
      </p:pic>
    </p:spTree>
    <p:extLst>
      <p:ext uri="{BB962C8B-B14F-4D97-AF65-F5344CB8AC3E}">
        <p14:creationId xmlns:p14="http://schemas.microsoft.com/office/powerpoint/2010/main" val="3754823114"/>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n-lt"/>
              </a:rPr>
              <a:t>First</a:t>
            </a:r>
            <a:r>
              <a:rPr lang="en-US" dirty="0" smtClean="0">
                <a:latin typeface="SassoonInfant" pitchFamily="2" charset="0"/>
              </a:rPr>
              <a:t>…</a:t>
            </a:r>
            <a:endParaRPr lang="en-US" dirty="0">
              <a:solidFill>
                <a:schemeClr val="tx1"/>
              </a:solidFill>
              <a:latin typeface="SassoonInfant" pitchFamily="2" charset="0"/>
            </a:endParaRPr>
          </a:p>
        </p:txBody>
      </p:sp>
      <p:pic>
        <p:nvPicPr>
          <p:cNvPr id="1026" name="Picture 2" descr="C:\Documents and Settings\Admin\Local Settings\Temporary Internet Files\Content.IE5\G0DRLW9W\MM900041016[1].gif"/>
          <p:cNvPicPr>
            <a:picLocks noGrp="1" noChangeAspect="1" noChangeArrowheads="1" noCrop="1"/>
          </p:cNvPicPr>
          <p:nvPr>
            <p:ph idx="1"/>
          </p:nvPr>
        </p:nvPicPr>
        <p:blipFill>
          <a:blip r:embed="rId2" cstate="print"/>
          <a:srcRect/>
          <a:stretch>
            <a:fillRect/>
          </a:stretch>
        </p:blipFill>
        <p:spPr bwMode="auto">
          <a:xfrm>
            <a:off x="3276600" y="1524000"/>
            <a:ext cx="2590800" cy="2466242"/>
          </a:xfrm>
          <a:prstGeom prst="rect">
            <a:avLst/>
          </a:prstGeom>
          <a:noFill/>
        </p:spPr>
      </p:pic>
      <p:sp>
        <p:nvSpPr>
          <p:cNvPr id="5" name="Title 1"/>
          <p:cNvSpPr txBox="1">
            <a:spLocks/>
          </p:cNvSpPr>
          <p:nvPr/>
        </p:nvSpPr>
        <p:spPr>
          <a:xfrm>
            <a:off x="822960" y="4790342"/>
            <a:ext cx="7498080" cy="1143000"/>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effectLst>
                  <a:outerShdw blurRad="50000" dist="30000" dir="5400000" algn="tl" rotWithShape="0">
                    <a:srgbClr val="000000">
                      <a:alpha val="30000"/>
                    </a:srgbClr>
                  </a:outerShdw>
                </a:effectLst>
                <a:latin typeface="+mj-lt"/>
                <a:ea typeface="+mj-ea"/>
                <a:cs typeface="+mj-cs"/>
              </a:rPr>
              <a:t>…read the text ‘Guide Dogs’ on page 27 in your CGP Reading workbook.</a:t>
            </a:r>
            <a:endParaRPr kumimoji="0" lang="en-US" sz="3600" b="0" i="0"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SassoonInfant" pitchFamily="2" charset="0"/>
              <a:ea typeface="+mj-ea"/>
              <a:cs typeface="+mj-cs"/>
            </a:endParaRPr>
          </a:p>
        </p:txBody>
      </p:sp>
    </p:spTree>
    <p:extLst>
      <p:ext uri="{BB962C8B-B14F-4D97-AF65-F5344CB8AC3E}">
        <p14:creationId xmlns:p14="http://schemas.microsoft.com/office/powerpoint/2010/main" val="1432549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Now take a look at the questions…</a:t>
            </a:r>
            <a:endParaRPr lang="en-US" dirty="0">
              <a:solidFill>
                <a:schemeClr val="tx1"/>
              </a:solidFill>
            </a:endParaRPr>
          </a:p>
        </p:txBody>
      </p:sp>
      <p:sp>
        <p:nvSpPr>
          <p:cNvPr id="3" name="Content Placeholder 2"/>
          <p:cNvSpPr>
            <a:spLocks noGrp="1"/>
          </p:cNvSpPr>
          <p:nvPr>
            <p:ph idx="1"/>
          </p:nvPr>
        </p:nvSpPr>
        <p:spPr/>
        <p:txBody>
          <a:bodyPr/>
          <a:lstStyle/>
          <a:p>
            <a:pPr marL="0" indent="0" algn="ctr">
              <a:buNone/>
            </a:pPr>
            <a:r>
              <a:rPr lang="en-GB" dirty="0" smtClean="0"/>
              <a:t>     R</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Remember to be detectives- the answers will be hidden somewhere in the text.</a:t>
            </a:r>
            <a:endParaRPr lang="en-GB" dirty="0"/>
          </a:p>
        </p:txBody>
      </p:sp>
      <p:pic>
        <p:nvPicPr>
          <p:cNvPr id="2050" name="Picture 2" descr="Image result for children looking at question in book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839951"/>
            <a:ext cx="3214834" cy="255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10555"/>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625"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r>
              <a:rPr lang="en-US" dirty="0" smtClean="0">
                <a:solidFill>
                  <a:schemeClr val="tx1"/>
                </a:solidFill>
              </a:rPr>
              <a:t>Please complete the questions on pages </a:t>
            </a:r>
            <a:r>
              <a:rPr lang="en-US" dirty="0" smtClean="0"/>
              <a:t>28</a:t>
            </a:r>
            <a:r>
              <a:rPr lang="en-US" dirty="0" smtClean="0">
                <a:solidFill>
                  <a:schemeClr val="tx1"/>
                </a:solidFill>
              </a:rPr>
              <a:t>-32 of your CGP Reading workbook.</a:t>
            </a:r>
            <a:endParaRPr lang="en-US" dirty="0">
              <a:solidFill>
                <a:schemeClr val="tx1"/>
              </a:solidFill>
            </a:endParaRPr>
          </a:p>
        </p:txBody>
      </p:sp>
      <p:sp>
        <p:nvSpPr>
          <p:cNvPr id="3" name="Content Placeholder 2"/>
          <p:cNvSpPr>
            <a:spLocks noGrp="1"/>
          </p:cNvSpPr>
          <p:nvPr>
            <p:ph idx="1"/>
          </p:nvPr>
        </p:nvSpPr>
        <p:spPr>
          <a:xfrm>
            <a:off x="682625" y="1733550"/>
            <a:ext cx="7696200" cy="3657600"/>
          </a:xfrm>
        </p:spPr>
        <p:txBody>
          <a:bodyPr/>
          <a:lstStyle/>
          <a:p>
            <a:pPr marL="0" indent="0" algn="ctr">
              <a:buNone/>
            </a:pPr>
            <a:r>
              <a:rPr lang="en-GB" dirty="0" smtClean="0"/>
              <a:t>     </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p:txBody>
      </p:sp>
      <p:pic>
        <p:nvPicPr>
          <p:cNvPr id="1030" name="Picture 6" descr="Image result for child writing  questions in book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524" y="2514600"/>
            <a:ext cx="2371251" cy="361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965877"/>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7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140"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u="sng" dirty="0" smtClean="0">
                <a:solidFill>
                  <a:schemeClr val="tx1"/>
                </a:solidFill>
              </a:rPr>
              <a:t>Grammar</a:t>
            </a:r>
            <a:br>
              <a:rPr lang="en-US" u="sng" dirty="0" smtClean="0">
                <a:solidFill>
                  <a:schemeClr val="tx1"/>
                </a:solidFill>
              </a:rPr>
            </a:br>
            <a:endParaRPr lang="en-US" u="sng" dirty="0">
              <a:solidFill>
                <a:schemeClr val="tx1"/>
              </a:solidFill>
            </a:endParaRPr>
          </a:p>
        </p:txBody>
      </p:sp>
      <p:sp>
        <p:nvSpPr>
          <p:cNvPr id="3" name="Content Placeholder 2"/>
          <p:cNvSpPr>
            <a:spLocks noGrp="1"/>
          </p:cNvSpPr>
          <p:nvPr>
            <p:ph idx="1"/>
          </p:nvPr>
        </p:nvSpPr>
        <p:spPr/>
        <p:txBody>
          <a:bodyPr/>
          <a:lstStyle/>
          <a:p>
            <a:r>
              <a:rPr lang="en-GB" dirty="0" smtClean="0"/>
              <a:t>Today you will be focussing on:</a:t>
            </a:r>
          </a:p>
          <a:p>
            <a:pPr marL="0" indent="0" algn="ctr">
              <a:buNone/>
            </a:pPr>
            <a:r>
              <a:rPr lang="en-GB" sz="3600" b="1" dirty="0" smtClean="0"/>
              <a:t>Describing Words (Adjectives) </a:t>
            </a:r>
            <a:endParaRPr lang="en-GB" sz="3600" b="1" dirty="0" smtClean="0"/>
          </a:p>
          <a:p>
            <a:pPr marL="0" indent="0" algn="ctr">
              <a:buNone/>
            </a:pPr>
            <a:endParaRPr lang="en-GB" sz="3600" b="1" dirty="0" smtClean="0"/>
          </a:p>
          <a:p>
            <a:pPr marL="0" indent="0" algn="ctr">
              <a:buNone/>
            </a:pPr>
            <a:r>
              <a:rPr lang="en-GB" sz="2800" dirty="0"/>
              <a:t>Watch this link and enjoy the song and dance:</a:t>
            </a:r>
          </a:p>
          <a:p>
            <a:pPr marL="0" indent="0" algn="ctr">
              <a:buNone/>
            </a:pPr>
            <a:r>
              <a:rPr lang="en-GB" sz="2800" dirty="0" smtClean="0">
                <a:hlinkClick r:id="rId2"/>
              </a:rPr>
              <a:t>Adjectives</a:t>
            </a:r>
            <a:endParaRPr lang="en-GB" sz="2800" dirty="0" smtClean="0"/>
          </a:p>
        </p:txBody>
      </p:sp>
      <p:pic>
        <p:nvPicPr>
          <p:cNvPr id="4" name="Picture 3" descr="Image result for grammar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080" y="329478"/>
            <a:ext cx="1620520" cy="813522"/>
          </a:xfrm>
          <a:prstGeom prst="rect">
            <a:avLst/>
          </a:prstGeom>
          <a:noFill/>
          <a:ln>
            <a:noFill/>
          </a:ln>
        </p:spPr>
      </p:pic>
    </p:spTree>
    <p:extLst>
      <p:ext uri="{BB962C8B-B14F-4D97-AF65-F5344CB8AC3E}">
        <p14:creationId xmlns:p14="http://schemas.microsoft.com/office/powerpoint/2010/main" val="3546677312"/>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7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140"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u="sng" dirty="0" smtClean="0">
                <a:solidFill>
                  <a:schemeClr val="tx1"/>
                </a:solidFill>
              </a:rPr>
              <a:t>Grammar</a:t>
            </a:r>
            <a:br>
              <a:rPr lang="en-US" u="sng" dirty="0" smtClean="0">
                <a:solidFill>
                  <a:schemeClr val="tx1"/>
                </a:solidFill>
              </a:rPr>
            </a:br>
            <a:endParaRPr lang="en-US" u="sng" dirty="0">
              <a:solidFill>
                <a:schemeClr val="tx1"/>
              </a:solidFill>
            </a:endParaRPr>
          </a:p>
        </p:txBody>
      </p:sp>
      <p:sp>
        <p:nvSpPr>
          <p:cNvPr id="3" name="Content Placeholder 2"/>
          <p:cNvSpPr>
            <a:spLocks noGrp="1"/>
          </p:cNvSpPr>
          <p:nvPr>
            <p:ph idx="1"/>
          </p:nvPr>
        </p:nvSpPr>
        <p:spPr/>
        <p:txBody>
          <a:bodyPr/>
          <a:lstStyle/>
          <a:p>
            <a:endParaRPr lang="en-GB" dirty="0" smtClean="0"/>
          </a:p>
          <a:p>
            <a:r>
              <a:rPr lang="en-GB" dirty="0" smtClean="0"/>
              <a:t>Please complete pages 12 and 13 in your Nelson Grammar workbook.</a:t>
            </a:r>
            <a:endParaRPr lang="en-GB" sz="2800" dirty="0"/>
          </a:p>
        </p:txBody>
      </p:sp>
      <p:pic>
        <p:nvPicPr>
          <p:cNvPr id="4" name="Picture 3" descr="Image result for grammar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080" y="329478"/>
            <a:ext cx="1620520" cy="813522"/>
          </a:xfrm>
          <a:prstGeom prst="rect">
            <a:avLst/>
          </a:prstGeom>
          <a:noFill/>
          <a:ln>
            <a:noFill/>
          </a:ln>
        </p:spPr>
      </p:pic>
    </p:spTree>
    <p:extLst>
      <p:ext uri="{BB962C8B-B14F-4D97-AF65-F5344CB8AC3E}">
        <p14:creationId xmlns:p14="http://schemas.microsoft.com/office/powerpoint/2010/main" val="285133710"/>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3" name="Rectangle 2"/>
          <p:cNvSpPr/>
          <p:nvPr/>
        </p:nvSpPr>
        <p:spPr>
          <a:xfrm>
            <a:off x="381001" y="228600"/>
            <a:ext cx="7772400" cy="6555641"/>
          </a:xfrm>
          <a:prstGeom prst="rect">
            <a:avLst/>
          </a:prstGeom>
        </p:spPr>
        <p:txBody>
          <a:bodyPr wrap="square">
            <a:spAutoFit/>
          </a:bodyPr>
          <a:lstStyle/>
          <a:p>
            <a:r>
              <a:rPr lang="en-GB" dirty="0" smtClean="0">
                <a:latin typeface="Comic Sans MS" panose="030F0702030302020204" pitchFamily="66" charset="0"/>
              </a:rPr>
              <a:t>Maths answers from  yesterday:</a:t>
            </a:r>
          </a:p>
          <a:p>
            <a:endParaRPr lang="en-GB" dirty="0">
              <a:latin typeface="Comic Sans MS" panose="030F0702030302020204" pitchFamily="66" charset="0"/>
            </a:endParaRPr>
          </a:p>
          <a:p>
            <a:r>
              <a:rPr lang="en-GB" sz="2400" u="sng" dirty="0" smtClean="0">
                <a:latin typeface="Comic Sans MS" panose="030F0702030302020204" pitchFamily="66" charset="0"/>
              </a:rPr>
              <a:t>Pages 32-34</a:t>
            </a:r>
          </a:p>
          <a:p>
            <a:pPr marL="342900" indent="-342900">
              <a:buAutoNum type="arabicPeriod"/>
            </a:pPr>
            <a:r>
              <a:rPr lang="en-GB" dirty="0" smtClean="0">
                <a:latin typeface="Comic Sans MS" panose="030F0702030302020204" pitchFamily="66" charset="0"/>
              </a:rPr>
              <a:t>1p- 2p- 10p, 50p, £1.00, £2.00</a:t>
            </a:r>
          </a:p>
          <a:p>
            <a:pPr marL="342900" indent="-342900">
              <a:buAutoNum type="arabicPeriod"/>
            </a:pPr>
            <a:r>
              <a:rPr lang="en-GB" dirty="0" smtClean="0">
                <a:latin typeface="Comic Sans MS" panose="030F0702030302020204" pitchFamily="66" charset="0"/>
              </a:rPr>
              <a:t>20p, 10p, £1.00</a:t>
            </a:r>
          </a:p>
          <a:p>
            <a:pPr marL="342900" indent="-342900">
              <a:buAutoNum type="arabicPeriod"/>
            </a:pPr>
            <a:r>
              <a:rPr lang="en-GB" dirty="0" smtClean="0">
                <a:latin typeface="Comic Sans MS" panose="030F0702030302020204" pitchFamily="66" charset="0"/>
              </a:rPr>
              <a:t>20p + 20p = 40p, 20p + 10p + 5p = 35p, 50p + 50p + £1.00= £2.00</a:t>
            </a:r>
          </a:p>
          <a:p>
            <a:pPr marL="342900" indent="-342900">
              <a:buAutoNum type="arabicPeriod"/>
            </a:pPr>
            <a:r>
              <a:rPr lang="en-GB" dirty="0" smtClean="0">
                <a:latin typeface="Comic Sans MS" panose="030F0702030302020204" pitchFamily="66" charset="0"/>
              </a:rPr>
              <a:t>5p</a:t>
            </a:r>
          </a:p>
          <a:p>
            <a:pPr marL="342900" indent="-342900">
              <a:buAutoNum type="arabicPeriod"/>
            </a:pPr>
            <a:r>
              <a:rPr lang="en-GB" dirty="0" smtClean="0">
                <a:latin typeface="Comic Sans MS" panose="030F0702030302020204" pitchFamily="66" charset="0"/>
              </a:rPr>
              <a:t>Any answer with circles around the 50p and a 10p and squares around two 20p’s and two 10p’s.</a:t>
            </a:r>
          </a:p>
          <a:p>
            <a:pPr marL="342900" indent="-342900">
              <a:buAutoNum type="arabicPeriod"/>
            </a:pPr>
            <a:r>
              <a:rPr lang="en-GB" dirty="0" smtClean="0">
                <a:latin typeface="Comic Sans MS" panose="030F0702030302020204" pitchFamily="66" charset="0"/>
              </a:rPr>
              <a:t>60p</a:t>
            </a:r>
          </a:p>
          <a:p>
            <a:pPr marL="342900" indent="-342900">
              <a:buAutoNum type="arabicPeriod"/>
            </a:pPr>
            <a:r>
              <a:rPr lang="en-GB" dirty="0" smtClean="0">
                <a:latin typeface="Comic Sans MS" panose="030F0702030302020204" pitchFamily="66" charset="0"/>
              </a:rPr>
              <a:t>Apple, banana</a:t>
            </a:r>
          </a:p>
          <a:p>
            <a:pPr marL="342900" indent="-342900">
              <a:buAutoNum type="arabicPeriod"/>
            </a:pPr>
            <a:r>
              <a:rPr lang="en-GB" dirty="0" smtClean="0">
                <a:latin typeface="Comic Sans MS" panose="030F0702030302020204" pitchFamily="66" charset="0"/>
              </a:rPr>
              <a:t>30p</a:t>
            </a:r>
          </a:p>
          <a:p>
            <a:pPr marL="342900" indent="-342900">
              <a:buAutoNum type="arabicPeriod"/>
            </a:pPr>
            <a:r>
              <a:rPr lang="en-GB" dirty="0" smtClean="0">
                <a:latin typeface="Comic Sans MS" panose="030F0702030302020204" pitchFamily="66" charset="0"/>
              </a:rPr>
              <a:t>17p</a:t>
            </a:r>
          </a:p>
          <a:p>
            <a:pPr marL="342900" indent="-342900">
              <a:buAutoNum type="arabicPeriod"/>
            </a:pPr>
            <a:r>
              <a:rPr lang="en-GB" dirty="0" smtClean="0">
                <a:latin typeface="Comic Sans MS" panose="030F0702030302020204" pitchFamily="66" charset="0"/>
              </a:rPr>
              <a:t>50p – 34p = 16p</a:t>
            </a:r>
          </a:p>
          <a:p>
            <a:pPr marL="342900" indent="-342900">
              <a:buAutoNum type="arabicPeriod"/>
            </a:pPr>
            <a:r>
              <a:rPr lang="en-GB" dirty="0" smtClean="0">
                <a:latin typeface="Comic Sans MS" panose="030F0702030302020204" pitchFamily="66" charset="0"/>
              </a:rPr>
              <a:t>20p</a:t>
            </a:r>
          </a:p>
          <a:p>
            <a:pPr marL="342900" indent="-342900">
              <a:buAutoNum type="arabicPeriod"/>
            </a:pPr>
            <a:endParaRPr lang="en-GB" dirty="0">
              <a:latin typeface="Comic Sans MS" panose="030F0702030302020204" pitchFamily="66" charset="0"/>
            </a:endParaRPr>
          </a:p>
          <a:p>
            <a:r>
              <a:rPr lang="en-GB" u="sng" dirty="0" smtClean="0">
                <a:latin typeface="Comic Sans MS" panose="030F0702030302020204" pitchFamily="66" charset="0"/>
              </a:rPr>
              <a:t>Challenge</a:t>
            </a:r>
          </a:p>
          <a:p>
            <a:r>
              <a:rPr lang="en-GB" dirty="0"/>
              <a:t>£3 and 50p – £2 and 20p = £1 and 30p. </a:t>
            </a:r>
            <a:endParaRPr lang="en-GB" dirty="0" smtClean="0"/>
          </a:p>
          <a:p>
            <a:r>
              <a:rPr lang="en-GB" dirty="0" smtClean="0"/>
              <a:t>Lesley </a:t>
            </a:r>
            <a:r>
              <a:rPr lang="en-GB" dirty="0"/>
              <a:t>spent £1 and 30p more than her brother.</a:t>
            </a:r>
            <a:endParaRPr lang="en-GB" dirty="0" smtClean="0">
              <a:latin typeface="Comic Sans MS" panose="030F0702030302020204" pitchFamily="66" charset="0"/>
            </a:endParaRPr>
          </a:p>
          <a:p>
            <a:endParaRPr lang="en-GB" dirty="0" smtClean="0">
              <a:latin typeface="Comic Sans MS" panose="030F0702030302020204" pitchFamily="66" charset="0"/>
            </a:endParaRPr>
          </a:p>
          <a:p>
            <a:pPr marL="514350" indent="-514350">
              <a:buAutoNum type="arabicPeriod"/>
            </a:pPr>
            <a:endParaRPr lang="en-GB" dirty="0">
              <a:latin typeface="Comic Sans MS" panose="030F0702030302020204" pitchFamily="66" charset="0"/>
            </a:endParaRPr>
          </a:p>
          <a:p>
            <a:endParaRPr lang="en-GB" u="sng" dirty="0">
              <a:latin typeface="Comic Sans MS" panose="030F0702030302020204" pitchFamily="66" charset="0"/>
            </a:endParaRPr>
          </a:p>
          <a:p>
            <a:endParaRPr lang="en-GB" u="sng" dirty="0" smtClean="0">
              <a:latin typeface="Comic Sans MS" panose="030F0702030302020204" pitchFamily="66" charset="0"/>
            </a:endParaRPr>
          </a:p>
        </p:txBody>
      </p:sp>
    </p:spTree>
    <p:extLst>
      <p:ext uri="{BB962C8B-B14F-4D97-AF65-F5344CB8AC3E}">
        <p14:creationId xmlns:p14="http://schemas.microsoft.com/office/powerpoint/2010/main" val="4082149458"/>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pic>
        <p:nvPicPr>
          <p:cNvPr id="2" name="Picture 1"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143000"/>
            <a:ext cx="1905000" cy="1218565"/>
          </a:xfrm>
          <a:prstGeom prst="rect">
            <a:avLst/>
          </a:prstGeom>
          <a:noFill/>
          <a:ln>
            <a:noFill/>
          </a:ln>
        </p:spPr>
      </p:pic>
      <p:sp>
        <p:nvSpPr>
          <p:cNvPr id="3" name="Rectangle 2"/>
          <p:cNvSpPr/>
          <p:nvPr/>
        </p:nvSpPr>
        <p:spPr>
          <a:xfrm>
            <a:off x="3237696" y="2782669"/>
            <a:ext cx="2214068" cy="923330"/>
          </a:xfrm>
          <a:prstGeom prst="rect">
            <a:avLst/>
          </a:prstGeom>
        </p:spPr>
        <p:txBody>
          <a:bodyPr wrap="none">
            <a:spAutoFit/>
          </a:bodyPr>
          <a:lstStyle/>
          <a:p>
            <a:r>
              <a:rPr lang="en-GB" sz="5400" u="sng" dirty="0" smtClean="0">
                <a:latin typeface="Comic Sans MS" panose="030F0702030302020204" pitchFamily="66" charset="0"/>
              </a:rPr>
              <a:t>Maths</a:t>
            </a:r>
            <a:endParaRPr lang="en-GB" sz="5400" dirty="0"/>
          </a:p>
        </p:txBody>
      </p:sp>
      <p:sp>
        <p:nvSpPr>
          <p:cNvPr id="4" name="Rectangle 3"/>
          <p:cNvSpPr/>
          <p:nvPr/>
        </p:nvSpPr>
        <p:spPr>
          <a:xfrm>
            <a:off x="914400" y="4142235"/>
            <a:ext cx="7239000" cy="1446550"/>
          </a:xfrm>
          <a:prstGeom prst="rect">
            <a:avLst/>
          </a:prstGeom>
        </p:spPr>
        <p:txBody>
          <a:bodyPr wrap="square">
            <a:spAutoFit/>
          </a:bodyPr>
          <a:lstStyle/>
          <a:p>
            <a:r>
              <a:rPr lang="en-GB" sz="4400" dirty="0" smtClean="0">
                <a:latin typeface="Comic Sans MS" panose="030F0702030302020204" pitchFamily="66" charset="0"/>
              </a:rPr>
              <a:t>Today we are going to look at days and months.</a:t>
            </a:r>
            <a:endParaRPr lang="en-GB" sz="4400" dirty="0">
              <a:latin typeface="Comic Sans MS" panose="030F0702030302020204" pitchFamily="66" charset="0"/>
            </a:endParaRPr>
          </a:p>
        </p:txBody>
      </p:sp>
    </p:spTree>
    <p:extLst>
      <p:ext uri="{BB962C8B-B14F-4D97-AF65-F5344CB8AC3E}">
        <p14:creationId xmlns:p14="http://schemas.microsoft.com/office/powerpoint/2010/main" val="4227182611"/>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Elementary_classroom_rules_presentation">
  <a:themeElements>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lass Rules for Third Grad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lass Rules for Third Grad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lass Rules for Third Grad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lass Rules for Third Grad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lass Rules for Third Grad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lass Rules for Third Grad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lass Rules for Third Grad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lass Rules for Third Grad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1824</TotalTime>
  <Words>571</Words>
  <Application>Microsoft Office PowerPoint</Application>
  <PresentationFormat>On-screen Show (4:3)</PresentationFormat>
  <Paragraphs>88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Elementary_classroom_rules_presentation</vt:lpstr>
      <vt:lpstr>Good Morning Unicorns!</vt:lpstr>
      <vt:lpstr>PowerPoint Presentation</vt:lpstr>
      <vt:lpstr>First…</vt:lpstr>
      <vt:lpstr>Now take a look at the questions…</vt:lpstr>
      <vt:lpstr>    Please complete the questions on pages 28-32 of your CGP Reading workbook.</vt:lpstr>
      <vt:lpstr>        Grammar </vt:lpstr>
      <vt:lpstr>        Grammar </vt:lpstr>
      <vt:lpstr>PowerPoint Presentation</vt:lpstr>
      <vt:lpstr>PowerPoint Presentation</vt:lpstr>
      <vt:lpstr>PowerPoint Presentation</vt:lpstr>
      <vt:lpstr>PowerPoint Presentation</vt:lpstr>
      <vt:lpstr>PowerPoint Presentation</vt:lpstr>
      <vt:lpstr>PowerPoint Presentation</vt:lpstr>
      <vt:lpstr>   English</vt:lpstr>
      <vt:lpstr>PowerPoint Presentation</vt:lpstr>
      <vt:lpstr>                                            I would like you to log on to Busy Things: https://www.busythings.co.uk/ Click on this icon:                Username: home16000 Password: CHILD Then: Key stage 1,         Year 2,         Computing,         Busy Code        Code Disco</vt:lpstr>
      <vt:lpstr>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Unicorns</dc:title>
  <dc:creator>user</dc:creator>
  <cp:lastModifiedBy>user</cp:lastModifiedBy>
  <cp:revision>49</cp:revision>
  <dcterms:created xsi:type="dcterms:W3CDTF">2020-03-18T14:32:56Z</dcterms:created>
  <dcterms:modified xsi:type="dcterms:W3CDTF">2020-04-19T14:16:31Z</dcterms:modified>
</cp:coreProperties>
</file>