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1F0F9-19EA-41A1-ACE5-730B544A915C}" type="datetimeFigureOut">
              <a:rPr lang="en-GB" smtClean="0"/>
              <a:t>24/04/2020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3AD8E-83A1-496A-B61F-552DD16B6FC4}" type="slidenum">
              <a:rPr lang="en-GB" smtClean="0"/>
              <a:t>‹#›</a:t>
            </a:fld>
            <a:endParaRPr lang="en-GB"/>
          </a:p>
        </p:txBody>
      </p:sp>
    </p:spTree>
    <p:extLst>
      <p:ext uri="{BB962C8B-B14F-4D97-AF65-F5344CB8AC3E}">
        <p14:creationId xmlns:p14="http://schemas.microsoft.com/office/powerpoint/2010/main" val="291348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D1234C-8172-426D-9BF5-D391E3DB985B}" type="slidenum">
              <a:rPr lang="en-GB" smtClean="0"/>
              <a:t>6</a:t>
            </a:fld>
            <a:endParaRPr lang="en-GB"/>
          </a:p>
        </p:txBody>
      </p:sp>
    </p:spTree>
    <p:extLst>
      <p:ext uri="{BB962C8B-B14F-4D97-AF65-F5344CB8AC3E}">
        <p14:creationId xmlns:p14="http://schemas.microsoft.com/office/powerpoint/2010/main" val="58190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BDEFB3E8-C68E-4F5B-980F-CA465A59F6F9}" type="slidenum">
              <a:rPr lang="en-GB" altLang="en-US" smtClean="0">
                <a:latin typeface="Calibri" pitchFamily="34" charset="0"/>
              </a:rPr>
              <a:pPr/>
              <a:t>18</a:t>
            </a:fld>
            <a:endParaRPr lang="en-GB"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4D99FF72-2CB3-4A0B-967C-71E4EBCE1F9D}" type="slidenum">
              <a:rPr lang="en-GB" altLang="en-US" smtClean="0">
                <a:latin typeface="Calibri" pitchFamily="34" charset="0"/>
              </a:rPr>
              <a:pPr/>
              <a:t>19</a:t>
            </a:fld>
            <a:endParaRPr lang="en-GB"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B071B16-B0FC-40D3-931D-4CD643916581}" type="slidenum">
              <a:rPr lang="en-GB" altLang="en-US" smtClean="0">
                <a:latin typeface="Calibri" pitchFamily="34" charset="0"/>
              </a:rPr>
              <a:pPr/>
              <a:t>10</a:t>
            </a:fld>
            <a:endParaRPr lang="en-GB"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CB9ED19-4BD8-489C-8AFC-E91BDF227A6A}" type="slidenum">
              <a:rPr lang="en-GB" altLang="en-US" smtClean="0">
                <a:latin typeface="Calibri" pitchFamily="34" charset="0"/>
              </a:rPr>
              <a:pPr/>
              <a:t>11</a:t>
            </a:fld>
            <a:endParaRPr lang="en-GB"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7198A526-21F4-4791-AC17-91294D7278C2}" type="slidenum">
              <a:rPr lang="en-GB" altLang="en-US" smtClean="0">
                <a:latin typeface="Calibri" pitchFamily="34" charset="0"/>
              </a:rPr>
              <a:pPr/>
              <a:t>12</a:t>
            </a:fld>
            <a:endParaRPr lang="en-GB"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48764122-60F8-4C90-94D2-FFF4E181BFDB}" type="slidenum">
              <a:rPr lang="en-GB" altLang="en-US" smtClean="0">
                <a:latin typeface="Calibri" pitchFamily="34" charset="0"/>
              </a:rPr>
              <a:pPr/>
              <a:t>13</a:t>
            </a:fld>
            <a:endParaRPr lang="en-GB"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76DED772-DB50-4877-9836-DA6A20D4FEE7}" type="slidenum">
              <a:rPr lang="en-GB" altLang="en-US" smtClean="0">
                <a:latin typeface="Calibri" pitchFamily="34" charset="0"/>
              </a:rPr>
              <a:pPr/>
              <a:t>14</a:t>
            </a:fld>
            <a:endParaRPr lang="en-GB"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C309C76-D623-44AC-AC29-DCDC33D29107}" type="slidenum">
              <a:rPr lang="en-GB" altLang="en-US" smtClean="0">
                <a:latin typeface="Calibri" pitchFamily="34" charset="0"/>
              </a:rPr>
              <a:pPr/>
              <a:t>15</a:t>
            </a:fld>
            <a:endParaRPr lang="en-GB"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EA1B4E3-407B-4AA6-8A21-513BE75D8884}" type="slidenum">
              <a:rPr lang="en-GB" altLang="en-US" smtClean="0">
                <a:latin typeface="Calibri" pitchFamily="34" charset="0"/>
              </a:rPr>
              <a:pPr/>
              <a:t>16</a:t>
            </a:fld>
            <a:endParaRPr lang="en-GB"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76B89E4-89A2-4E39-9A3E-974ABF36A977}" type="slidenum">
              <a:rPr lang="en-GB" altLang="en-US" smtClean="0">
                <a:solidFill>
                  <a:srgbClr val="000000"/>
                </a:solidFill>
                <a:latin typeface="Calibri" pitchFamily="34" charset="0"/>
              </a:rPr>
              <a:pPr/>
              <a:t>17</a:t>
            </a:fld>
            <a:endParaRPr lang="en-GB"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44B574-6090-4FA8-862A-627674BDF0C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136993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44B574-6090-4FA8-862A-627674BDF0C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4162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44B574-6090-4FA8-862A-627674BDF0C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50805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44B574-6090-4FA8-862A-627674BDF0C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287618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44B574-6090-4FA8-862A-627674BDF0C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338107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44B574-6090-4FA8-862A-627674BDF0C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172989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44B574-6090-4FA8-862A-627674BDF0C2}"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113091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44B574-6090-4FA8-862A-627674BDF0C2}"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43480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4B574-6090-4FA8-862A-627674BDF0C2}"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54190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4B574-6090-4FA8-862A-627674BDF0C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258682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4B574-6090-4FA8-862A-627674BDF0C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4FB41-24F4-4760-9146-A68FC7B0BAF1}" type="slidenum">
              <a:rPr lang="en-GB" smtClean="0"/>
              <a:t>‹#›</a:t>
            </a:fld>
            <a:endParaRPr lang="en-GB"/>
          </a:p>
        </p:txBody>
      </p:sp>
    </p:spTree>
    <p:extLst>
      <p:ext uri="{BB962C8B-B14F-4D97-AF65-F5344CB8AC3E}">
        <p14:creationId xmlns:p14="http://schemas.microsoft.com/office/powerpoint/2010/main" val="410174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4B574-6090-4FA8-862A-627674BDF0C2}" type="datetimeFigureOut">
              <a:rPr lang="en-GB" smtClean="0"/>
              <a:t>24/04/2020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4FB41-24F4-4760-9146-A68FC7B0BAF1}" type="slidenum">
              <a:rPr lang="en-GB" smtClean="0"/>
              <a:t>‹#›</a:t>
            </a:fld>
            <a:endParaRPr lang="en-GB"/>
          </a:p>
        </p:txBody>
      </p:sp>
    </p:spTree>
    <p:extLst>
      <p:ext uri="{BB962C8B-B14F-4D97-AF65-F5344CB8AC3E}">
        <p14:creationId xmlns:p14="http://schemas.microsoft.com/office/powerpoint/2010/main" val="666780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bbc.co.uk/education/clips/z8hxpv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600" b="1" dirty="0" smtClean="0">
                <a:solidFill>
                  <a:srgbClr val="0070C0"/>
                </a:solidFill>
              </a:rPr>
              <a:t/>
            </a:r>
            <a:br>
              <a:rPr lang="en-GB" sz="6600" b="1" dirty="0" smtClean="0">
                <a:solidFill>
                  <a:srgbClr val="0070C0"/>
                </a:solidFill>
              </a:rPr>
            </a:br>
            <a:r>
              <a:rPr lang="en-GB" sz="6600" b="1" dirty="0">
                <a:solidFill>
                  <a:srgbClr val="0070C0"/>
                </a:solidFill>
              </a:rPr>
              <a:t/>
            </a:r>
            <a:br>
              <a:rPr lang="en-GB" sz="6600" b="1" dirty="0">
                <a:solidFill>
                  <a:srgbClr val="0070C0"/>
                </a:solidFill>
              </a:rPr>
            </a:br>
            <a:r>
              <a:rPr lang="en-GB" sz="6600" b="1" dirty="0" smtClean="0">
                <a:solidFill>
                  <a:srgbClr val="0070C0"/>
                </a:solidFill>
              </a:rPr>
              <a:t/>
            </a:r>
            <a:br>
              <a:rPr lang="en-GB" sz="6600" b="1" dirty="0" smtClean="0">
                <a:solidFill>
                  <a:srgbClr val="0070C0"/>
                </a:solidFill>
              </a:rPr>
            </a:br>
            <a:r>
              <a:rPr lang="en-GB" sz="6600" b="1" dirty="0" smtClean="0">
                <a:solidFill>
                  <a:srgbClr val="0070C0"/>
                </a:solidFill>
              </a:rPr>
              <a:t>Day Four</a:t>
            </a:r>
            <a:endParaRPr lang="en-GB" sz="6600" b="1" dirty="0">
              <a:solidFill>
                <a:srgbClr val="0070C0"/>
              </a:solidFill>
            </a:endParaRPr>
          </a:p>
        </p:txBody>
      </p:sp>
    </p:spTree>
    <p:extLst>
      <p:ext uri="{BB962C8B-B14F-4D97-AF65-F5344CB8AC3E}">
        <p14:creationId xmlns:p14="http://schemas.microsoft.com/office/powerpoint/2010/main" val="359702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978" b="15001"/>
          <a:stretch/>
        </p:blipFill>
        <p:spPr>
          <a:xfrm>
            <a:off x="635001" y="1710267"/>
            <a:ext cx="7867650" cy="3894666"/>
          </a:xfrm>
          <a:prstGeom prst="roundRect">
            <a:avLst>
              <a:gd name="adj" fmla="val 1884"/>
            </a:avLst>
          </a:prstGeom>
        </p:spPr>
      </p:pic>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smtClean="0"/>
              <a:t>Food Chains</a:t>
            </a:r>
          </a:p>
        </p:txBody>
      </p:sp>
      <p:sp>
        <p:nvSpPr>
          <p:cNvPr id="10244" name="Rectangle 1"/>
          <p:cNvSpPr>
            <a:spLocks noChangeArrowheads="1"/>
          </p:cNvSpPr>
          <p:nvPr/>
        </p:nvSpPr>
        <p:spPr bwMode="auto">
          <a:xfrm>
            <a:off x="1557338" y="3421063"/>
            <a:ext cx="60737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altLang="en-US" sz="4400" b="1" dirty="0" smtClean="0">
                <a:ln w="76200">
                  <a:noFill/>
                </a:ln>
                <a:solidFill>
                  <a:srgbClr val="FEF5ED"/>
                </a:solidFill>
                <a:effectLst>
                  <a:outerShdw blurRad="50800" dist="38100" dir="16200000" rotWithShape="0">
                    <a:prstClr val="black">
                      <a:alpha val="40000"/>
                    </a:prstClr>
                  </a:outerShdw>
                </a:effectLst>
                <a:latin typeface="+mn-lt"/>
              </a:rPr>
              <a:t>What is a food chain?</a:t>
            </a:r>
          </a:p>
        </p:txBody>
      </p:sp>
      <p:sp>
        <p:nvSpPr>
          <p:cNvPr id="2" name="Rectangle 1"/>
          <p:cNvSpPr>
            <a:spLocks noChangeArrowheads="1"/>
          </p:cNvSpPr>
          <p:nvPr/>
        </p:nvSpPr>
        <p:spPr bwMode="auto">
          <a:xfrm>
            <a:off x="812800" y="5772150"/>
            <a:ext cx="7867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Now watch </a:t>
            </a:r>
            <a:r>
              <a:rPr lang="en-GB" altLang="en-US">
                <a:solidFill>
                  <a:schemeClr val="tx1"/>
                </a:solidFill>
                <a:hlinkClick r:id="rId4"/>
              </a:rPr>
              <a:t>the following video clip</a:t>
            </a:r>
            <a:r>
              <a:rPr lang="en-GB" altLang="en-US">
                <a:solidFill>
                  <a:schemeClr val="tx1"/>
                </a:solidFill>
              </a:rPr>
              <a:t> and see if we can add to or refine our ideas.</a:t>
            </a:r>
          </a:p>
          <a:p>
            <a:pPr>
              <a:lnSpc>
                <a:spcPct val="100000"/>
              </a:lnSpc>
              <a:spcBef>
                <a:spcPct val="0"/>
              </a:spcBef>
              <a:buFontTx/>
              <a:buNone/>
            </a:pPr>
            <a:endParaRPr lang="en-GB" altLang="en-US">
              <a:solidFill>
                <a:srgbClr val="22A7F8"/>
              </a:solidFill>
              <a:latin typeface="BPreplay" pitchFamily="50" charset="0"/>
            </a:endParaRPr>
          </a:p>
        </p:txBody>
      </p:sp>
    </p:spTree>
    <p:extLst>
      <p:ext uri="{BB962C8B-B14F-4D97-AF65-F5344CB8AC3E}">
        <p14:creationId xmlns:p14="http://schemas.microsoft.com/office/powerpoint/2010/main" val="187022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dirty="0"/>
              <a:t>Interpreting Food Chains</a:t>
            </a:r>
            <a:endParaRPr lang="en-GB" altLang="en-US" dirty="0" smtClean="0"/>
          </a:p>
        </p:txBody>
      </p:sp>
      <p:sp>
        <p:nvSpPr>
          <p:cNvPr id="7" name="Rounded Rectangle 6"/>
          <p:cNvSpPr/>
          <p:nvPr/>
        </p:nvSpPr>
        <p:spPr>
          <a:xfrm>
            <a:off x="708025" y="1622425"/>
            <a:ext cx="7743825" cy="305117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1"/>
          <p:cNvSpPr>
            <a:spLocks noChangeArrowheads="1"/>
          </p:cNvSpPr>
          <p:nvPr/>
        </p:nvSpPr>
        <p:spPr bwMode="auto">
          <a:xfrm>
            <a:off x="708025" y="4910138"/>
            <a:ext cx="77533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defRPr/>
            </a:pPr>
            <a:r>
              <a:rPr lang="en-GB" dirty="0" smtClean="0">
                <a:solidFill>
                  <a:schemeClr val="bg2">
                    <a:lumMod val="25000"/>
                  </a:schemeClr>
                </a:solidFill>
                <a:latin typeface="+mj-lt"/>
                <a:ea typeface="Calibri" panose="020F0502020204030204" pitchFamily="34" charset="0"/>
                <a:cs typeface="Times New Roman" panose="02020603050405020304" pitchFamily="18" charset="0"/>
              </a:rPr>
              <a:t>How is this food chain constructed? </a:t>
            </a:r>
          </a:p>
          <a:p>
            <a:pPr algn="ctr">
              <a:lnSpc>
                <a:spcPct val="100000"/>
              </a:lnSpc>
              <a:buFont typeface="Arial" panose="020B0604020202020204" pitchFamily="34" charset="0"/>
              <a:buNone/>
              <a:defRPr/>
            </a:pPr>
            <a:r>
              <a:rPr lang="en-GB" dirty="0" smtClean="0">
                <a:solidFill>
                  <a:schemeClr val="bg2">
                    <a:lumMod val="25000"/>
                  </a:schemeClr>
                </a:solidFill>
                <a:latin typeface="+mj-lt"/>
                <a:ea typeface="Calibri" panose="020F0502020204030204" pitchFamily="34" charset="0"/>
                <a:cs typeface="Times New Roman" panose="02020603050405020304" pitchFamily="18" charset="0"/>
              </a:rPr>
              <a:t>What do the arrows represent? </a:t>
            </a:r>
          </a:p>
          <a:p>
            <a:pPr algn="ctr">
              <a:lnSpc>
                <a:spcPct val="100000"/>
              </a:lnSpc>
              <a:buFont typeface="Arial" panose="020B0604020202020204" pitchFamily="34" charset="0"/>
              <a:buNone/>
              <a:defRPr/>
            </a:pPr>
            <a:r>
              <a:rPr lang="en-GB" dirty="0" smtClean="0">
                <a:solidFill>
                  <a:schemeClr val="bg2">
                    <a:lumMod val="25000"/>
                  </a:schemeClr>
                </a:solidFill>
                <a:latin typeface="+mj-lt"/>
                <a:ea typeface="Calibri" panose="020F0502020204030204" pitchFamily="34" charset="0"/>
                <a:cs typeface="Times New Roman" panose="02020603050405020304" pitchFamily="18" charset="0"/>
              </a:rPr>
              <a:t>How should we label the different parts of the food chain?</a:t>
            </a:r>
            <a:endParaRPr lang="en-GB" dirty="0">
              <a:solidFill>
                <a:schemeClr val="bg2">
                  <a:lumMod val="25000"/>
                </a:schemeClr>
              </a:solidFill>
              <a:latin typeface="+mj-lt"/>
            </a:endParaRPr>
          </a:p>
        </p:txBody>
      </p:sp>
      <p:pic>
        <p:nvPicPr>
          <p:cNvPr id="122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767013"/>
            <a:ext cx="15573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1963" y="2717800"/>
            <a:ext cx="12684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2628900"/>
            <a:ext cx="14668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9750" y="2332038"/>
            <a:ext cx="12557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6642100" y="2962275"/>
            <a:ext cx="346075" cy="328613"/>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a:off x="4468813" y="2962275"/>
            <a:ext cx="346075" cy="328613"/>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ight Arrow 15"/>
          <p:cNvSpPr/>
          <p:nvPr/>
        </p:nvSpPr>
        <p:spPr>
          <a:xfrm>
            <a:off x="2555875" y="2962275"/>
            <a:ext cx="347663" cy="328613"/>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7281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dirty="0"/>
              <a:t>Labelling Food Chains 1</a:t>
            </a:r>
            <a:endParaRPr lang="en-GB" altLang="en-US" dirty="0" smtClean="0"/>
          </a:p>
        </p:txBody>
      </p:sp>
      <p:sp>
        <p:nvSpPr>
          <p:cNvPr id="7" name="Rounded Rectangle 6"/>
          <p:cNvSpPr/>
          <p:nvPr/>
        </p:nvSpPr>
        <p:spPr>
          <a:xfrm>
            <a:off x="708025" y="1622425"/>
            <a:ext cx="7743825" cy="223837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322513"/>
            <a:ext cx="15573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1963" y="2273300"/>
            <a:ext cx="12684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2184400"/>
            <a:ext cx="14668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9750" y="1887538"/>
            <a:ext cx="12557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6642100" y="2517775"/>
            <a:ext cx="346075" cy="328613"/>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a:off x="4468813" y="2517775"/>
            <a:ext cx="346075" cy="328613"/>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ight Arrow 15"/>
          <p:cNvSpPr/>
          <p:nvPr/>
        </p:nvSpPr>
        <p:spPr>
          <a:xfrm>
            <a:off x="2555875" y="2517775"/>
            <a:ext cx="347663" cy="328613"/>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3" name="TextBox 12"/>
          <p:cNvSpPr txBox="1">
            <a:spLocks noChangeArrowheads="1"/>
          </p:cNvSpPr>
          <p:nvPr/>
        </p:nvSpPr>
        <p:spPr bwMode="auto">
          <a:xfrm>
            <a:off x="723900" y="3940175"/>
            <a:ext cx="217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Producer/Autotroph</a:t>
            </a:r>
          </a:p>
        </p:txBody>
      </p:sp>
      <p:sp>
        <p:nvSpPr>
          <p:cNvPr id="13324" name="TextBox 13"/>
          <p:cNvSpPr txBox="1">
            <a:spLocks noChangeArrowheads="1"/>
          </p:cNvSpPr>
          <p:nvPr/>
        </p:nvSpPr>
        <p:spPr bwMode="auto">
          <a:xfrm>
            <a:off x="3065463" y="4435475"/>
            <a:ext cx="1425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Primary Consumer</a:t>
            </a:r>
          </a:p>
        </p:txBody>
      </p:sp>
      <p:sp>
        <p:nvSpPr>
          <p:cNvPr id="13325" name="TextBox 16"/>
          <p:cNvSpPr txBox="1">
            <a:spLocks noChangeArrowheads="1"/>
          </p:cNvSpPr>
          <p:nvPr/>
        </p:nvSpPr>
        <p:spPr bwMode="auto">
          <a:xfrm>
            <a:off x="4991100" y="4435475"/>
            <a:ext cx="142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Secondary Consumer</a:t>
            </a:r>
          </a:p>
        </p:txBody>
      </p:sp>
      <p:sp>
        <p:nvSpPr>
          <p:cNvPr id="13326" name="TextBox 17"/>
          <p:cNvSpPr txBox="1">
            <a:spLocks noChangeArrowheads="1"/>
          </p:cNvSpPr>
          <p:nvPr/>
        </p:nvSpPr>
        <p:spPr bwMode="auto">
          <a:xfrm>
            <a:off x="6937375" y="4435475"/>
            <a:ext cx="142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Tertiary Consumer</a:t>
            </a:r>
          </a:p>
        </p:txBody>
      </p:sp>
      <p:sp>
        <p:nvSpPr>
          <p:cNvPr id="13327" name="TextBox 18"/>
          <p:cNvSpPr txBox="1">
            <a:spLocks noChangeArrowheads="1"/>
          </p:cNvSpPr>
          <p:nvPr/>
        </p:nvSpPr>
        <p:spPr bwMode="auto">
          <a:xfrm>
            <a:off x="3065463" y="3940175"/>
            <a:ext cx="142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Consumer</a:t>
            </a:r>
          </a:p>
        </p:txBody>
      </p:sp>
      <p:sp>
        <p:nvSpPr>
          <p:cNvPr id="13328" name="TextBox 19"/>
          <p:cNvSpPr txBox="1">
            <a:spLocks noChangeArrowheads="1"/>
          </p:cNvSpPr>
          <p:nvPr/>
        </p:nvSpPr>
        <p:spPr bwMode="auto">
          <a:xfrm>
            <a:off x="4991100" y="3940175"/>
            <a:ext cx="142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Consumer</a:t>
            </a:r>
          </a:p>
        </p:txBody>
      </p:sp>
      <p:sp>
        <p:nvSpPr>
          <p:cNvPr id="13329" name="TextBox 20"/>
          <p:cNvSpPr txBox="1">
            <a:spLocks noChangeArrowheads="1"/>
          </p:cNvSpPr>
          <p:nvPr/>
        </p:nvSpPr>
        <p:spPr bwMode="auto">
          <a:xfrm>
            <a:off x="6937375" y="3921125"/>
            <a:ext cx="142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Consumer</a:t>
            </a:r>
          </a:p>
        </p:txBody>
      </p:sp>
      <p:sp>
        <p:nvSpPr>
          <p:cNvPr id="13330" name="TextBox 21"/>
          <p:cNvSpPr txBox="1">
            <a:spLocks noChangeArrowheads="1"/>
          </p:cNvSpPr>
          <p:nvPr/>
        </p:nvSpPr>
        <p:spPr bwMode="auto">
          <a:xfrm>
            <a:off x="3078163" y="5221288"/>
            <a:ext cx="142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Prey</a:t>
            </a:r>
          </a:p>
        </p:txBody>
      </p:sp>
      <p:sp>
        <p:nvSpPr>
          <p:cNvPr id="13331" name="TextBox 22"/>
          <p:cNvSpPr txBox="1">
            <a:spLocks noChangeArrowheads="1"/>
          </p:cNvSpPr>
          <p:nvPr/>
        </p:nvSpPr>
        <p:spPr bwMode="auto">
          <a:xfrm>
            <a:off x="4991100" y="5221288"/>
            <a:ext cx="163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Predator/Prey</a:t>
            </a:r>
          </a:p>
        </p:txBody>
      </p:sp>
      <p:sp>
        <p:nvSpPr>
          <p:cNvPr id="13332" name="TextBox 23"/>
          <p:cNvSpPr txBox="1">
            <a:spLocks noChangeArrowheads="1"/>
          </p:cNvSpPr>
          <p:nvPr/>
        </p:nvSpPr>
        <p:spPr bwMode="auto">
          <a:xfrm>
            <a:off x="6937375" y="5221288"/>
            <a:ext cx="1427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Predator</a:t>
            </a:r>
          </a:p>
        </p:txBody>
      </p:sp>
      <p:sp>
        <p:nvSpPr>
          <p:cNvPr id="13333" name="TextBox 24"/>
          <p:cNvSpPr txBox="1">
            <a:spLocks noChangeArrowheads="1"/>
          </p:cNvSpPr>
          <p:nvPr/>
        </p:nvSpPr>
        <p:spPr bwMode="auto">
          <a:xfrm>
            <a:off x="3078163" y="5749925"/>
            <a:ext cx="1427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Detritivore</a:t>
            </a:r>
          </a:p>
        </p:txBody>
      </p:sp>
      <p:sp>
        <p:nvSpPr>
          <p:cNvPr id="13334" name="TextBox 25"/>
          <p:cNvSpPr txBox="1">
            <a:spLocks noChangeArrowheads="1"/>
          </p:cNvSpPr>
          <p:nvPr/>
        </p:nvSpPr>
        <p:spPr bwMode="auto">
          <a:xfrm>
            <a:off x="4991100" y="5749925"/>
            <a:ext cx="142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Omnivore</a:t>
            </a:r>
          </a:p>
        </p:txBody>
      </p:sp>
      <p:sp>
        <p:nvSpPr>
          <p:cNvPr id="13335" name="TextBox 26"/>
          <p:cNvSpPr txBox="1">
            <a:spLocks noChangeArrowheads="1"/>
          </p:cNvSpPr>
          <p:nvPr/>
        </p:nvSpPr>
        <p:spPr bwMode="auto">
          <a:xfrm>
            <a:off x="6937375" y="5749925"/>
            <a:ext cx="142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Carnivore</a:t>
            </a:r>
          </a:p>
        </p:txBody>
      </p:sp>
    </p:spTree>
    <p:extLst>
      <p:ext uri="{BB962C8B-B14F-4D97-AF65-F5344CB8AC3E}">
        <p14:creationId xmlns:p14="http://schemas.microsoft.com/office/powerpoint/2010/main" val="2575763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smtClean="0"/>
              <a:t>Get familiar with the vocabulary</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55713"/>
            <a:ext cx="4106863" cy="281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025" y="4068763"/>
            <a:ext cx="45370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TextBox 1"/>
          <p:cNvSpPr txBox="1">
            <a:spLocks noChangeArrowheads="1"/>
          </p:cNvSpPr>
          <p:nvPr/>
        </p:nvSpPr>
        <p:spPr bwMode="auto">
          <a:xfrm>
            <a:off x="5075238" y="1655763"/>
            <a:ext cx="298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a:solidFill>
                  <a:schemeClr val="tx1"/>
                </a:solidFill>
              </a:rPr>
              <a:t>Match up the word with the meaning.</a:t>
            </a:r>
          </a:p>
        </p:txBody>
      </p:sp>
      <p:sp>
        <p:nvSpPr>
          <p:cNvPr id="14342" name="TextBox 2"/>
          <p:cNvSpPr txBox="1">
            <a:spLocks noChangeArrowheads="1"/>
          </p:cNvSpPr>
          <p:nvPr/>
        </p:nvSpPr>
        <p:spPr bwMode="auto">
          <a:xfrm>
            <a:off x="755650" y="4254500"/>
            <a:ext cx="2941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These words would be found in a glossary if they appeared in a book on food chains</a:t>
            </a:r>
            <a:r>
              <a:rPr lang="en-GB" altLang="en-US">
                <a:solidFill>
                  <a:schemeClr val="tx1"/>
                </a:solidFill>
              </a:rPr>
              <a:t>.</a:t>
            </a:r>
          </a:p>
        </p:txBody>
      </p:sp>
    </p:spTree>
    <p:extLst>
      <p:ext uri="{BB962C8B-B14F-4D97-AF65-F5344CB8AC3E}">
        <p14:creationId xmlns:p14="http://schemas.microsoft.com/office/powerpoint/2010/main" val="3962567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smtClean="0"/>
              <a:t>Get familiar with the vocabulary</a:t>
            </a:r>
          </a:p>
        </p:txBody>
      </p:sp>
      <p:sp>
        <p:nvSpPr>
          <p:cNvPr id="15363" name="TextBox 1"/>
          <p:cNvSpPr txBox="1">
            <a:spLocks noChangeArrowheads="1"/>
          </p:cNvSpPr>
          <p:nvPr/>
        </p:nvSpPr>
        <p:spPr bwMode="auto">
          <a:xfrm>
            <a:off x="862013" y="1412776"/>
            <a:ext cx="7645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rPr>
              <a:t>These words may be unfamiliar, but have a go, you can do it!</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406650"/>
            <a:ext cx="7192963"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57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450850" y="5617"/>
            <a:ext cx="8220075" cy="569913"/>
          </a:xfrm>
        </p:spPr>
        <p:txBody>
          <a:bodyPr/>
          <a:lstStyle/>
          <a:p>
            <a:pPr algn="ctr" eaLnBrk="1" hangingPunct="1"/>
            <a:r>
              <a:rPr lang="en-GB" altLang="en-US" sz="2800" dirty="0" smtClean="0"/>
              <a:t>Interpreting Food Chains</a:t>
            </a:r>
          </a:p>
        </p:txBody>
      </p:sp>
      <p:graphicFrame>
        <p:nvGraphicFramePr>
          <p:cNvPr id="13" name="Table 12"/>
          <p:cNvGraphicFramePr>
            <a:graphicFrameLocks noGrp="1"/>
          </p:cNvGraphicFramePr>
          <p:nvPr/>
        </p:nvGraphicFramePr>
        <p:xfrm>
          <a:off x="746125" y="1716088"/>
          <a:ext cx="7597775" cy="4479972"/>
        </p:xfrm>
        <a:graphic>
          <a:graphicData uri="http://schemas.openxmlformats.org/drawingml/2006/table">
            <a:tbl>
              <a:tblPr firstRow="1" bandRow="1">
                <a:tableStyleId>{5940675A-B579-460E-94D1-54222C63F5DA}</a:tableStyleId>
              </a:tblPr>
              <a:tblGrid>
                <a:gridCol w="2248840"/>
                <a:gridCol w="5348935"/>
              </a:tblGrid>
              <a:tr h="304755">
                <a:tc>
                  <a:txBody>
                    <a:bodyPr/>
                    <a:lstStyle/>
                    <a:p>
                      <a:pPr algn="l"/>
                      <a:r>
                        <a:rPr lang="en-GB" sz="1400" dirty="0" smtClean="0"/>
                        <a:t>Words</a:t>
                      </a:r>
                      <a:endParaRPr lang="en-GB" sz="1400" dirty="0"/>
                    </a:p>
                  </a:txBody>
                  <a:tcPr marL="91433" marR="91433" marT="45699" marB="45699" anchor="ctr"/>
                </a:tc>
                <a:tc>
                  <a:txBody>
                    <a:bodyPr/>
                    <a:lstStyle/>
                    <a:p>
                      <a:pPr algn="l"/>
                      <a:r>
                        <a:rPr lang="en-GB" sz="1400" dirty="0" smtClean="0"/>
                        <a:t>Meanings</a:t>
                      </a:r>
                      <a:endParaRPr lang="en-GB" sz="1400" dirty="0"/>
                    </a:p>
                  </a:txBody>
                  <a:tcPr marL="91433" marR="91433" marT="45699" marB="45699" anchor="ctr"/>
                </a:tc>
              </a:tr>
              <a:tr h="304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Herbivores</a:t>
                      </a:r>
                    </a:p>
                  </a:txBody>
                  <a:tcPr marL="91433" marR="91433" marT="45699" marB="45699" anchor="ctr"/>
                </a:tc>
                <a:tc>
                  <a:txBody>
                    <a:bodyPr/>
                    <a:lstStyle/>
                    <a:p>
                      <a:pPr algn="l"/>
                      <a:r>
                        <a:rPr lang="en-GB" sz="1400" dirty="0" smtClean="0"/>
                        <a:t>An</a:t>
                      </a:r>
                      <a:r>
                        <a:rPr lang="en-GB" sz="1400" baseline="0" dirty="0" smtClean="0"/>
                        <a:t> animal that eats plants.</a:t>
                      </a:r>
                      <a:endParaRPr lang="en-GB" sz="1400" dirty="0"/>
                    </a:p>
                  </a:txBody>
                  <a:tcPr marL="91433" marR="91433" marT="45699" marB="45699" anchor="ctr"/>
                </a:tc>
              </a:tr>
              <a:tr h="304755">
                <a:tc>
                  <a:txBody>
                    <a:bodyPr/>
                    <a:lstStyle/>
                    <a:p>
                      <a:pPr algn="l"/>
                      <a:r>
                        <a:rPr lang="en-GB" sz="1400" dirty="0" smtClean="0"/>
                        <a:t>Carnivores</a:t>
                      </a:r>
                      <a:endParaRPr lang="en-GB" sz="1400" dirty="0"/>
                    </a:p>
                  </a:txBody>
                  <a:tcPr marL="91433" marR="91433" marT="45699" marB="45699" anchor="ctr"/>
                </a:tc>
                <a:tc>
                  <a:txBody>
                    <a:bodyPr/>
                    <a:lstStyle/>
                    <a:p>
                      <a:pPr algn="l"/>
                      <a:r>
                        <a:rPr lang="en-GB" sz="1400" dirty="0" smtClean="0"/>
                        <a:t>An animal</a:t>
                      </a:r>
                      <a:r>
                        <a:rPr lang="en-GB" sz="1400" baseline="0" dirty="0" smtClean="0"/>
                        <a:t> that eats other animals.</a:t>
                      </a:r>
                      <a:endParaRPr lang="en-GB" sz="1400" dirty="0"/>
                    </a:p>
                  </a:txBody>
                  <a:tcPr marL="91433" marR="91433" marT="45699" marB="45699" anchor="ctr"/>
                </a:tc>
              </a:tr>
              <a:tr h="304755">
                <a:tc>
                  <a:txBody>
                    <a:bodyPr/>
                    <a:lstStyle/>
                    <a:p>
                      <a:pPr algn="l"/>
                      <a:r>
                        <a:rPr lang="en-GB" sz="1400" dirty="0" smtClean="0"/>
                        <a:t>Omnivores</a:t>
                      </a:r>
                      <a:endParaRPr lang="en-GB" sz="1400" dirty="0"/>
                    </a:p>
                  </a:txBody>
                  <a:tcPr marL="91433" marR="91433" marT="45699" marB="45699" anchor="ctr"/>
                </a:tc>
                <a:tc>
                  <a:txBody>
                    <a:bodyPr/>
                    <a:lstStyle/>
                    <a:p>
                      <a:pPr algn="l"/>
                      <a:r>
                        <a:rPr lang="en-GB" sz="1400" dirty="0" smtClean="0"/>
                        <a:t>An</a:t>
                      </a:r>
                      <a:r>
                        <a:rPr lang="en-GB" sz="1400" baseline="0" dirty="0" smtClean="0"/>
                        <a:t> animal that eats plants and animals.</a:t>
                      </a:r>
                      <a:endParaRPr lang="en-GB" sz="1400" dirty="0"/>
                    </a:p>
                  </a:txBody>
                  <a:tcPr marL="91433" marR="91433" marT="45699" marB="45699" anchor="ctr"/>
                </a:tc>
              </a:tr>
              <a:tr h="304755">
                <a:tc>
                  <a:txBody>
                    <a:bodyPr/>
                    <a:lstStyle/>
                    <a:p>
                      <a:pPr algn="l"/>
                      <a:r>
                        <a:rPr lang="en-GB" sz="1400" dirty="0" smtClean="0"/>
                        <a:t>Detritivores</a:t>
                      </a:r>
                      <a:endParaRPr lang="en-GB" sz="1400" dirty="0"/>
                    </a:p>
                  </a:txBody>
                  <a:tcPr marL="91433" marR="91433" marT="45699" marB="45699" anchor="ctr"/>
                </a:tc>
                <a:tc>
                  <a:txBody>
                    <a:bodyPr/>
                    <a:lstStyle/>
                    <a:p>
                      <a:pPr algn="l"/>
                      <a:r>
                        <a:rPr lang="en-GB" sz="1400" dirty="0" smtClean="0"/>
                        <a:t>An animal that eats decomposing plants and animals.</a:t>
                      </a:r>
                      <a:endParaRPr lang="en-GB" sz="1400" dirty="0"/>
                    </a:p>
                  </a:txBody>
                  <a:tcPr marL="91433" marR="91433" marT="45699" marB="45699" anchor="ctr"/>
                </a:tc>
              </a:tr>
              <a:tr h="304755">
                <a:tc>
                  <a:txBody>
                    <a:bodyPr/>
                    <a:lstStyle/>
                    <a:p>
                      <a:pPr algn="l"/>
                      <a:r>
                        <a:rPr lang="en-GB" sz="1400" dirty="0" smtClean="0"/>
                        <a:t>Producers/Autotrophs</a:t>
                      </a:r>
                      <a:endParaRPr lang="en-GB" sz="1400" dirty="0"/>
                    </a:p>
                  </a:txBody>
                  <a:tcPr marL="91433" marR="91433" marT="45699" marB="45699" anchor="ctr"/>
                </a:tc>
                <a:tc>
                  <a:txBody>
                    <a:bodyPr/>
                    <a:lstStyle/>
                    <a:p>
                      <a:pPr algn="l"/>
                      <a:r>
                        <a:rPr lang="en-GB" sz="1400" dirty="0" smtClean="0"/>
                        <a:t>Plants that produced their own food.</a:t>
                      </a:r>
                      <a:endParaRPr lang="en-GB" sz="1400" dirty="0"/>
                    </a:p>
                  </a:txBody>
                  <a:tcPr marL="91433" marR="91433" marT="45699" marB="45699" anchor="ctr"/>
                </a:tc>
              </a:tr>
              <a:tr h="304755">
                <a:tc>
                  <a:txBody>
                    <a:bodyPr/>
                    <a:lstStyle/>
                    <a:p>
                      <a:pPr algn="l"/>
                      <a:r>
                        <a:rPr lang="en-GB" sz="1400" dirty="0" smtClean="0"/>
                        <a:t>Consumers</a:t>
                      </a:r>
                      <a:endParaRPr lang="en-GB" sz="1400" dirty="0"/>
                    </a:p>
                  </a:txBody>
                  <a:tcPr marL="91433" marR="91433" marT="45699" marB="45699" anchor="ctr"/>
                </a:tc>
                <a:tc>
                  <a:txBody>
                    <a:bodyPr/>
                    <a:lstStyle/>
                    <a:p>
                      <a:pPr algn="l"/>
                      <a:r>
                        <a:rPr lang="en-GB" sz="1400" dirty="0" smtClean="0"/>
                        <a:t>Animals that eat</a:t>
                      </a:r>
                      <a:r>
                        <a:rPr lang="en-GB" sz="1400" baseline="0" dirty="0" smtClean="0"/>
                        <a:t> plant or other animals.</a:t>
                      </a:r>
                      <a:endParaRPr lang="en-GB" sz="1400" dirty="0"/>
                    </a:p>
                  </a:txBody>
                  <a:tcPr marL="91433" marR="91433" marT="45699" marB="45699" anchor="ctr"/>
                </a:tc>
              </a:tr>
              <a:tr h="304755">
                <a:tc>
                  <a:txBody>
                    <a:bodyPr/>
                    <a:lstStyle/>
                    <a:p>
                      <a:pPr algn="l"/>
                      <a:r>
                        <a:rPr lang="en-GB" sz="1400" dirty="0" smtClean="0"/>
                        <a:t>Primary Consumer</a:t>
                      </a:r>
                      <a:endParaRPr lang="en-GB" sz="1400" dirty="0"/>
                    </a:p>
                  </a:txBody>
                  <a:tcPr marL="91433" marR="91433" marT="45699" marB="45699" anchor="ctr"/>
                </a:tc>
                <a:tc>
                  <a:txBody>
                    <a:bodyPr/>
                    <a:lstStyle/>
                    <a:p>
                      <a:pPr algn="l"/>
                      <a:r>
                        <a:rPr lang="en-GB" sz="1400" dirty="0" smtClean="0"/>
                        <a:t>An animal that eats plants.</a:t>
                      </a:r>
                      <a:endParaRPr lang="en-GB" sz="1400" dirty="0"/>
                    </a:p>
                  </a:txBody>
                  <a:tcPr marL="91433" marR="91433" marT="45699" marB="45699" anchor="ctr"/>
                </a:tc>
              </a:tr>
              <a:tr h="304755">
                <a:tc>
                  <a:txBody>
                    <a:bodyPr/>
                    <a:lstStyle/>
                    <a:p>
                      <a:pPr algn="l"/>
                      <a:r>
                        <a:rPr lang="en-GB" sz="1400" dirty="0" smtClean="0"/>
                        <a:t>Secondary Consumer</a:t>
                      </a:r>
                      <a:endParaRPr lang="en-GB" sz="1400" dirty="0"/>
                    </a:p>
                  </a:txBody>
                  <a:tcPr marL="91433" marR="91433" marT="45699" marB="45699" anchor="ctr"/>
                </a:tc>
                <a:tc>
                  <a:txBody>
                    <a:bodyPr/>
                    <a:lstStyle/>
                    <a:p>
                      <a:pPr algn="l"/>
                      <a:r>
                        <a:rPr lang="en-GB" sz="1400" dirty="0" smtClean="0"/>
                        <a:t>An animal that eats the primary consumer.</a:t>
                      </a:r>
                      <a:endParaRPr lang="en-GB" sz="1400" dirty="0"/>
                    </a:p>
                  </a:txBody>
                  <a:tcPr marL="91433" marR="91433" marT="45699" marB="45699" anchor="ctr"/>
                </a:tc>
              </a:tr>
              <a:tr h="304755">
                <a:tc>
                  <a:txBody>
                    <a:bodyPr/>
                    <a:lstStyle/>
                    <a:p>
                      <a:pPr algn="l"/>
                      <a:r>
                        <a:rPr lang="en-GB" sz="1400" dirty="0" smtClean="0"/>
                        <a:t>Tertiary Consumer</a:t>
                      </a:r>
                      <a:endParaRPr lang="en-GB" sz="1400" dirty="0"/>
                    </a:p>
                  </a:txBody>
                  <a:tcPr marL="91433" marR="91433" marT="45699" marB="45699" anchor="ctr"/>
                </a:tc>
                <a:tc>
                  <a:txBody>
                    <a:bodyPr/>
                    <a:lstStyle/>
                    <a:p>
                      <a:pPr algn="l"/>
                      <a:r>
                        <a:rPr lang="en-GB" sz="1400" dirty="0" smtClean="0"/>
                        <a:t>An animal that eats</a:t>
                      </a:r>
                      <a:r>
                        <a:rPr lang="en-GB" sz="1400" baseline="0" dirty="0" smtClean="0"/>
                        <a:t> the secondary consumer.</a:t>
                      </a:r>
                      <a:endParaRPr lang="en-GB" sz="1400" dirty="0"/>
                    </a:p>
                  </a:txBody>
                  <a:tcPr marL="91433" marR="91433" marT="45699" marB="45699" anchor="ctr"/>
                </a:tc>
              </a:tr>
              <a:tr h="304755">
                <a:tc>
                  <a:txBody>
                    <a:bodyPr/>
                    <a:lstStyle/>
                    <a:p>
                      <a:pPr algn="l"/>
                      <a:r>
                        <a:rPr lang="en-GB" sz="1400" dirty="0" smtClean="0"/>
                        <a:t>Prey</a:t>
                      </a:r>
                      <a:endParaRPr lang="en-GB" sz="1400" dirty="0"/>
                    </a:p>
                  </a:txBody>
                  <a:tcPr marL="91433" marR="91433" marT="45699" marB="45699" anchor="ctr"/>
                </a:tc>
                <a:tc>
                  <a:txBody>
                    <a:bodyPr/>
                    <a:lstStyle/>
                    <a:p>
                      <a:pPr algn="l"/>
                      <a:r>
                        <a:rPr lang="en-GB" sz="1400" dirty="0" smtClean="0"/>
                        <a:t>An animal</a:t>
                      </a:r>
                      <a:r>
                        <a:rPr lang="en-GB" sz="1400" baseline="0" dirty="0" smtClean="0"/>
                        <a:t> that is hunted for food.</a:t>
                      </a:r>
                      <a:endParaRPr lang="en-GB" sz="1400" dirty="0"/>
                    </a:p>
                  </a:txBody>
                  <a:tcPr marL="91433" marR="91433" marT="45699" marB="45699" anchor="ctr"/>
                </a:tc>
              </a:tr>
              <a:tr h="304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Scavenger</a:t>
                      </a:r>
                    </a:p>
                  </a:txBody>
                  <a:tcPr marL="91433" marR="91433" marT="45699" marB="4569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An animal that eats dead</a:t>
                      </a:r>
                      <a:r>
                        <a:rPr lang="en-GB" sz="1400" baseline="0" dirty="0" smtClean="0"/>
                        <a:t> animals.</a:t>
                      </a:r>
                      <a:endParaRPr lang="en-GB" sz="1400" dirty="0" smtClean="0"/>
                    </a:p>
                  </a:txBody>
                  <a:tcPr marL="91433" marR="91433" marT="45699" marB="45699" anchor="ctr"/>
                </a:tc>
              </a:tr>
              <a:tr h="304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Predators</a:t>
                      </a:r>
                    </a:p>
                  </a:txBody>
                  <a:tcPr marL="91433" marR="91433" marT="45699" marB="45699" anchor="ctr"/>
                </a:tc>
                <a:tc>
                  <a:txBody>
                    <a:bodyPr/>
                    <a:lstStyle/>
                    <a:p>
                      <a:pPr algn="l"/>
                      <a:r>
                        <a:rPr lang="en-GB" sz="1400" dirty="0" smtClean="0"/>
                        <a:t>An animal that kills</a:t>
                      </a:r>
                      <a:r>
                        <a:rPr lang="en-GB" sz="1400" baseline="0" dirty="0" smtClean="0"/>
                        <a:t> for food.</a:t>
                      </a:r>
                      <a:endParaRPr lang="en-GB" sz="1400" dirty="0"/>
                    </a:p>
                  </a:txBody>
                  <a:tcPr marL="91433" marR="91433" marT="45699" marB="45699" anchor="ctr"/>
                </a:tc>
              </a:tr>
              <a:tr h="518113">
                <a:tc>
                  <a:txBody>
                    <a:bodyPr/>
                    <a:lstStyle/>
                    <a:p>
                      <a:pPr algn="l"/>
                      <a:r>
                        <a:rPr lang="en-GB" sz="1400" dirty="0" smtClean="0"/>
                        <a:t>Decomposer</a:t>
                      </a:r>
                      <a:endParaRPr lang="en-GB" sz="1400" dirty="0"/>
                    </a:p>
                  </a:txBody>
                  <a:tcPr marL="91433" marR="91433" marT="45699" marB="45699" anchor="ctr"/>
                </a:tc>
                <a:tc>
                  <a:txBody>
                    <a:bodyPr/>
                    <a:lstStyle/>
                    <a:p>
                      <a:pPr algn="l"/>
                      <a:r>
                        <a:rPr lang="en-GB" sz="1400" dirty="0" smtClean="0"/>
                        <a:t>An organism or bacteria</a:t>
                      </a:r>
                      <a:r>
                        <a:rPr lang="en-GB" sz="1400" baseline="0" dirty="0" smtClean="0"/>
                        <a:t> that breaks down dead plants and animals into liquid for food.</a:t>
                      </a:r>
                      <a:endParaRPr lang="en-GB" sz="1400" dirty="0"/>
                    </a:p>
                  </a:txBody>
                  <a:tcPr marL="91433" marR="91433" marT="45699" marB="45699" anchor="ctr"/>
                </a:tc>
              </a:tr>
            </a:tbl>
          </a:graphicData>
        </a:graphic>
      </p:graphicFrame>
      <p:sp>
        <p:nvSpPr>
          <p:cNvPr id="16434" name="Rectangle 1"/>
          <p:cNvSpPr>
            <a:spLocks noChangeArrowheads="1"/>
          </p:cNvSpPr>
          <p:nvPr/>
        </p:nvSpPr>
        <p:spPr bwMode="auto">
          <a:xfrm>
            <a:off x="450850" y="692656"/>
            <a:ext cx="8083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dirty="0">
                <a:solidFill>
                  <a:schemeClr val="tx1"/>
                </a:solidFill>
              </a:rPr>
              <a:t>Write out the words with their meanings. Extra Challenge: Three new words on this list, can you write a meaning for each one? </a:t>
            </a:r>
          </a:p>
        </p:txBody>
      </p:sp>
      <p:grpSp>
        <p:nvGrpSpPr>
          <p:cNvPr id="12" name="Group 11"/>
          <p:cNvGrpSpPr>
            <a:grpSpLocks/>
          </p:cNvGrpSpPr>
          <p:nvPr/>
        </p:nvGrpSpPr>
        <p:grpSpPr bwMode="auto">
          <a:xfrm>
            <a:off x="3016250" y="1741488"/>
            <a:ext cx="5003800" cy="4430712"/>
            <a:chOff x="3015818" y="1741164"/>
            <a:chExt cx="5004232" cy="4431035"/>
          </a:xfrm>
        </p:grpSpPr>
        <p:sp>
          <p:nvSpPr>
            <p:cNvPr id="3" name="Rectangle 2"/>
            <p:cNvSpPr/>
            <p:nvPr/>
          </p:nvSpPr>
          <p:spPr>
            <a:xfrm>
              <a:off x="3015818" y="1741164"/>
              <a:ext cx="5004232" cy="252430"/>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3015818" y="2055512"/>
              <a:ext cx="5004232" cy="254019"/>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p:nvPr/>
          </p:nvSpPr>
          <p:spPr>
            <a:xfrm>
              <a:off x="3015818" y="2350808"/>
              <a:ext cx="5004232" cy="252430"/>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3015818" y="2650867"/>
              <a:ext cx="5004232" cy="252431"/>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3015818" y="2966803"/>
              <a:ext cx="5004232" cy="252430"/>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3015818" y="3260512"/>
              <a:ext cx="5004232" cy="254019"/>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p:cNvSpPr/>
            <p:nvPr/>
          </p:nvSpPr>
          <p:spPr>
            <a:xfrm>
              <a:off x="3015818" y="3568509"/>
              <a:ext cx="5004232" cy="254019"/>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p:cNvSpPr/>
            <p:nvPr/>
          </p:nvSpPr>
          <p:spPr>
            <a:xfrm>
              <a:off x="3015818" y="3884445"/>
              <a:ext cx="5004232" cy="252430"/>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ectangle 23"/>
            <p:cNvSpPr/>
            <p:nvPr/>
          </p:nvSpPr>
          <p:spPr>
            <a:xfrm>
              <a:off x="3015818" y="4179742"/>
              <a:ext cx="5004232" cy="252430"/>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p:cNvSpPr/>
            <p:nvPr/>
          </p:nvSpPr>
          <p:spPr>
            <a:xfrm>
              <a:off x="3015818" y="4482976"/>
              <a:ext cx="5004232" cy="252431"/>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015818" y="4797324"/>
              <a:ext cx="5004232" cy="252431"/>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ectangle 26"/>
            <p:cNvSpPr/>
            <p:nvPr/>
          </p:nvSpPr>
          <p:spPr>
            <a:xfrm>
              <a:off x="3015818" y="5092620"/>
              <a:ext cx="5004232" cy="252431"/>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29"/>
            <p:cNvSpPr/>
            <p:nvPr/>
          </p:nvSpPr>
          <p:spPr>
            <a:xfrm>
              <a:off x="3015818" y="5397443"/>
              <a:ext cx="5004232" cy="252431"/>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30"/>
            <p:cNvSpPr/>
            <p:nvPr/>
          </p:nvSpPr>
          <p:spPr>
            <a:xfrm>
              <a:off x="3015818" y="5702265"/>
              <a:ext cx="5004232" cy="469934"/>
            </a:xfrm>
            <a:prstGeom prst="rect">
              <a:avLst/>
            </a:prstGeom>
            <a:solidFill>
              <a:srgbClr val="FD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170684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dirty="0"/>
              <a:t>Labelling Food Chains </a:t>
            </a:r>
            <a:r>
              <a:rPr lang="en-GB" dirty="0" smtClean="0"/>
              <a:t>2</a:t>
            </a:r>
            <a:endParaRPr lang="en-GB" altLang="en-US" dirty="0" smtClean="0"/>
          </a:p>
        </p:txBody>
      </p:sp>
      <p:sp>
        <p:nvSpPr>
          <p:cNvPr id="7" name="Rounded Rectangle 6"/>
          <p:cNvSpPr/>
          <p:nvPr/>
        </p:nvSpPr>
        <p:spPr>
          <a:xfrm>
            <a:off x="708025" y="1744663"/>
            <a:ext cx="7743825" cy="2174875"/>
          </a:xfrm>
          <a:prstGeom prst="roundRect">
            <a:avLst>
              <a:gd name="adj" fmla="val 24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ight Arrow 10"/>
          <p:cNvSpPr/>
          <p:nvPr/>
        </p:nvSpPr>
        <p:spPr>
          <a:xfrm>
            <a:off x="6511925" y="2701925"/>
            <a:ext cx="346075" cy="327025"/>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a:off x="4779963" y="2701925"/>
            <a:ext cx="346075" cy="327025"/>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ight Arrow 15"/>
          <p:cNvSpPr/>
          <p:nvPr/>
        </p:nvSpPr>
        <p:spPr>
          <a:xfrm>
            <a:off x="3138488" y="2701925"/>
            <a:ext cx="346075" cy="327025"/>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5" name="TextBox 27"/>
          <p:cNvSpPr txBox="1">
            <a:spLocks noChangeArrowheads="1"/>
          </p:cNvSpPr>
          <p:nvPr/>
        </p:nvSpPr>
        <p:spPr bwMode="auto">
          <a:xfrm>
            <a:off x="652463" y="1306513"/>
            <a:ext cx="785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Here is a more complex example: </a:t>
            </a:r>
          </a:p>
        </p:txBody>
      </p:sp>
      <p:sp>
        <p:nvSpPr>
          <p:cNvPr id="17416" name="TextBox 28"/>
          <p:cNvSpPr txBox="1">
            <a:spLocks noChangeArrowheads="1"/>
          </p:cNvSpPr>
          <p:nvPr/>
        </p:nvSpPr>
        <p:spPr bwMode="auto">
          <a:xfrm>
            <a:off x="2020888" y="4413250"/>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Primary Consumer</a:t>
            </a:r>
          </a:p>
        </p:txBody>
      </p:sp>
      <p:sp>
        <p:nvSpPr>
          <p:cNvPr id="17417" name="TextBox 29"/>
          <p:cNvSpPr txBox="1">
            <a:spLocks noChangeArrowheads="1"/>
          </p:cNvSpPr>
          <p:nvPr/>
        </p:nvSpPr>
        <p:spPr bwMode="auto">
          <a:xfrm>
            <a:off x="3525838" y="4413250"/>
            <a:ext cx="142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Secondary Consumer</a:t>
            </a:r>
          </a:p>
        </p:txBody>
      </p:sp>
      <p:sp>
        <p:nvSpPr>
          <p:cNvPr id="17418" name="TextBox 30"/>
          <p:cNvSpPr txBox="1">
            <a:spLocks noChangeArrowheads="1"/>
          </p:cNvSpPr>
          <p:nvPr/>
        </p:nvSpPr>
        <p:spPr bwMode="auto">
          <a:xfrm>
            <a:off x="5214938" y="4413250"/>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Tertiary Consumer</a:t>
            </a:r>
          </a:p>
        </p:txBody>
      </p:sp>
      <p:sp>
        <p:nvSpPr>
          <p:cNvPr id="17419" name="TextBox 31"/>
          <p:cNvSpPr txBox="1">
            <a:spLocks noChangeArrowheads="1"/>
          </p:cNvSpPr>
          <p:nvPr/>
        </p:nvSpPr>
        <p:spPr bwMode="auto">
          <a:xfrm>
            <a:off x="2020888" y="5232400"/>
            <a:ext cx="1427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Prey</a:t>
            </a:r>
          </a:p>
        </p:txBody>
      </p:sp>
      <p:sp>
        <p:nvSpPr>
          <p:cNvPr id="17420" name="TextBox 32"/>
          <p:cNvSpPr txBox="1">
            <a:spLocks noChangeArrowheads="1"/>
          </p:cNvSpPr>
          <p:nvPr/>
        </p:nvSpPr>
        <p:spPr bwMode="auto">
          <a:xfrm>
            <a:off x="3514725" y="5232400"/>
            <a:ext cx="1635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Predator/Prey</a:t>
            </a:r>
          </a:p>
        </p:txBody>
      </p:sp>
      <p:sp>
        <p:nvSpPr>
          <p:cNvPr id="17421" name="TextBox 33"/>
          <p:cNvSpPr txBox="1">
            <a:spLocks noChangeArrowheads="1"/>
          </p:cNvSpPr>
          <p:nvPr/>
        </p:nvSpPr>
        <p:spPr bwMode="auto">
          <a:xfrm>
            <a:off x="6926263" y="5110163"/>
            <a:ext cx="115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Predator/</a:t>
            </a:r>
          </a:p>
          <a:p>
            <a:pPr>
              <a:lnSpc>
                <a:spcPct val="100000"/>
              </a:lnSpc>
              <a:spcBef>
                <a:spcPct val="0"/>
              </a:spcBef>
              <a:buFontTx/>
              <a:buNone/>
            </a:pPr>
            <a:r>
              <a:rPr lang="en-GB" altLang="en-US" sz="1600">
                <a:solidFill>
                  <a:schemeClr val="tx1"/>
                </a:solidFill>
              </a:rPr>
              <a:t>Scavenger</a:t>
            </a:r>
          </a:p>
        </p:txBody>
      </p:sp>
      <p:sp>
        <p:nvSpPr>
          <p:cNvPr id="17422" name="TextBox 34"/>
          <p:cNvSpPr txBox="1">
            <a:spLocks noChangeArrowheads="1"/>
          </p:cNvSpPr>
          <p:nvPr/>
        </p:nvSpPr>
        <p:spPr bwMode="auto">
          <a:xfrm>
            <a:off x="6926263" y="4413250"/>
            <a:ext cx="142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Quaternary Consumer</a:t>
            </a:r>
          </a:p>
        </p:txBody>
      </p:sp>
      <p:sp>
        <p:nvSpPr>
          <p:cNvPr id="17423" name="TextBox 35"/>
          <p:cNvSpPr txBox="1">
            <a:spLocks noChangeArrowheads="1"/>
          </p:cNvSpPr>
          <p:nvPr/>
        </p:nvSpPr>
        <p:spPr bwMode="auto">
          <a:xfrm>
            <a:off x="5214938" y="5232400"/>
            <a:ext cx="1635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Predator/Prey</a:t>
            </a:r>
          </a:p>
        </p:txBody>
      </p:sp>
      <p:sp>
        <p:nvSpPr>
          <p:cNvPr id="17424" name="TextBox 36"/>
          <p:cNvSpPr txBox="1">
            <a:spLocks noChangeArrowheads="1"/>
          </p:cNvSpPr>
          <p:nvPr/>
        </p:nvSpPr>
        <p:spPr bwMode="auto">
          <a:xfrm>
            <a:off x="747713" y="4005263"/>
            <a:ext cx="1427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Producer/</a:t>
            </a:r>
          </a:p>
          <a:p>
            <a:pPr>
              <a:lnSpc>
                <a:spcPct val="100000"/>
              </a:lnSpc>
              <a:spcBef>
                <a:spcPct val="0"/>
              </a:spcBef>
              <a:buFontTx/>
              <a:buNone/>
            </a:pPr>
            <a:r>
              <a:rPr lang="en-GB" altLang="en-US" sz="1600">
                <a:solidFill>
                  <a:schemeClr val="tx1"/>
                </a:solidFill>
              </a:rPr>
              <a:t>Atrotroph</a:t>
            </a:r>
          </a:p>
        </p:txBody>
      </p:sp>
      <p:sp>
        <p:nvSpPr>
          <p:cNvPr id="17425" name="TextBox 37"/>
          <p:cNvSpPr txBox="1">
            <a:spLocks noChangeArrowheads="1"/>
          </p:cNvSpPr>
          <p:nvPr/>
        </p:nvSpPr>
        <p:spPr bwMode="auto">
          <a:xfrm>
            <a:off x="2020888" y="4005263"/>
            <a:ext cx="1427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Consumer</a:t>
            </a:r>
          </a:p>
        </p:txBody>
      </p:sp>
      <p:sp>
        <p:nvSpPr>
          <p:cNvPr id="17426" name="TextBox 38"/>
          <p:cNvSpPr txBox="1">
            <a:spLocks noChangeArrowheads="1"/>
          </p:cNvSpPr>
          <p:nvPr/>
        </p:nvSpPr>
        <p:spPr bwMode="auto">
          <a:xfrm>
            <a:off x="3525838" y="4017963"/>
            <a:ext cx="1425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Consumer</a:t>
            </a:r>
          </a:p>
        </p:txBody>
      </p:sp>
      <p:sp>
        <p:nvSpPr>
          <p:cNvPr id="17427" name="TextBox 39"/>
          <p:cNvSpPr txBox="1">
            <a:spLocks noChangeArrowheads="1"/>
          </p:cNvSpPr>
          <p:nvPr/>
        </p:nvSpPr>
        <p:spPr bwMode="auto">
          <a:xfrm>
            <a:off x="6926263" y="3986213"/>
            <a:ext cx="1425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Consumer</a:t>
            </a:r>
          </a:p>
        </p:txBody>
      </p:sp>
      <p:sp>
        <p:nvSpPr>
          <p:cNvPr id="17428" name="TextBox 40"/>
          <p:cNvSpPr txBox="1">
            <a:spLocks noChangeArrowheads="1"/>
          </p:cNvSpPr>
          <p:nvPr/>
        </p:nvSpPr>
        <p:spPr bwMode="auto">
          <a:xfrm>
            <a:off x="5214938" y="3986213"/>
            <a:ext cx="1427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Consumer</a:t>
            </a:r>
          </a:p>
        </p:txBody>
      </p:sp>
      <p:sp>
        <p:nvSpPr>
          <p:cNvPr id="17429" name="TextBox 41"/>
          <p:cNvSpPr txBox="1">
            <a:spLocks noChangeArrowheads="1"/>
          </p:cNvSpPr>
          <p:nvPr/>
        </p:nvSpPr>
        <p:spPr bwMode="auto">
          <a:xfrm>
            <a:off x="2020888" y="5846763"/>
            <a:ext cx="1427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Herbivore</a:t>
            </a:r>
          </a:p>
        </p:txBody>
      </p:sp>
      <p:sp>
        <p:nvSpPr>
          <p:cNvPr id="17430" name="TextBox 42"/>
          <p:cNvSpPr txBox="1">
            <a:spLocks noChangeArrowheads="1"/>
          </p:cNvSpPr>
          <p:nvPr/>
        </p:nvSpPr>
        <p:spPr bwMode="auto">
          <a:xfrm>
            <a:off x="3525838" y="5846763"/>
            <a:ext cx="1425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Carnivore</a:t>
            </a:r>
          </a:p>
        </p:txBody>
      </p:sp>
      <p:sp>
        <p:nvSpPr>
          <p:cNvPr id="17431" name="TextBox 43"/>
          <p:cNvSpPr txBox="1">
            <a:spLocks noChangeArrowheads="1"/>
          </p:cNvSpPr>
          <p:nvPr/>
        </p:nvSpPr>
        <p:spPr bwMode="auto">
          <a:xfrm>
            <a:off x="5214938" y="5846763"/>
            <a:ext cx="1427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Carnivore</a:t>
            </a:r>
          </a:p>
        </p:txBody>
      </p:sp>
      <p:sp>
        <p:nvSpPr>
          <p:cNvPr id="17432" name="TextBox 44"/>
          <p:cNvSpPr txBox="1">
            <a:spLocks noChangeArrowheads="1"/>
          </p:cNvSpPr>
          <p:nvPr/>
        </p:nvSpPr>
        <p:spPr bwMode="auto">
          <a:xfrm>
            <a:off x="6926263" y="5846763"/>
            <a:ext cx="1425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a:solidFill>
                  <a:schemeClr val="tx1"/>
                </a:solidFill>
              </a:rPr>
              <a:t>Carnivore</a:t>
            </a:r>
          </a:p>
        </p:txBody>
      </p:sp>
      <p:sp>
        <p:nvSpPr>
          <p:cNvPr id="46" name="Right Arrow 45"/>
          <p:cNvSpPr/>
          <p:nvPr/>
        </p:nvSpPr>
        <p:spPr>
          <a:xfrm>
            <a:off x="1582738" y="2701925"/>
            <a:ext cx="346075" cy="327025"/>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1534">
            <a:off x="6657975" y="2505075"/>
            <a:ext cx="16446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4375" y="2644775"/>
            <a:ext cx="9858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2227263"/>
            <a:ext cx="13858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043113"/>
            <a:ext cx="9144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43288" y="2395538"/>
            <a:ext cx="13779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01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054600" y="1622425"/>
            <a:ext cx="3370263" cy="1655763"/>
          </a:xfrm>
          <a:prstGeom prst="roundRect">
            <a:avLst>
              <a:gd name="adj" fmla="val 2464"/>
            </a:avLst>
          </a:prstGeom>
          <a:solidFill>
            <a:srgbClr val="FDAF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0" name="Rounded Rectangle 19"/>
          <p:cNvSpPr/>
          <p:nvPr/>
        </p:nvSpPr>
        <p:spPr>
          <a:xfrm>
            <a:off x="5054600" y="3429000"/>
            <a:ext cx="3370263" cy="2714625"/>
          </a:xfrm>
          <a:prstGeom prst="roundRect">
            <a:avLst>
              <a:gd name="adj" fmla="val 2464"/>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1269" name="Title 5"/>
          <p:cNvSpPr>
            <a:spLocks noGrp="1"/>
          </p:cNvSpPr>
          <p:nvPr>
            <p:ph type="title"/>
          </p:nvPr>
        </p:nvSpPr>
        <p:spPr>
          <a:xfrm>
            <a:off x="484188" y="677863"/>
            <a:ext cx="8220075" cy="631825"/>
          </a:xfrm>
        </p:spPr>
        <p:txBody>
          <a:bodyPr>
            <a:normAutofit fontScale="90000"/>
          </a:bodyPr>
          <a:lstStyle/>
          <a:p>
            <a:pPr algn="ctr" eaLnBrk="1" hangingPunct="1">
              <a:defRPr/>
            </a:pPr>
            <a:r>
              <a:rPr lang="en-GB" dirty="0"/>
              <a:t>Interpreting Food Webs</a:t>
            </a:r>
            <a:endParaRPr lang="en-GB" altLang="en-US" dirty="0" smtClean="0"/>
          </a:p>
        </p:txBody>
      </p:sp>
      <p:sp>
        <p:nvSpPr>
          <p:cNvPr id="7" name="Rounded Rectangle 6"/>
          <p:cNvSpPr/>
          <p:nvPr/>
        </p:nvSpPr>
        <p:spPr>
          <a:xfrm>
            <a:off x="698500" y="1622425"/>
            <a:ext cx="4183063" cy="45212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2062163"/>
            <a:ext cx="38973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5427663" y="3640138"/>
            <a:ext cx="250507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FontTx/>
              <a:buNone/>
            </a:pPr>
            <a:r>
              <a:rPr lang="en-GB" altLang="en-US"/>
              <a:t>How are food webs similar/different to food chains?</a:t>
            </a:r>
          </a:p>
          <a:p>
            <a:pPr algn="ctr">
              <a:lnSpc>
                <a:spcPct val="100000"/>
              </a:lnSpc>
              <a:spcBef>
                <a:spcPct val="0"/>
              </a:spcBef>
              <a:spcAft>
                <a:spcPts val="1200"/>
              </a:spcAft>
              <a:buFontTx/>
              <a:buNone/>
            </a:pPr>
            <a:r>
              <a:rPr lang="en-GB" altLang="en-US"/>
              <a:t>When would it be better to use a food chain? </a:t>
            </a:r>
          </a:p>
          <a:p>
            <a:pPr algn="ctr">
              <a:lnSpc>
                <a:spcPct val="100000"/>
              </a:lnSpc>
              <a:spcBef>
                <a:spcPct val="0"/>
              </a:spcBef>
              <a:spcAft>
                <a:spcPts val="1200"/>
              </a:spcAft>
              <a:buFontTx/>
              <a:buNone/>
            </a:pPr>
            <a:r>
              <a:rPr lang="en-GB" altLang="en-US"/>
              <a:t>When would a food web be better?</a:t>
            </a:r>
          </a:p>
        </p:txBody>
      </p:sp>
      <p:grpSp>
        <p:nvGrpSpPr>
          <p:cNvPr id="18440" name="Group 5"/>
          <p:cNvGrpSpPr>
            <a:grpSpLocks/>
          </p:cNvGrpSpPr>
          <p:nvPr/>
        </p:nvGrpSpPr>
        <p:grpSpPr bwMode="auto">
          <a:xfrm>
            <a:off x="5265738" y="2136775"/>
            <a:ext cx="2879725" cy="631825"/>
            <a:chOff x="919163" y="1887538"/>
            <a:chExt cx="7226300" cy="1589087"/>
          </a:xfrm>
        </p:grpSpPr>
        <p:pic>
          <p:nvPicPr>
            <p:cNvPr id="1844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3" y="2322513"/>
              <a:ext cx="15573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2273300"/>
              <a:ext cx="12684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888" y="2184400"/>
              <a:ext cx="14668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9750" y="1887538"/>
              <a:ext cx="12557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a:off x="6643634" y="2518382"/>
              <a:ext cx="342592" cy="327400"/>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7" name="Right Arrow 16"/>
            <p:cNvSpPr/>
            <p:nvPr/>
          </p:nvSpPr>
          <p:spPr>
            <a:xfrm>
              <a:off x="4468574" y="2518382"/>
              <a:ext cx="346577" cy="327400"/>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8" name="Right Arrow 17"/>
            <p:cNvSpPr/>
            <p:nvPr/>
          </p:nvSpPr>
          <p:spPr>
            <a:xfrm>
              <a:off x="2556433" y="2518382"/>
              <a:ext cx="346577" cy="327400"/>
            </a:xfrm>
            <a:prstGeom prst="rightArrow">
              <a:avLst>
                <a:gd name="adj1" fmla="val 50000"/>
                <a:gd name="adj2" fmla="val 71621"/>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spTree>
    <p:extLst>
      <p:ext uri="{BB962C8B-B14F-4D97-AF65-F5344CB8AC3E}">
        <p14:creationId xmlns:p14="http://schemas.microsoft.com/office/powerpoint/2010/main" val="884689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325438" y="638175"/>
            <a:ext cx="8220075" cy="631825"/>
          </a:xfrm>
        </p:spPr>
        <p:txBody>
          <a:bodyPr>
            <a:normAutofit fontScale="90000"/>
          </a:bodyPr>
          <a:lstStyle/>
          <a:p>
            <a:pPr eaLnBrk="1" hangingPunct="1">
              <a:defRPr/>
            </a:pPr>
            <a:r>
              <a:rPr lang="en-GB" altLang="en-US" sz="2000" dirty="0" smtClean="0"/>
              <a:t>Research and draw some food chains in your books. Remember to label the chain with the correct vocabulary. Try to do as many as you can and if you get stuck look at the Food Chain Animal suggestions  to help you. Good Luck!</a:t>
            </a:r>
          </a:p>
        </p:txBody>
      </p:sp>
      <p:pic>
        <p:nvPicPr>
          <p:cNvPr id="194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524000"/>
            <a:ext cx="6826250"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65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325438" y="638175"/>
            <a:ext cx="8220075" cy="631825"/>
          </a:xfrm>
        </p:spPr>
        <p:txBody>
          <a:bodyPr>
            <a:normAutofit fontScale="90000"/>
          </a:bodyPr>
          <a:lstStyle/>
          <a:p>
            <a:pPr eaLnBrk="1" hangingPunct="1">
              <a:defRPr/>
            </a:pPr>
            <a:r>
              <a:rPr lang="en-GB" altLang="en-US" sz="3200" smtClean="0"/>
              <a:t>An extra challenge if you want it!</a:t>
            </a:r>
            <a:br>
              <a:rPr lang="en-GB" altLang="en-US" sz="3200" smtClean="0"/>
            </a:br>
            <a:r>
              <a:rPr lang="en-GB" altLang="en-US" sz="3200" smtClean="0"/>
              <a:t>These are more tricky, but go for it!</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490663"/>
            <a:ext cx="64293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86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34325" r="22917" b="23016"/>
          <a:stretch/>
        </p:blipFill>
        <p:spPr bwMode="auto">
          <a:xfrm>
            <a:off x="467544" y="548680"/>
            <a:ext cx="813690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830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5"/>
            <a:ext cx="4232348" cy="559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67544" y="-490364"/>
            <a:ext cx="8229600" cy="980728"/>
          </a:xfrm>
        </p:spPr>
        <p:txBody>
          <a:bodyPr>
            <a:noAutofit/>
          </a:bodyPr>
          <a:lstStyle/>
          <a:p>
            <a:pPr algn="l"/>
            <a:r>
              <a:rPr lang="en-GB" sz="3600" dirty="0" smtClean="0"/>
              <a:t/>
            </a:r>
            <a:br>
              <a:rPr lang="en-GB" sz="3600" dirty="0" smtClean="0"/>
            </a:br>
            <a:r>
              <a:rPr lang="en-GB" sz="3600" dirty="0" smtClean="0"/>
              <a:t/>
            </a:r>
            <a:br>
              <a:rPr lang="en-GB" sz="3600" dirty="0" smtClean="0"/>
            </a:br>
            <a:r>
              <a:rPr lang="en-GB" sz="3200" dirty="0" smtClean="0"/>
              <a:t>Food Chains Sorting Cards</a:t>
            </a:r>
            <a:br>
              <a:rPr lang="en-GB" sz="3200" dirty="0" smtClean="0"/>
            </a:br>
            <a:r>
              <a:rPr lang="en-GB" sz="3200" dirty="0" smtClean="0"/>
              <a:t>If you need some help to get started</a:t>
            </a:r>
            <a:endParaRPr lang="en-GB"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052736"/>
            <a:ext cx="460105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25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424" y="332656"/>
            <a:ext cx="4698901" cy="616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52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785813"/>
            <a:ext cx="850582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1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04850"/>
            <a:ext cx="85153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34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57225"/>
            <a:ext cx="84582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97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9" t="27976" r="21132" b="6250"/>
          <a:stretch/>
        </p:blipFill>
        <p:spPr bwMode="auto">
          <a:xfrm>
            <a:off x="539552" y="476672"/>
            <a:ext cx="806489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3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8" y="-14064"/>
            <a:ext cx="9144000" cy="1143000"/>
          </a:xfrm>
        </p:spPr>
        <p:txBody>
          <a:bodyPr>
            <a:noAutofit/>
          </a:bodyPr>
          <a:lstStyle/>
          <a:p>
            <a:r>
              <a:rPr lang="en-GB" sz="3600" dirty="0" smtClean="0"/>
              <a:t>Lesson 19 – WALT: Problem solve using addition and subtraction.</a:t>
            </a:r>
            <a:endParaRPr lang="en-GB" sz="3600" dirty="0"/>
          </a:p>
        </p:txBody>
      </p:sp>
      <p:pic>
        <p:nvPicPr>
          <p:cNvPr id="19458"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4449" t="14391" r="10982" b="8730"/>
          <a:stretch/>
        </p:blipFill>
        <p:spPr bwMode="auto">
          <a:xfrm>
            <a:off x="-16356" y="1079759"/>
            <a:ext cx="5798962" cy="577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Callout 10"/>
          <p:cNvSpPr/>
          <p:nvPr/>
        </p:nvSpPr>
        <p:spPr>
          <a:xfrm>
            <a:off x="5781359" y="1824898"/>
            <a:ext cx="3147213" cy="1501135"/>
          </a:xfrm>
          <a:prstGeom prst="wedgeEllipseCallout">
            <a:avLst>
              <a:gd name="adj1" fmla="val -64414"/>
              <a:gd name="adj2" fmla="val 41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570002" y="2113800"/>
            <a:ext cx="2127209" cy="646331"/>
          </a:xfrm>
          <a:prstGeom prst="rect">
            <a:avLst/>
          </a:prstGeom>
          <a:noFill/>
        </p:spPr>
        <p:txBody>
          <a:bodyPr wrap="square" rtlCol="0">
            <a:spAutoFit/>
          </a:bodyPr>
          <a:lstStyle/>
          <a:p>
            <a:r>
              <a:rPr lang="en-GB" dirty="0" smtClean="0">
                <a:latin typeface="Comic Sans MS" panose="030F0702030302020204" pitchFamily="66" charset="0"/>
              </a:rPr>
              <a:t>Which model would you use?</a:t>
            </a:r>
            <a:endParaRPr lang="en-GB" dirty="0">
              <a:latin typeface="Comic Sans MS" panose="030F0702030302020204" pitchFamily="66" charset="0"/>
            </a:endParaRPr>
          </a:p>
        </p:txBody>
      </p:sp>
      <p:sp>
        <p:nvSpPr>
          <p:cNvPr id="13" name="Oval Callout 12"/>
          <p:cNvSpPr/>
          <p:nvPr/>
        </p:nvSpPr>
        <p:spPr>
          <a:xfrm>
            <a:off x="5964767" y="4426725"/>
            <a:ext cx="3147213" cy="1501135"/>
          </a:xfrm>
          <a:prstGeom prst="wedgeEllipseCallout">
            <a:avLst>
              <a:gd name="adj1" fmla="val -63974"/>
              <a:gd name="adj2" fmla="val 4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6474768" y="4641831"/>
            <a:ext cx="2127209" cy="923330"/>
          </a:xfrm>
          <a:prstGeom prst="rect">
            <a:avLst/>
          </a:prstGeom>
          <a:noFill/>
        </p:spPr>
        <p:txBody>
          <a:bodyPr wrap="square" rtlCol="0">
            <a:spAutoFit/>
          </a:bodyPr>
          <a:lstStyle/>
          <a:p>
            <a:r>
              <a:rPr lang="en-GB" dirty="0" smtClean="0">
                <a:latin typeface="Comic Sans MS" panose="030F0702030302020204" pitchFamily="66" charset="0"/>
              </a:rPr>
              <a:t>Would a bar model represent the problem well?</a:t>
            </a:r>
            <a:endParaRPr lang="en-GB" dirty="0">
              <a:latin typeface="Comic Sans MS" panose="030F0702030302020204" pitchFamily="66" charset="0"/>
            </a:endParaRPr>
          </a:p>
        </p:txBody>
      </p:sp>
    </p:spTree>
    <p:extLst>
      <p:ext uri="{BB962C8B-B14F-4D97-AF65-F5344CB8AC3E}">
        <p14:creationId xmlns:p14="http://schemas.microsoft.com/office/powerpoint/2010/main" val="149901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6551" t="9127" r="11315" b="9127"/>
          <a:stretch/>
        </p:blipFill>
        <p:spPr bwMode="auto">
          <a:xfrm>
            <a:off x="-19169" y="0"/>
            <a:ext cx="6323079" cy="689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996787" y="1556792"/>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6576570" y="1764366"/>
            <a:ext cx="2056582" cy="646331"/>
          </a:xfrm>
          <a:prstGeom prst="rect">
            <a:avLst/>
          </a:prstGeom>
          <a:noFill/>
        </p:spPr>
        <p:txBody>
          <a:bodyPr wrap="square" rtlCol="0">
            <a:spAutoFit/>
          </a:bodyPr>
          <a:lstStyle/>
          <a:p>
            <a:r>
              <a:rPr lang="en-GB" dirty="0" smtClean="0">
                <a:latin typeface="Comic Sans MS" panose="030F0702030302020204" pitchFamily="66" charset="0"/>
              </a:rPr>
              <a:t>What does ‘part’ mean?</a:t>
            </a:r>
            <a:endParaRPr lang="en-GB" dirty="0">
              <a:latin typeface="Comic Sans MS" panose="030F0702030302020204" pitchFamily="66" charset="0"/>
            </a:endParaRPr>
          </a:p>
        </p:txBody>
      </p:sp>
      <p:sp>
        <p:nvSpPr>
          <p:cNvPr id="7" name="Oval Callout 6"/>
          <p:cNvSpPr/>
          <p:nvPr/>
        </p:nvSpPr>
        <p:spPr>
          <a:xfrm>
            <a:off x="5967693" y="4358718"/>
            <a:ext cx="3147213" cy="15011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230172" y="4786119"/>
            <a:ext cx="2680442" cy="646331"/>
          </a:xfrm>
          <a:prstGeom prst="rect">
            <a:avLst/>
          </a:prstGeom>
          <a:noFill/>
        </p:spPr>
        <p:txBody>
          <a:bodyPr wrap="square" rtlCol="0">
            <a:spAutoFit/>
          </a:bodyPr>
          <a:lstStyle/>
          <a:p>
            <a:r>
              <a:rPr lang="en-GB" dirty="0" smtClean="0">
                <a:latin typeface="Comic Sans MS" panose="030F0702030302020204" pitchFamily="66" charset="0"/>
              </a:rPr>
              <a:t>What does ‘whole’ mean?</a:t>
            </a:r>
            <a:endParaRPr lang="en-GB" dirty="0">
              <a:latin typeface="Comic Sans MS" panose="030F0702030302020204" pitchFamily="66" charset="0"/>
            </a:endParaRPr>
          </a:p>
        </p:txBody>
      </p:sp>
    </p:spTree>
    <p:extLst>
      <p:ext uri="{BB962C8B-B14F-4D97-AF65-F5344CB8AC3E}">
        <p14:creationId xmlns:p14="http://schemas.microsoft.com/office/powerpoint/2010/main" val="67477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41832" t="9921" r="16224" b="8730"/>
          <a:stretch/>
        </p:blipFill>
        <p:spPr bwMode="auto">
          <a:xfrm>
            <a:off x="1984" y="11382"/>
            <a:ext cx="6298208" cy="686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996787" y="836712"/>
            <a:ext cx="3147213" cy="1501135"/>
          </a:xfrm>
          <a:prstGeom prst="wedgeEllipseCallout">
            <a:avLst>
              <a:gd name="adj1" fmla="val -68376"/>
              <a:gd name="adj2" fmla="val 1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6576570" y="987114"/>
            <a:ext cx="2056582" cy="1200329"/>
          </a:xfrm>
          <a:prstGeom prst="rect">
            <a:avLst/>
          </a:prstGeom>
          <a:noFill/>
        </p:spPr>
        <p:txBody>
          <a:bodyPr wrap="square" rtlCol="0">
            <a:spAutoFit/>
          </a:bodyPr>
          <a:lstStyle/>
          <a:p>
            <a:r>
              <a:rPr lang="en-GB" dirty="0" smtClean="0">
                <a:latin typeface="Comic Sans MS" panose="030F0702030302020204" pitchFamily="66" charset="0"/>
              </a:rPr>
              <a:t>How do you know that this is an addition problem?</a:t>
            </a:r>
            <a:endParaRPr lang="en-GB" dirty="0">
              <a:latin typeface="Comic Sans MS" panose="030F0702030302020204" pitchFamily="66" charset="0"/>
            </a:endParaRPr>
          </a:p>
        </p:txBody>
      </p:sp>
      <p:sp>
        <p:nvSpPr>
          <p:cNvPr id="7" name="Oval Callout 6"/>
          <p:cNvSpPr/>
          <p:nvPr/>
        </p:nvSpPr>
        <p:spPr>
          <a:xfrm>
            <a:off x="5981648" y="3933056"/>
            <a:ext cx="3147213" cy="1501135"/>
          </a:xfrm>
          <a:prstGeom prst="wedgeEllipseCallout">
            <a:avLst>
              <a:gd name="adj1" fmla="val -34039"/>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561431" y="4083458"/>
            <a:ext cx="2056582" cy="923330"/>
          </a:xfrm>
          <a:prstGeom prst="rect">
            <a:avLst/>
          </a:prstGeom>
          <a:noFill/>
        </p:spPr>
        <p:txBody>
          <a:bodyPr wrap="square" rtlCol="0">
            <a:spAutoFit/>
          </a:bodyPr>
          <a:lstStyle/>
          <a:p>
            <a:r>
              <a:rPr lang="en-GB" dirty="0" smtClean="0">
                <a:latin typeface="Comic Sans MS" panose="030F0702030302020204" pitchFamily="66" charset="0"/>
              </a:rPr>
              <a:t>What does  the bar model need to show?</a:t>
            </a:r>
            <a:endParaRPr lang="en-GB" dirty="0">
              <a:latin typeface="Comic Sans MS" panose="030F0702030302020204" pitchFamily="66" charset="0"/>
            </a:endParaRPr>
          </a:p>
        </p:txBody>
      </p:sp>
    </p:spTree>
    <p:extLst>
      <p:ext uri="{BB962C8B-B14F-4D97-AF65-F5344CB8AC3E}">
        <p14:creationId xmlns:p14="http://schemas.microsoft.com/office/powerpoint/2010/main" val="107128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315416"/>
            <a:ext cx="3898776" cy="1143000"/>
          </a:xfrm>
        </p:spPr>
        <p:txBody>
          <a:bodyPr>
            <a:normAutofit/>
          </a:bodyPr>
          <a:lstStyle/>
          <a:p>
            <a:r>
              <a:rPr lang="en-GB" sz="1800" dirty="0" smtClean="0"/>
              <a:t>Practice Questions</a:t>
            </a:r>
            <a:endParaRPr lang="en-GB" sz="1800" dirty="0"/>
          </a:p>
        </p:txBody>
      </p:sp>
      <p:pic>
        <p:nvPicPr>
          <p:cNvPr id="22530"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38709" t="10913" r="15778" b="7937"/>
          <a:stretch/>
        </p:blipFill>
        <p:spPr bwMode="auto">
          <a:xfrm>
            <a:off x="323528" y="404664"/>
            <a:ext cx="8352928" cy="642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49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38262" t="9325" r="15778" b="7738"/>
          <a:stretch/>
        </p:blipFill>
        <p:spPr bwMode="auto">
          <a:xfrm>
            <a:off x="323528" y="13635"/>
            <a:ext cx="8568952" cy="684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81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37928" t="12699" r="13547" b="7738"/>
          <a:stretch/>
        </p:blipFill>
        <p:spPr bwMode="auto">
          <a:xfrm>
            <a:off x="323528" y="0"/>
            <a:ext cx="8424936" cy="683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458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475</Words>
  <Application>Microsoft Office PowerPoint</Application>
  <PresentationFormat>On-screen Show (4:3)</PresentationFormat>
  <Paragraphs>104</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Day Four</vt:lpstr>
      <vt:lpstr>PowerPoint Presentation</vt:lpstr>
      <vt:lpstr>PowerPoint Presentation</vt:lpstr>
      <vt:lpstr>Lesson 19 – WALT: Problem solve using addition and subtraction.</vt:lpstr>
      <vt:lpstr>PowerPoint Presentation</vt:lpstr>
      <vt:lpstr>PowerPoint Presentation</vt:lpstr>
      <vt:lpstr>Practice Questions</vt:lpstr>
      <vt:lpstr>PowerPoint Presentation</vt:lpstr>
      <vt:lpstr>PowerPoint Presentation</vt:lpstr>
      <vt:lpstr>Food Chains</vt:lpstr>
      <vt:lpstr>Interpreting Food Chains</vt:lpstr>
      <vt:lpstr>Labelling Food Chains 1</vt:lpstr>
      <vt:lpstr>Get familiar with the vocabulary</vt:lpstr>
      <vt:lpstr>Get familiar with the vocabulary</vt:lpstr>
      <vt:lpstr>Interpreting Food Chains</vt:lpstr>
      <vt:lpstr>Labelling Food Chains 2</vt:lpstr>
      <vt:lpstr>Interpreting Food Webs</vt:lpstr>
      <vt:lpstr>Research and draw some food chains in your books. Remember to label the chain with the correct vocabulary. Try to do as many as you can and if you get stuck look at the Food Chain Animal suggestions  to help you. Good Luck!</vt:lpstr>
      <vt:lpstr>An extra challenge if you want it! These are more tricky, but go for it!</vt:lpstr>
      <vt:lpstr>  Food Chains Sorting Cards If you need some help to get started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4</cp:revision>
  <dcterms:created xsi:type="dcterms:W3CDTF">2020-04-24T08:46:13Z</dcterms:created>
  <dcterms:modified xsi:type="dcterms:W3CDTF">2020-04-24T11:58:01Z</dcterms:modified>
</cp:coreProperties>
</file>