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58" r:id="rId3"/>
    <p:sldId id="262" r:id="rId4"/>
    <p:sldId id="263" r:id="rId5"/>
    <p:sldId id="264" r:id="rId6"/>
    <p:sldId id="287" r:id="rId7"/>
    <p:sldId id="267" r:id="rId8"/>
    <p:sldId id="293" r:id="rId9"/>
    <p:sldId id="284" r:id="rId10"/>
    <p:sldId id="291" r:id="rId11"/>
    <p:sldId id="294" r:id="rId12"/>
    <p:sldId id="295" r:id="rId13"/>
    <p:sldId id="296" r:id="rId14"/>
    <p:sldId id="290" r:id="rId15"/>
    <p:sldId id="278" r:id="rId16"/>
    <p:sldId id="268" r:id="rId17"/>
    <p:sldId id="269" r:id="rId18"/>
    <p:sldId id="297" r:id="rId19"/>
    <p:sldId id="282" r:id="rId20"/>
    <p:sldId id="283" r:id="rId21"/>
    <p:sldId id="272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A9EDD6"/>
    <a:srgbClr val="D1B2E8"/>
    <a:srgbClr val="FF3B3B"/>
    <a:srgbClr val="C13F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660"/>
  </p:normalViewPr>
  <p:slideViewPr>
    <p:cSldViewPr>
      <p:cViewPr varScale="1">
        <p:scale>
          <a:sx n="63" d="100"/>
          <a:sy n="63" d="100"/>
        </p:scale>
        <p:origin x="135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3CFC3-4D88-45E4-A78D-2FFC68935C0D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E7F3E-8D47-4DFD-B2C3-877FAFB1D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825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E7F3E-8D47-4DFD-B2C3-877FAFB1D14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207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ducatcarhou"/>
          <p:cNvPicPr>
            <a:picLocks noChangeAspect="1" noChangeArrowheads="1"/>
          </p:cNvPicPr>
          <p:nvPr/>
        </p:nvPicPr>
        <p:blipFill>
          <a:blip r:embed="rId2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 noProof="0" smtClean="0"/>
              <a:t>Click to edit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7772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57F0C508-270D-4A5F-8E31-2A03C2DB9B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89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3AC2B-9F19-4AD1-B937-70E933FAFE3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3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151E5-CE44-4EF8-A27B-DD2C7488CFD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33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95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06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43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5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96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93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0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7FF34-A333-4B04-8F2A-F21487C4E17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95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20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21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2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C50BC-EC6A-4370-BD04-A7A6A857CBA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78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97729-4FB8-456C-921A-C076D72215E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7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C435B-813E-4924-958A-33CD5DDFFF5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2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51D52-C0AF-47AE-9D81-03F9D8C54B0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C1970-28DD-421A-B132-AB29783799F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77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05F10-989B-4DC7-B7EB-0655DEA489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5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BFD85-B56E-4619-B1E8-11B3227937B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0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educatcarhou"/>
          <p:cNvPicPr>
            <a:picLocks noChangeAspect="1" noChangeArrowheads="1"/>
          </p:cNvPicPr>
          <p:nvPr/>
        </p:nvPicPr>
        <p:blipFill>
          <a:blip r:embed="rId13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381000"/>
            <a:ext cx="6400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CCE45789-5AE5-4156-AA33-0E56C3422975}" type="slidenum">
              <a:rPr lang="en-GB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338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8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hyperlink" Target="https://www.youtube.com/watch?v=huPNTanetW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hyperlink" Target="https://www.google.com/url?sa=i&amp;url=https://www.netclipart.com/isee/ohioho_eiffel-tower-france-eiffel-tower-clip-art/&amp;psig=AOvVaw0pSEFRamYZRevogs56Y4Tp&amp;ust=1584733167966000&amp;source=images&amp;cd=vfe&amp;ved=0CAIQjRxqFwoTCPDOi6Glp-gCFQAAAAAdAAAAABA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GB" sz="5400" dirty="0" smtClean="0">
                <a:latin typeface="Comic Sans MS" panose="030F0702030302020204" pitchFamily="66" charset="0"/>
              </a:rPr>
              <a:t>Good morning Elves !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8279" y="3200400"/>
            <a:ext cx="7772400" cy="1752600"/>
          </a:xfrm>
        </p:spPr>
        <p:txBody>
          <a:bodyPr/>
          <a:lstStyle/>
          <a:p>
            <a:pPr>
              <a:defRPr/>
            </a:pPr>
            <a:r>
              <a:rPr lang="en-GB" sz="4400" dirty="0" smtClean="0">
                <a:latin typeface="Comic Sans MS" panose="030F0702030302020204" pitchFamily="66" charset="0"/>
              </a:rPr>
              <a:t>Here’s your work for today…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1295400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3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503" y="662401"/>
            <a:ext cx="1600200" cy="8221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838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Yellow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06" y="1676400"/>
            <a:ext cx="643272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54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503" y="662401"/>
            <a:ext cx="1600200" cy="8221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838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Yellow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43063"/>
            <a:ext cx="6658070" cy="407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5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503" y="662401"/>
            <a:ext cx="1600200" cy="8221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838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Yellow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48912"/>
            <a:ext cx="7024336" cy="447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26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7200" y="533400"/>
            <a:ext cx="8402350" cy="17837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6025" y="-1"/>
            <a:ext cx="9448800" cy="2317173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Now I would like you to have a go at completing work in your CGP Maths </a:t>
            </a:r>
            <a:r>
              <a:rPr lang="en-GB" sz="3600" dirty="0" smtClean="0">
                <a:latin typeface="Comic Sans MS" panose="030F0702030302020204" pitchFamily="66" charset="0"/>
              </a:rPr>
              <a:t>workbook</a:t>
            </a:r>
            <a:r>
              <a:rPr lang="en-GB" sz="3600" dirty="0"/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9375" y="2427937"/>
            <a:ext cx="6858000" cy="1655762"/>
          </a:xfrm>
        </p:spPr>
        <p:txBody>
          <a:bodyPr>
            <a:normAutofit fontScale="25000" lnSpcReduction="20000"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If you would like to try Gruffalo work, complete page 9 and 10</a:t>
            </a: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If </a:t>
            </a:r>
            <a:r>
              <a:rPr lang="en-GB" sz="9600" dirty="0">
                <a:latin typeface="Comic Sans MS" panose="030F0702030302020204" pitchFamily="66" charset="0"/>
              </a:rPr>
              <a:t>you would like to try </a:t>
            </a:r>
            <a:r>
              <a:rPr lang="en-GB" sz="9600" dirty="0" smtClean="0">
                <a:latin typeface="Comic Sans MS" panose="030F0702030302020204" pitchFamily="66" charset="0"/>
              </a:rPr>
              <a:t>Horrid Henry work, complete pages 9, 10 and 11</a:t>
            </a: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If </a:t>
            </a:r>
            <a:r>
              <a:rPr lang="en-GB" sz="9600" dirty="0">
                <a:latin typeface="Comic Sans MS" panose="030F0702030302020204" pitchFamily="66" charset="0"/>
              </a:rPr>
              <a:t>you would like to try </a:t>
            </a:r>
            <a:r>
              <a:rPr lang="en-GB" sz="9600" dirty="0" smtClean="0">
                <a:latin typeface="Comic Sans MS" panose="030F0702030302020204" pitchFamily="66" charset="0"/>
              </a:rPr>
              <a:t>James and the Giant Peach work, complete pages  9,10,11 and 12</a:t>
            </a:r>
          </a:p>
        </p:txBody>
      </p:sp>
      <p:pic>
        <p:nvPicPr>
          <p:cNvPr id="4" name="Picture 3" descr="Image result for gruffal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59" y="2667000"/>
            <a:ext cx="748318" cy="588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horrid henry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69" b="15217"/>
          <a:stretch/>
        </p:blipFill>
        <p:spPr bwMode="auto">
          <a:xfrm>
            <a:off x="400383" y="3810000"/>
            <a:ext cx="636617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Image result for james and the giant peach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90" y="5086143"/>
            <a:ext cx="473595" cy="554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482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304800"/>
            <a:ext cx="31940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5044"/>
            <a:ext cx="203432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45021"/>
            <a:ext cx="1904183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49875"/>
            <a:ext cx="2038350" cy="167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43000" y="4648200"/>
            <a:ext cx="7010400" cy="1297722"/>
          </a:xfrm>
          <a:prstGeom prst="rect">
            <a:avLst/>
          </a:prstGeom>
          <a:solidFill>
            <a:schemeClr val="bg1"/>
          </a:solidFill>
          <a:ln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kern="0" dirty="0">
                <a:solidFill>
                  <a:prstClr val="black"/>
                </a:solidFill>
                <a:latin typeface="Comic Sans MS" panose="030F0702030302020204" pitchFamily="66" charset="0"/>
              </a:rPr>
              <a:t>Logon on to Busy Things. </a:t>
            </a:r>
            <a:r>
              <a:rPr lang="en-GB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Can you challenge yourself today? </a:t>
            </a:r>
          </a:p>
          <a:p>
            <a:pPr lvl="0" algn="ctr"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Play one </a:t>
            </a:r>
            <a:r>
              <a:rPr lang="en-GB" kern="0" dirty="0">
                <a:solidFill>
                  <a:prstClr val="black"/>
                </a:solidFill>
                <a:latin typeface="Comic Sans MS" panose="030F0702030302020204" pitchFamily="66" charset="0"/>
              </a:rPr>
              <a:t>or all the games to practise your </a:t>
            </a:r>
            <a:endParaRPr lang="en-GB" kern="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calculating skills. </a:t>
            </a:r>
            <a:endParaRPr lang="en-GB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5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1625499" y="2191935"/>
            <a:ext cx="6662803" cy="1752600"/>
          </a:xfrm>
          <a:prstGeom prst="wedgeRoundRectCallout">
            <a:avLst>
              <a:gd name="adj1" fmla="val -51853"/>
              <a:gd name="adj2" fmla="val 82021"/>
              <a:gd name="adj3" fmla="val 16667"/>
            </a:avLst>
          </a:prstGeom>
          <a:solidFill>
            <a:srgbClr val="FF3B3B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997" y="0"/>
            <a:ext cx="6858000" cy="1295400"/>
          </a:xfrm>
        </p:spPr>
        <p:txBody>
          <a:bodyPr/>
          <a:lstStyle/>
          <a:p>
            <a:r>
              <a:rPr lang="en-GB" u="sng" dirty="0" smtClean="0">
                <a:latin typeface="Comic Sans MS" panose="030F0702030302020204" pitchFamily="66" charset="0"/>
              </a:rPr>
              <a:t>Handwriting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997" y="2590800"/>
            <a:ext cx="6858000" cy="1808162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Please complete pages </a:t>
            </a:r>
            <a:r>
              <a:rPr lang="en-GB" sz="2800" dirty="0">
                <a:latin typeface="Comic Sans MS" panose="030F0702030302020204" pitchFamily="66" charset="0"/>
              </a:rPr>
              <a:t>6</a:t>
            </a:r>
            <a:r>
              <a:rPr lang="en-GB" sz="2800" dirty="0" smtClean="0">
                <a:latin typeface="Comic Sans MS" panose="030F0702030302020204" pitchFamily="66" charset="0"/>
              </a:rPr>
              <a:t> and 7 in 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your CGP Handwriting Book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hand writing clip 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200416"/>
            <a:ext cx="1757819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41" y="2971800"/>
            <a:ext cx="140176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3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ular Callout 6"/>
          <p:cNvSpPr/>
          <p:nvPr/>
        </p:nvSpPr>
        <p:spPr>
          <a:xfrm>
            <a:off x="1118415" y="1752600"/>
            <a:ext cx="7760452" cy="3733800"/>
          </a:xfrm>
          <a:prstGeom prst="wedgeRectCallout">
            <a:avLst>
              <a:gd name="adj1" fmla="val -50914"/>
              <a:gd name="adj2" fmla="val 82097"/>
            </a:avLst>
          </a:prstGeom>
          <a:solidFill>
            <a:schemeClr val="accent3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English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-304800"/>
            <a:ext cx="7921875" cy="5791199"/>
          </a:xfrm>
        </p:spPr>
        <p:txBody>
          <a:bodyPr/>
          <a:lstStyle/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algn="r"/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25" y="169101"/>
            <a:ext cx="17526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973" y="150312"/>
            <a:ext cx="3116893" cy="144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18414" y="1981200"/>
            <a:ext cx="878758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Click on the link and listen the story of the Elves and the </a:t>
            </a:r>
            <a:endParaRPr lang="en-GB" sz="20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spcBef>
                <a:spcPct val="20000"/>
              </a:spcBef>
            </a:pP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Shoemaker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.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hlinkClick r:id="rId4"/>
              </a:rPr>
              <a:t>https://www.youtube.com/watch?v=huPNTanetW4</a:t>
            </a:r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spcBef>
                <a:spcPct val="20000"/>
              </a:spcBef>
            </a:pPr>
            <a:endParaRPr lang="en-GB" sz="20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spcBef>
                <a:spcPct val="20000"/>
              </a:spcBef>
            </a:pP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As you’ve listened to the Elves and the Shoemaker a few times</a:t>
            </a:r>
          </a:p>
          <a:p>
            <a:pPr lvl="0">
              <a:spcBef>
                <a:spcPct val="20000"/>
              </a:spcBef>
            </a:pP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n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ow. Have a go at retelling the story to a member of your</a:t>
            </a:r>
          </a:p>
          <a:p>
            <a:pPr lvl="0">
              <a:spcBef>
                <a:spcPct val="20000"/>
              </a:spcBef>
            </a:pP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Family.</a:t>
            </a:r>
          </a:p>
          <a:p>
            <a:pPr lvl="0">
              <a:spcBef>
                <a:spcPct val="20000"/>
              </a:spcBef>
            </a:pPr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spcBef>
                <a:spcPct val="20000"/>
              </a:spcBef>
            </a:pP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Can you draw a story map to help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retell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the story?</a:t>
            </a:r>
          </a:p>
          <a:p>
            <a:pPr lvl="0">
              <a:spcBef>
                <a:spcPct val="20000"/>
              </a:spcBef>
            </a:pPr>
            <a:endParaRPr lang="en-GB" sz="20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971800"/>
            <a:ext cx="140176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68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ular Callout 6"/>
          <p:cNvSpPr/>
          <p:nvPr/>
        </p:nvSpPr>
        <p:spPr>
          <a:xfrm>
            <a:off x="1118415" y="1752600"/>
            <a:ext cx="7760452" cy="3733800"/>
          </a:xfrm>
          <a:prstGeom prst="wedgeRectCallout">
            <a:avLst>
              <a:gd name="adj1" fmla="val -50914"/>
              <a:gd name="adj2" fmla="val 82097"/>
            </a:avLst>
          </a:prstGeom>
          <a:solidFill>
            <a:schemeClr val="accent3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English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-304800"/>
            <a:ext cx="7921875" cy="5791199"/>
          </a:xfrm>
        </p:spPr>
        <p:txBody>
          <a:bodyPr/>
          <a:lstStyle/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algn="r"/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25" y="169101"/>
            <a:ext cx="17526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973" y="150312"/>
            <a:ext cx="3116893" cy="144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971800"/>
            <a:ext cx="140176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42746"/>
            <a:ext cx="28479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04646"/>
            <a:ext cx="28003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23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D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5" y="259446"/>
            <a:ext cx="16160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ular Callout 6"/>
          <p:cNvSpPr/>
          <p:nvPr/>
        </p:nvSpPr>
        <p:spPr>
          <a:xfrm>
            <a:off x="1246231" y="1543972"/>
            <a:ext cx="7666037" cy="4323428"/>
          </a:xfrm>
          <a:prstGeom prst="wedgeRectCallout">
            <a:avLst>
              <a:gd name="adj1" fmla="val -48773"/>
              <a:gd name="adj2" fmla="val 73067"/>
            </a:avLst>
          </a:prstGeom>
          <a:solidFill>
            <a:srgbClr val="A9EDD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Phonics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9364" y="1948841"/>
            <a:ext cx="7434262" cy="5791199"/>
          </a:xfrm>
        </p:spPr>
        <p:txBody>
          <a:bodyPr/>
          <a:lstStyle/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Have a go at thinking and writing some 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Nonsense with the ‘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oy</a:t>
            </a:r>
            <a:r>
              <a:rPr lang="en-GB" dirty="0" smtClean="0">
                <a:latin typeface="Comic Sans MS" panose="030F0702030302020204" pitchFamily="66" charset="0"/>
              </a:rPr>
              <a:t>’ sound in your blue 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Book. I’ve got a few to get you started….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soy     </a:t>
            </a:r>
            <a:r>
              <a:rPr lang="en-GB" dirty="0" err="1" smtClean="0">
                <a:latin typeface="Comic Sans MS" panose="030F0702030302020204" pitchFamily="66" charset="0"/>
              </a:rPr>
              <a:t>broy</a:t>
            </a:r>
            <a:r>
              <a:rPr lang="en-GB" dirty="0" smtClean="0">
                <a:latin typeface="Comic Sans MS" panose="030F0702030302020204" pitchFamily="66" charset="0"/>
              </a:rPr>
              <a:t>    </a:t>
            </a:r>
            <a:r>
              <a:rPr lang="en-GB" dirty="0" err="1" smtClean="0">
                <a:latin typeface="Comic Sans MS" panose="030F0702030302020204" pitchFamily="66" charset="0"/>
              </a:rPr>
              <a:t>croyer</a:t>
            </a:r>
            <a:r>
              <a:rPr lang="en-GB" dirty="0" smtClean="0">
                <a:latin typeface="Comic Sans MS" panose="030F0702030302020204" pitchFamily="66" charset="0"/>
              </a:rPr>
              <a:t>. What can you come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u</a:t>
            </a:r>
            <a:r>
              <a:rPr lang="en-GB" dirty="0" smtClean="0">
                <a:latin typeface="Comic Sans MS" panose="030F0702030302020204" pitchFamily="66" charset="0"/>
              </a:rPr>
              <a:t>p with?</a:t>
            </a:r>
          </a:p>
        </p:txBody>
      </p:sp>
      <p:sp>
        <p:nvSpPr>
          <p:cNvPr id="5" name="Rectangle 4"/>
          <p:cNvSpPr/>
          <p:nvPr/>
        </p:nvSpPr>
        <p:spPr>
          <a:xfrm>
            <a:off x="1237880" y="1555764"/>
            <a:ext cx="878758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endParaRPr lang="en-GB" sz="20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spcBef>
                <a:spcPct val="20000"/>
              </a:spcBef>
            </a:pP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Take a look at page 6 and 7 in your Phonics booklet and </a:t>
            </a:r>
          </a:p>
          <a:p>
            <a:pPr lvl="0">
              <a:spcBef>
                <a:spcPct val="20000"/>
              </a:spcBef>
            </a:pP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c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omplete the pages.</a:t>
            </a:r>
          </a:p>
          <a:p>
            <a:pPr lvl="0">
              <a:spcBef>
                <a:spcPct val="20000"/>
              </a:spcBef>
            </a:pPr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140176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7494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See the source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800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3537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Green group</a:t>
            </a:r>
          </a:p>
          <a:p>
            <a:pPr lvl="0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Phonics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31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5" y="259446"/>
            <a:ext cx="16160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ular Callout 6"/>
          <p:cNvSpPr/>
          <p:nvPr/>
        </p:nvSpPr>
        <p:spPr>
          <a:xfrm>
            <a:off x="990601" y="1543972"/>
            <a:ext cx="7921668" cy="3942428"/>
          </a:xfrm>
          <a:prstGeom prst="wedgeRectCallout">
            <a:avLst>
              <a:gd name="adj1" fmla="val -48773"/>
              <a:gd name="adj2" fmla="val 73067"/>
            </a:avLst>
          </a:prstGeom>
          <a:solidFill>
            <a:srgbClr val="FFFF99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Phonics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9363" y="1948841"/>
            <a:ext cx="7921875" cy="5791199"/>
          </a:xfrm>
        </p:spPr>
        <p:txBody>
          <a:bodyPr/>
          <a:lstStyle/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algn="r"/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9363" y="1752600"/>
            <a:ext cx="7434262" cy="3440942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How about working through pages 6 </a:t>
            </a:r>
          </a:p>
          <a:p>
            <a:pPr lvl="0">
              <a:spcBef>
                <a:spcPct val="20000"/>
              </a:spcBef>
            </a:pP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nd 7 in your Phonics booklet 1.</a:t>
            </a:r>
          </a:p>
          <a:p>
            <a:pPr lvl="0">
              <a:spcBef>
                <a:spcPct val="20000"/>
              </a:spcBef>
            </a:pPr>
            <a:endParaRPr lang="en-GB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0">
              <a:spcBef>
                <a:spcPct val="20000"/>
              </a:spcBef>
            </a:pP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Can you make up your own sound</a:t>
            </a:r>
          </a:p>
          <a:p>
            <a:pPr lvl="0">
              <a:spcBef>
                <a:spcPct val="20000"/>
              </a:spcBef>
            </a:pP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attern with a member of your family?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971800"/>
            <a:ext cx="140176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7494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See the source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363" y="26670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3537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Yellow group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Phonics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06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1391433" y="1781568"/>
            <a:ext cx="7504917" cy="3628632"/>
          </a:xfrm>
          <a:prstGeom prst="wedgeRoundRectCallout">
            <a:avLst>
              <a:gd name="adj1" fmla="val -48963"/>
              <a:gd name="adj2" fmla="val 77112"/>
              <a:gd name="adj3" fmla="val 16667"/>
            </a:avLst>
          </a:prstGeom>
          <a:solidFill>
            <a:srgbClr val="FFFF99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449" y="-652935"/>
            <a:ext cx="6858000" cy="243450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Reading online</a:t>
            </a: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06610" y="2068598"/>
            <a:ext cx="9750610" cy="3262818"/>
          </a:xfrm>
        </p:spPr>
        <p:txBody>
          <a:bodyPr>
            <a:normAutofit fontScale="25000" lnSpcReduction="20000"/>
          </a:bodyPr>
          <a:lstStyle/>
          <a:p>
            <a:r>
              <a:rPr lang="en-GB" sz="8000" dirty="0" smtClean="0">
                <a:latin typeface="Comic Sans MS" panose="030F0702030302020204" pitchFamily="66" charset="0"/>
              </a:rPr>
              <a:t>               Please log on to Bug Club and read for at least</a:t>
            </a:r>
          </a:p>
          <a:p>
            <a:r>
              <a:rPr lang="en-GB" sz="8000" dirty="0" smtClean="0">
                <a:latin typeface="Comic Sans MS" panose="030F0702030302020204" pitchFamily="66" charset="0"/>
              </a:rPr>
              <a:t>                       15 minutes.</a:t>
            </a:r>
          </a:p>
          <a:p>
            <a:endParaRPr lang="en-GB" sz="8000" dirty="0" smtClean="0">
              <a:latin typeface="Comic Sans MS" panose="030F0702030302020204" pitchFamily="66" charset="0"/>
            </a:endParaRPr>
          </a:p>
          <a:p>
            <a:pPr lvl="0"/>
            <a:r>
              <a:rPr lang="en-GB" sz="8000" dirty="0">
                <a:latin typeface="Comic Sans MS" panose="030F0702030302020204" pitchFamily="66" charset="0"/>
              </a:rPr>
              <a:t> </a:t>
            </a:r>
            <a:r>
              <a:rPr lang="en-GB" sz="8000" dirty="0" smtClean="0">
                <a:latin typeface="Comic Sans MS" panose="030F0702030302020204" pitchFamily="66" charset="0"/>
              </a:rPr>
              <a:t>               </a:t>
            </a:r>
            <a:r>
              <a:rPr lang="en-GB" sz="8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Read </a:t>
            </a:r>
            <a:r>
              <a:rPr lang="en-GB" sz="8000" dirty="0">
                <a:solidFill>
                  <a:prstClr val="black"/>
                </a:solidFill>
                <a:latin typeface="Comic Sans MS" panose="030F0702030302020204" pitchFamily="66" charset="0"/>
              </a:rPr>
              <a:t>the key words inside the front cover first.</a:t>
            </a:r>
          </a:p>
          <a:p>
            <a:pPr lvl="0"/>
            <a:r>
              <a:rPr lang="en-GB" sz="8000" dirty="0">
                <a:solidFill>
                  <a:prstClr val="black"/>
                </a:solidFill>
                <a:latin typeface="Comic Sans MS" panose="030F0702030302020204" pitchFamily="66" charset="0"/>
              </a:rPr>
              <a:t>Click on the bug questions</a:t>
            </a:r>
            <a:r>
              <a:rPr lang="en-GB" sz="8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  <a:p>
            <a:pPr lvl="0"/>
            <a:endParaRPr lang="en-GB" sz="8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8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                       Elves</a:t>
            </a:r>
            <a:r>
              <a:rPr lang="en-GB" sz="8000" dirty="0">
                <a:solidFill>
                  <a:prstClr val="black"/>
                </a:solidFill>
                <a:latin typeface="Comic Sans MS" panose="030F0702030302020204" pitchFamily="66" charset="0"/>
              </a:rPr>
              <a:t>, make sure you note down the book and/ or pages </a:t>
            </a:r>
          </a:p>
          <a:p>
            <a:pPr lvl="0"/>
            <a:r>
              <a:rPr lang="en-GB" sz="8000" dirty="0">
                <a:solidFill>
                  <a:prstClr val="black"/>
                </a:solidFill>
                <a:latin typeface="Comic Sans MS" panose="030F0702030302020204" pitchFamily="66" charset="0"/>
              </a:rPr>
              <a:t>                     you have read in your reading record book so I can </a:t>
            </a:r>
          </a:p>
          <a:p>
            <a:pPr lvl="0"/>
            <a:r>
              <a:rPr lang="en-GB" sz="8000" dirty="0">
                <a:solidFill>
                  <a:prstClr val="black"/>
                </a:solidFill>
                <a:latin typeface="Comic Sans MS" panose="030F0702030302020204" pitchFamily="66" charset="0"/>
              </a:rPr>
              <a:t>                      read all about your amazing reading when I see you </a:t>
            </a:r>
          </a:p>
          <a:p>
            <a:pPr lvl="0"/>
            <a:r>
              <a:rPr lang="en-GB" sz="8000" dirty="0">
                <a:solidFill>
                  <a:prstClr val="black"/>
                </a:solidFill>
                <a:latin typeface="Comic Sans MS" panose="030F0702030302020204" pitchFamily="66" charset="0"/>
              </a:rPr>
              <a:t>next.</a:t>
            </a:r>
          </a:p>
          <a:p>
            <a:pPr lvl="0"/>
            <a:endParaRPr lang="en-GB" sz="8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endParaRPr lang="en-GB" sz="8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en-GB" sz="8000" dirty="0" smtClean="0">
              <a:latin typeface="Comic Sans MS" panose="030F0702030302020204" pitchFamily="66" charset="0"/>
            </a:endParaRPr>
          </a:p>
          <a:p>
            <a:endParaRPr lang="en-GB" sz="8000" dirty="0">
              <a:latin typeface="Comic Sans MS" panose="030F0702030302020204" pitchFamily="66" charset="0"/>
            </a:endParaRPr>
          </a:p>
          <a:p>
            <a:r>
              <a:rPr lang="en-GB" sz="8000" dirty="0" smtClean="0">
                <a:latin typeface="Comic Sans MS" panose="030F0702030302020204" pitchFamily="66" charset="0"/>
              </a:rPr>
              <a:t>                            </a:t>
            </a:r>
            <a:endParaRPr lang="en-GB" sz="8000" dirty="0">
              <a:latin typeface="Comic Sans MS" panose="030F0702030302020204" pitchFamily="66" charset="0"/>
            </a:endParaRP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reading clip 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257800"/>
            <a:ext cx="16764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42021"/>
            <a:ext cx="1657350" cy="150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79" y="3524250"/>
            <a:ext cx="1254125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05384"/>
            <a:ext cx="720939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1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Active Learning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905000"/>
            <a:ext cx="7886700" cy="1828800"/>
          </a:xfrm>
        </p:spPr>
        <p:txBody>
          <a:bodyPr>
            <a:normAutofit fontScale="92500" lnSpcReduction="10000"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Can you make a tower using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a material you have at home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i.e. </a:t>
            </a:r>
            <a:r>
              <a:rPr lang="en-GB" dirty="0" err="1" smtClean="0">
                <a:latin typeface="Comic Sans MS" panose="030F0702030302020204" pitchFamily="66" charset="0"/>
              </a:rPr>
              <a:t>lego</a:t>
            </a:r>
            <a:r>
              <a:rPr lang="en-GB" dirty="0" smtClean="0">
                <a:latin typeface="Comic Sans MS" panose="030F0702030302020204" pitchFamily="66" charset="0"/>
              </a:rPr>
              <a:t>, newspapers, cardboard.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active learning clip ar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485" y="152400"/>
            <a:ext cx="1461770" cy="1033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88" y="152400"/>
            <a:ext cx="140176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5800" y="3886200"/>
            <a:ext cx="5562600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How tall can you make it?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Have a go at measuring it with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a</a:t>
            </a: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n adult. Measure using hands, shoe or a book maybe.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 descr="Image result for tower clip art]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9796"/>
            <a:ext cx="156304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See the sourc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90496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5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182563" y="381000"/>
            <a:ext cx="7263225" cy="2743200"/>
          </a:xfrm>
          <a:prstGeom prst="wedgeRectCallout">
            <a:avLst>
              <a:gd name="adj1" fmla="val 52812"/>
              <a:gd name="adj2" fmla="val 96580"/>
            </a:avLst>
          </a:prstGeom>
          <a:solidFill>
            <a:srgbClr val="D1B2E8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457200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 smtClean="0">
                <a:latin typeface="Comic Sans MS" panose="030F0702030302020204" pitchFamily="66" charset="0"/>
              </a:rPr>
              <a:t>Have fun, Elves!</a:t>
            </a:r>
          </a:p>
          <a:p>
            <a:pPr marL="0" indent="0" algn="ctr">
              <a:buNone/>
            </a:pPr>
            <a:r>
              <a:rPr lang="en-GB" sz="5400" dirty="0" smtClean="0">
                <a:latin typeface="Comic Sans MS" panose="030F0702030302020204" pitchFamily="66" charset="0"/>
              </a:rPr>
              <a:t>I will speak to you tomorrow.</a:t>
            </a:r>
            <a:endParaRPr lang="en-GB" sz="5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62397"/>
            <a:ext cx="1905000" cy="204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95800"/>
            <a:ext cx="1828800" cy="204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788" y="3352800"/>
            <a:ext cx="140176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11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1704583" y="2514600"/>
            <a:ext cx="7239000" cy="1409700"/>
          </a:xfrm>
          <a:prstGeom prst="wedgeRoundRectCallout">
            <a:avLst>
              <a:gd name="adj1" fmla="val -41425"/>
              <a:gd name="adj2" fmla="val 85159"/>
              <a:gd name="adj3" fmla="val 16667"/>
            </a:avLst>
          </a:prstGeom>
          <a:solidFill>
            <a:srgbClr val="00B05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83121"/>
            <a:ext cx="6858000" cy="1244600"/>
          </a:xfrm>
        </p:spPr>
        <p:txBody>
          <a:bodyPr/>
          <a:lstStyle/>
          <a:p>
            <a:r>
              <a:rPr lang="en-GB" u="sng" dirty="0" smtClean="0">
                <a:latin typeface="Comic Sans MS" panose="030F0702030302020204" pitchFamily="66" charset="0"/>
              </a:rPr>
              <a:t>Maths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8731" y="2538608"/>
            <a:ext cx="6858000" cy="1655762"/>
          </a:xfrm>
        </p:spPr>
        <p:txBody>
          <a:bodyPr/>
          <a:lstStyle/>
          <a:p>
            <a:r>
              <a:rPr lang="en-GB" dirty="0" smtClean="0"/>
              <a:t> </a:t>
            </a:r>
            <a:r>
              <a:rPr lang="en-GB" sz="3600" dirty="0" smtClean="0">
                <a:latin typeface="Comic Sans MS" panose="030F0702030302020204" pitchFamily="66" charset="0"/>
              </a:rPr>
              <a:t>Today we are going to recap on our knowledge of adding.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08" y="496139"/>
            <a:ext cx="1905000" cy="1218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83" y="3048000"/>
            <a:ext cx="1397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7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503" y="662401"/>
            <a:ext cx="1600200" cy="8221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52400" y="838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Green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03" y="1641231"/>
            <a:ext cx="7388364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47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503" y="662401"/>
            <a:ext cx="1600200" cy="8221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838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Green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92031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83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7200" y="533400"/>
            <a:ext cx="8402350" cy="17837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6025" y="-1"/>
            <a:ext cx="9448800" cy="2317173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Now I would like you to have a go at completing work in your CGP Maths </a:t>
            </a:r>
            <a:r>
              <a:rPr lang="en-GB" sz="3600" dirty="0" smtClean="0">
                <a:latin typeface="Comic Sans MS" panose="030F0702030302020204" pitchFamily="66" charset="0"/>
              </a:rPr>
              <a:t>workbook</a:t>
            </a:r>
            <a:r>
              <a:rPr lang="en-GB" sz="3600" dirty="0"/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9375" y="2427937"/>
            <a:ext cx="6858000" cy="1655762"/>
          </a:xfrm>
        </p:spPr>
        <p:txBody>
          <a:bodyPr>
            <a:normAutofit fontScale="25000" lnSpcReduction="20000"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If you would like to try Gruffalo work, complete page </a:t>
            </a:r>
            <a:r>
              <a:rPr lang="en-GB" sz="9600" dirty="0">
                <a:latin typeface="Comic Sans MS" panose="030F0702030302020204" pitchFamily="66" charset="0"/>
              </a:rPr>
              <a:t>9</a:t>
            </a:r>
            <a:endParaRPr lang="en-GB" sz="9600" dirty="0" smtClean="0">
              <a:latin typeface="Comic Sans MS" panose="030F0702030302020204" pitchFamily="66" charset="0"/>
            </a:endParaRP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If </a:t>
            </a:r>
            <a:r>
              <a:rPr lang="en-GB" sz="9600" dirty="0">
                <a:latin typeface="Comic Sans MS" panose="030F0702030302020204" pitchFamily="66" charset="0"/>
              </a:rPr>
              <a:t>you would like to try </a:t>
            </a:r>
            <a:r>
              <a:rPr lang="en-GB" sz="9600" dirty="0" smtClean="0">
                <a:latin typeface="Comic Sans MS" panose="030F0702030302020204" pitchFamily="66" charset="0"/>
              </a:rPr>
              <a:t>Horrid Henry work, complete pages  </a:t>
            </a:r>
            <a:r>
              <a:rPr lang="en-GB" sz="9600" dirty="0">
                <a:latin typeface="Comic Sans MS" panose="030F0702030302020204" pitchFamily="66" charset="0"/>
              </a:rPr>
              <a:t>9</a:t>
            </a:r>
            <a:r>
              <a:rPr lang="en-GB" sz="9600" dirty="0" smtClean="0">
                <a:latin typeface="Comic Sans MS" panose="030F0702030302020204" pitchFamily="66" charset="0"/>
              </a:rPr>
              <a:t> and 10</a:t>
            </a: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If </a:t>
            </a:r>
            <a:r>
              <a:rPr lang="en-GB" sz="9600" dirty="0">
                <a:latin typeface="Comic Sans MS" panose="030F0702030302020204" pitchFamily="66" charset="0"/>
              </a:rPr>
              <a:t>you would like to try </a:t>
            </a:r>
            <a:r>
              <a:rPr lang="en-GB" sz="9600" dirty="0" smtClean="0">
                <a:latin typeface="Comic Sans MS" panose="030F0702030302020204" pitchFamily="66" charset="0"/>
              </a:rPr>
              <a:t>James and the Giant Peach work, complete pages </a:t>
            </a:r>
            <a:r>
              <a:rPr lang="en-GB" sz="9600" dirty="0">
                <a:latin typeface="Comic Sans MS" panose="030F0702030302020204" pitchFamily="66" charset="0"/>
              </a:rPr>
              <a:t> 9</a:t>
            </a:r>
            <a:r>
              <a:rPr lang="en-GB" sz="9600" dirty="0" smtClean="0">
                <a:latin typeface="Comic Sans MS" panose="030F0702030302020204" pitchFamily="66" charset="0"/>
              </a:rPr>
              <a:t>, 10 and 11</a:t>
            </a:r>
          </a:p>
        </p:txBody>
      </p:sp>
      <p:pic>
        <p:nvPicPr>
          <p:cNvPr id="4" name="Picture 3" descr="Image result for gruffal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59" y="2667000"/>
            <a:ext cx="748318" cy="588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horrid henry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69" b="15217"/>
          <a:stretch/>
        </p:blipFill>
        <p:spPr bwMode="auto">
          <a:xfrm>
            <a:off x="400383" y="3810000"/>
            <a:ext cx="636617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Image result for james and the giant peach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90" y="5086143"/>
            <a:ext cx="473595" cy="554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116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6025" y="-1"/>
            <a:ext cx="9448800" cy="1425287"/>
          </a:xfrm>
        </p:spPr>
        <p:txBody>
          <a:bodyPr>
            <a:normAutofit/>
          </a:bodyPr>
          <a:lstStyle/>
          <a:p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9375" y="2427937"/>
            <a:ext cx="6858000" cy="1655762"/>
          </a:xfrm>
        </p:spPr>
        <p:txBody>
          <a:bodyPr>
            <a:norm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sz="9600" dirty="0" smtClean="0">
              <a:latin typeface="Comic Sans MS" panose="030F0702030302020204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936" y="3352800"/>
            <a:ext cx="187642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"/>
            <a:ext cx="3197225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462" y="1447800"/>
            <a:ext cx="41433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133600" y="551051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  <a:endParaRPr lang="en-GB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7768" y="5393212"/>
            <a:ext cx="5983664" cy="1297722"/>
          </a:xfrm>
          <a:prstGeom prst="rect">
            <a:avLst/>
          </a:prstGeom>
          <a:solidFill>
            <a:schemeClr val="bg1"/>
          </a:solidFill>
          <a:ln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kern="0" dirty="0">
                <a:solidFill>
                  <a:prstClr val="black"/>
                </a:solidFill>
                <a:latin typeface="Comic Sans MS" panose="030F0702030302020204" pitchFamily="66" charset="0"/>
              </a:rPr>
              <a:t>Logon on to Busy Things. </a:t>
            </a:r>
            <a:r>
              <a:rPr lang="en-GB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Can you challenge yourself today? Play </a:t>
            </a:r>
            <a:r>
              <a:rPr lang="en-GB" kern="0" dirty="0">
                <a:solidFill>
                  <a:prstClr val="black"/>
                </a:solidFill>
                <a:latin typeface="Comic Sans MS" panose="030F0702030302020204" pitchFamily="66" charset="0"/>
              </a:rPr>
              <a:t>one or all the games to practise your </a:t>
            </a:r>
            <a:r>
              <a:rPr lang="en-GB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addition skills. </a:t>
            </a:r>
            <a:endParaRPr lang="en-GB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15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828800" y="253424"/>
            <a:ext cx="7086600" cy="181588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1503" y="662401"/>
            <a:ext cx="1600200" cy="8221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838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Green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259286"/>
            <a:ext cx="7315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If you’ve completed you Maths book and have time for the Maths Challenge below. Have a go at the following questions. </a:t>
            </a:r>
          </a:p>
          <a:p>
            <a:pPr lvl="0"/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Write the answers in your blue book.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2110337"/>
            <a:ext cx="3810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2110337"/>
            <a:ext cx="3581401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33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503" y="662401"/>
            <a:ext cx="1600200" cy="8221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838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Yellow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14400"/>
            <a:ext cx="580941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83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s drawings on blue design template">
  <a:themeElements>
    <a:clrScheme name="Childrens drawings on blue design template 1">
      <a:dk1>
        <a:srgbClr val="000066"/>
      </a:dk1>
      <a:lt1>
        <a:srgbClr val="FFFFFF"/>
      </a:lt1>
      <a:dk2>
        <a:srgbClr val="4A8AC4"/>
      </a:dk2>
      <a:lt2>
        <a:srgbClr val="F7CC17"/>
      </a:lt2>
      <a:accent1>
        <a:srgbClr val="CDCD1F"/>
      </a:accent1>
      <a:accent2>
        <a:srgbClr val="368D2D"/>
      </a:accent2>
      <a:accent3>
        <a:srgbClr val="B1C4DE"/>
      </a:accent3>
      <a:accent4>
        <a:srgbClr val="DADADA"/>
      </a:accent4>
      <a:accent5>
        <a:srgbClr val="E3E3AB"/>
      </a:accent5>
      <a:accent6>
        <a:srgbClr val="307F28"/>
      </a:accent6>
      <a:hlink>
        <a:srgbClr val="0066FF"/>
      </a:hlink>
      <a:folHlink>
        <a:srgbClr val="FF9900"/>
      </a:folHlink>
    </a:clrScheme>
    <a:fontScheme name="Childrens drawings on blue design templat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Childrens drawings on blue design template 1">
        <a:dk1>
          <a:srgbClr val="000066"/>
        </a:dk1>
        <a:lt1>
          <a:srgbClr val="FFFFFF"/>
        </a:lt1>
        <a:dk2>
          <a:srgbClr val="4A8AC4"/>
        </a:dk2>
        <a:lt2>
          <a:srgbClr val="F7CC17"/>
        </a:lt2>
        <a:accent1>
          <a:srgbClr val="CDCD1F"/>
        </a:accent1>
        <a:accent2>
          <a:srgbClr val="368D2D"/>
        </a:accent2>
        <a:accent3>
          <a:srgbClr val="B1C4DE"/>
        </a:accent3>
        <a:accent4>
          <a:srgbClr val="DADADA"/>
        </a:accent4>
        <a:accent5>
          <a:srgbClr val="E3E3AB"/>
        </a:accent5>
        <a:accent6>
          <a:srgbClr val="307F28"/>
        </a:accent6>
        <a:hlink>
          <a:srgbClr val="0066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573</Words>
  <Application>Microsoft Office PowerPoint</Application>
  <PresentationFormat>On-screen Show (4:3)</PresentationFormat>
  <Paragraphs>116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Comic Sans MS</vt:lpstr>
      <vt:lpstr>Monotype Sorts</vt:lpstr>
      <vt:lpstr>Tahoma</vt:lpstr>
      <vt:lpstr>Wingdings</vt:lpstr>
      <vt:lpstr>Childrens drawings on blue design template</vt:lpstr>
      <vt:lpstr>1_Office Theme</vt:lpstr>
      <vt:lpstr>Good morning Elves !</vt:lpstr>
      <vt:lpstr>        Reading online </vt:lpstr>
      <vt:lpstr>Maths</vt:lpstr>
      <vt:lpstr>PowerPoint Presentation</vt:lpstr>
      <vt:lpstr>PowerPoint Presentation</vt:lpstr>
      <vt:lpstr>Now I would like you to have a go at completing work in your CGP Maths workbook.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I would like you to have a go at completing work in your CGP Maths workbook.</vt:lpstr>
      <vt:lpstr>PowerPoint Presentation</vt:lpstr>
      <vt:lpstr>Handwriting</vt:lpstr>
      <vt:lpstr>English</vt:lpstr>
      <vt:lpstr>English</vt:lpstr>
      <vt:lpstr>Phonics</vt:lpstr>
      <vt:lpstr>Phonics</vt:lpstr>
      <vt:lpstr>  Active Learning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 Unicorns!</dc:title>
  <dc:creator>user</dc:creator>
  <cp:lastModifiedBy>Yvonne Murray</cp:lastModifiedBy>
  <cp:revision>79</cp:revision>
  <dcterms:created xsi:type="dcterms:W3CDTF">2020-03-17T20:05:19Z</dcterms:created>
  <dcterms:modified xsi:type="dcterms:W3CDTF">2020-03-23T09:02:39Z</dcterms:modified>
</cp:coreProperties>
</file>