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8" r:id="rId3"/>
    <p:sldId id="281" r:id="rId4"/>
    <p:sldId id="262" r:id="rId5"/>
    <p:sldId id="283" r:id="rId6"/>
    <p:sldId id="286" r:id="rId7"/>
    <p:sldId id="263" r:id="rId8"/>
    <p:sldId id="264" r:id="rId9"/>
    <p:sldId id="265" r:id="rId10"/>
    <p:sldId id="267" r:id="rId11"/>
    <p:sldId id="278" r:id="rId12"/>
    <p:sldId id="268" r:id="rId13"/>
    <p:sldId id="269" r:id="rId14"/>
    <p:sldId id="270" r:id="rId15"/>
    <p:sldId id="276" r:id="rId16"/>
    <p:sldId id="280" r:id="rId17"/>
    <p:sldId id="284" r:id="rId18"/>
    <p:sldId id="28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3F52"/>
    <a:srgbClr val="00CC00"/>
    <a:srgbClr val="008000"/>
    <a:srgbClr val="FFFF99"/>
    <a:srgbClr val="D6BFE3"/>
    <a:srgbClr val="D1B2E8"/>
    <a:srgbClr val="FF3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0" autoAdjust="0"/>
    <p:restoredTop sz="94660"/>
  </p:normalViewPr>
  <p:slideViewPr>
    <p:cSldViewPr>
      <p:cViewPr varScale="1">
        <p:scale>
          <a:sx n="69" d="100"/>
          <a:sy n="69" d="100"/>
        </p:scale>
        <p:origin x="-141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1" descr="educatcarhou"/>
          <p:cNvPicPr>
            <a:picLocks noChangeAspect="1" noChangeArrowheads="1"/>
          </p:cNvPicPr>
          <p:nvPr/>
        </p:nvPicPr>
        <p:blipFill>
          <a:blip r:embed="rId2">
            <a:lum bright="-24000" contrast="-30000"/>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457200" y="1905000"/>
            <a:ext cx="7772400" cy="11430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ctr">
              <a:defRPr/>
            </a:lvl1pPr>
          </a:lstStyle>
          <a:p>
            <a:pPr lvl="0"/>
            <a:r>
              <a:rPr lang="en-GB" noProof="0" smtClean="0"/>
              <a:t>Click to edit title style</a:t>
            </a:r>
          </a:p>
        </p:txBody>
      </p:sp>
      <p:sp>
        <p:nvSpPr>
          <p:cNvPr id="3076" name="Rectangle 4"/>
          <p:cNvSpPr>
            <a:spLocks noGrp="1" noChangeArrowheads="1"/>
          </p:cNvSpPr>
          <p:nvPr>
            <p:ph type="subTitle" idx="1"/>
          </p:nvPr>
        </p:nvSpPr>
        <p:spPr>
          <a:xfrm>
            <a:off x="457200" y="2971800"/>
            <a:ext cx="7772400" cy="1752600"/>
          </a:xfrm>
        </p:spPr>
        <p:txBody>
          <a:bodyPr/>
          <a:lstStyle>
            <a:lvl1pPr marL="0" indent="0" algn="ctr">
              <a:buFont typeface="Monotype Sorts" pitchFamily="2" charset="2"/>
              <a:buNone/>
              <a:defRPr/>
            </a:lvl1pPr>
          </a:lstStyle>
          <a:p>
            <a:pPr lvl="0"/>
            <a:r>
              <a:rPr lang="en-GB" noProof="0" smtClean="0"/>
              <a:t>Click to edit Master subtitle style</a:t>
            </a:r>
          </a:p>
        </p:txBody>
      </p:sp>
      <p:sp>
        <p:nvSpPr>
          <p:cNvPr id="5" name="Rectangle 5"/>
          <p:cNvSpPr>
            <a:spLocks noGrp="1" noChangeArrowheads="1"/>
          </p:cNvSpPr>
          <p:nvPr>
            <p:ph type="dt" sz="half" idx="10"/>
          </p:nvPr>
        </p:nvSpPr>
        <p:spPr>
          <a:xfrm>
            <a:off x="533400" y="6248400"/>
            <a:ext cx="1905000" cy="457200"/>
          </a:xfrm>
        </p:spPr>
        <p:txBody>
          <a:bodyPr/>
          <a:lstStyle>
            <a:lvl1pPr>
              <a:defRPr>
                <a:solidFill>
                  <a:srgbClr val="CCECFF"/>
                </a:solidFill>
              </a:defRPr>
            </a:lvl1pPr>
          </a:lstStyle>
          <a:p>
            <a:pPr>
              <a:defRPr/>
            </a:pPr>
            <a:endParaRPr lang="en-GB"/>
          </a:p>
        </p:txBody>
      </p:sp>
      <p:sp>
        <p:nvSpPr>
          <p:cNvPr id="6" name="Rectangle 6"/>
          <p:cNvSpPr>
            <a:spLocks noGrp="1" noChangeArrowheads="1"/>
          </p:cNvSpPr>
          <p:nvPr>
            <p:ph type="ftr" sz="quarter" idx="11"/>
          </p:nvPr>
        </p:nvSpPr>
        <p:spPr>
          <a:xfrm>
            <a:off x="2971800" y="6248400"/>
            <a:ext cx="2895600" cy="457200"/>
          </a:xfrm>
        </p:spPr>
        <p:txBody>
          <a:bodyPr/>
          <a:lstStyle>
            <a:lvl1pPr>
              <a:defRPr>
                <a:solidFill>
                  <a:srgbClr val="CCECFF"/>
                </a:solidFill>
              </a:defRPr>
            </a:lvl1pPr>
          </a:lstStyle>
          <a:p>
            <a:pPr>
              <a:defRPr/>
            </a:pPr>
            <a:endParaRPr lang="en-GB"/>
          </a:p>
        </p:txBody>
      </p:sp>
      <p:sp>
        <p:nvSpPr>
          <p:cNvPr id="7" name="Rectangle 7"/>
          <p:cNvSpPr>
            <a:spLocks noGrp="1" noChangeArrowheads="1"/>
          </p:cNvSpPr>
          <p:nvPr>
            <p:ph type="sldNum" sz="quarter" idx="12"/>
          </p:nvPr>
        </p:nvSpPr>
        <p:spPr>
          <a:xfrm>
            <a:off x="6400800" y="6248400"/>
            <a:ext cx="1905000" cy="457200"/>
          </a:xfrm>
        </p:spPr>
        <p:txBody>
          <a:bodyPr/>
          <a:lstStyle>
            <a:lvl1pPr>
              <a:defRPr>
                <a:solidFill>
                  <a:srgbClr val="CCECFF"/>
                </a:solidFill>
              </a:defRPr>
            </a:lvl1pPr>
          </a:lstStyle>
          <a:p>
            <a:pPr>
              <a:defRPr/>
            </a:pPr>
            <a:fld id="{57F0C508-270D-4A5F-8E31-2A03C2DB9B85}" type="slidenum">
              <a:rPr lang="en-GB"/>
              <a:pPr>
                <a:defRPr/>
              </a:pPr>
              <a:t>‹#›</a:t>
            </a:fld>
            <a:endParaRPr lang="en-GB"/>
          </a:p>
        </p:txBody>
      </p:sp>
    </p:spTree>
    <p:extLst>
      <p:ext uri="{BB962C8B-B14F-4D97-AF65-F5344CB8AC3E}">
        <p14:creationId xmlns:p14="http://schemas.microsoft.com/office/powerpoint/2010/main" val="2849890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F3AC2B-9F19-4AD1-B937-70E933FAFE31}"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393336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3810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3810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8151E5-CE44-4EF8-A27B-DD2C7488CFD0}"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214133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29/03/2020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934295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29/03/2020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482906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29/03/2020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774743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29/03/2020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16125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29/03/2020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59996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29/03/2020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332493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29/03/2020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970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29/03/2020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57680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57FF34-A333-4B04-8F2A-F21487C4E170}"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943895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29/03/2020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882020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29/03/2020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517821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29/03/2020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406225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7C50BC-EC6A-4370-BD04-A7A6A857CBA3}"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109478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097729-4FB8-456C-921A-C076D72215EF}"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702876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DC435B-813E-4924-958A-33CD5DDFFF55}"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59522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FC51D52-C0AF-47AE-9D81-03F9D8C54B0F}"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46334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B5C1970-28DD-421A-B132-AB29783799F2}"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988677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905F10-989B-4DC7-B7EB-0655DEA4890E}"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709556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ABFD85-B56E-4619-B1E8-11B3227937B0}"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901303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1026" name="Picture 11" descr="educatcarhou"/>
          <p:cNvPicPr>
            <a:picLocks noChangeAspect="1" noChangeArrowheads="1"/>
          </p:cNvPicPr>
          <p:nvPr/>
        </p:nvPicPr>
        <p:blipFill>
          <a:blip r:embed="rId13">
            <a:lum bright="-24000" contrast="-30000"/>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title"/>
          </p:nvPr>
        </p:nvSpPr>
        <p:spPr bwMode="auto">
          <a:xfrm>
            <a:off x="2514600" y="381000"/>
            <a:ext cx="64008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title style</a:t>
            </a:r>
          </a:p>
        </p:txBody>
      </p:sp>
      <p:sp>
        <p:nvSpPr>
          <p:cNvPr id="2051" name="Rectangle 3"/>
          <p:cNvSpPr>
            <a:spLocks noGrp="1" noChangeArrowheads="1"/>
          </p:cNvSpPr>
          <p:nvPr>
            <p:ph type="body" idx="1"/>
          </p:nvPr>
        </p:nvSpPr>
        <p:spPr bwMode="auto">
          <a:xfrm>
            <a:off x="1143000" y="1600200"/>
            <a:ext cx="77724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52" name="Rectangle 4"/>
          <p:cNvSpPr>
            <a:spLocks noGrp="1" noChangeArrowheads="1"/>
          </p:cNvSpPr>
          <p:nvPr>
            <p:ph type="dt" sz="half" idx="2"/>
          </p:nvPr>
        </p:nvSpPr>
        <p:spPr bwMode="auto">
          <a:xfrm>
            <a:off x="1143000" y="6400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atin typeface="+mj-lt"/>
              </a:defRPr>
            </a:lvl1pPr>
          </a:lstStyle>
          <a:p>
            <a:pPr eaLnBrk="0" fontAlgn="base" hangingPunct="0">
              <a:spcAft>
                <a:spcPct val="0"/>
              </a:spcAft>
              <a:defRPr/>
            </a:pPr>
            <a:endParaRPr lang="en-GB">
              <a:solidFill>
                <a:srgbClr val="FFFFFF"/>
              </a:solidFill>
            </a:endParaRPr>
          </a:p>
        </p:txBody>
      </p:sp>
      <p:sp>
        <p:nvSpPr>
          <p:cNvPr id="2053" name="Rectangle 5"/>
          <p:cNvSpPr>
            <a:spLocks noGrp="1" noChangeArrowheads="1"/>
          </p:cNvSpPr>
          <p:nvPr>
            <p:ph type="ftr" sz="quarter" idx="3"/>
          </p:nvPr>
        </p:nvSpPr>
        <p:spPr bwMode="auto">
          <a:xfrm>
            <a:off x="3581400" y="64008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j-lt"/>
              </a:defRPr>
            </a:lvl1pPr>
          </a:lstStyle>
          <a:p>
            <a:pPr eaLnBrk="0" fontAlgn="base" hangingPunct="0">
              <a:spcAft>
                <a:spcPct val="0"/>
              </a:spcAft>
              <a:defRPr/>
            </a:pPr>
            <a:endParaRPr lang="en-GB">
              <a:solidFill>
                <a:srgbClr val="FFFFFF"/>
              </a:solidFill>
            </a:endParaRPr>
          </a:p>
        </p:txBody>
      </p:sp>
      <p:sp>
        <p:nvSpPr>
          <p:cNvPr id="2054" name="Rectangle 6"/>
          <p:cNvSpPr>
            <a:spLocks noGrp="1" noChangeArrowheads="1"/>
          </p:cNvSpPr>
          <p:nvPr>
            <p:ph type="sldNum" sz="quarter" idx="4"/>
          </p:nvPr>
        </p:nvSpPr>
        <p:spPr bwMode="auto">
          <a:xfrm>
            <a:off x="7010400" y="6400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j-lt"/>
              </a:defRPr>
            </a:lvl1pPr>
          </a:lstStyle>
          <a:p>
            <a:pPr eaLnBrk="0" fontAlgn="base" hangingPunct="0">
              <a:spcAft>
                <a:spcPct val="0"/>
              </a:spcAft>
              <a:defRPr/>
            </a:pPr>
            <a:fld id="{CCE45789-5AE5-4156-AA33-0E56C3422975}" type="slidenum">
              <a:rPr lang="en-GB">
                <a:solidFill>
                  <a:srgbClr val="FFFFFF"/>
                </a:solidFill>
              </a:rPr>
              <a:pPr eaLnBrk="0" fontAlgn="base" hangingPunct="0">
                <a:spcAft>
                  <a:spcPct val="0"/>
                </a:spcAft>
                <a:defRPr/>
              </a:pPr>
              <a:t>‹#›</a:t>
            </a:fld>
            <a:endParaRPr lang="en-GB">
              <a:solidFill>
                <a:srgbClr val="FFFFFF"/>
              </a:solidFill>
            </a:endParaRPr>
          </a:p>
        </p:txBody>
      </p:sp>
    </p:spTree>
    <p:extLst>
      <p:ext uri="{BB962C8B-B14F-4D97-AF65-F5344CB8AC3E}">
        <p14:creationId xmlns:p14="http://schemas.microsoft.com/office/powerpoint/2010/main" val="100793385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1F6127C-4B9F-401E-9847-74443EC2AAEE}" type="datetimeFigureOut">
              <a:rPr lang="en-GB" smtClean="0">
                <a:solidFill>
                  <a:prstClr val="black">
                    <a:tint val="75000"/>
                  </a:prstClr>
                </a:solidFill>
              </a:rPr>
              <a:pPr>
                <a:defRPr/>
              </a:pPr>
              <a:t>29/03/2020</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817845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hyperlink" Target="http://farnboroughprimary.co.uk/young-science-ambassadors/"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1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GB" sz="5400" dirty="0" smtClean="0">
                <a:latin typeface="Comic Sans MS" panose="030F0702030302020204" pitchFamily="66" charset="0"/>
              </a:rPr>
              <a:t>Good morning Unicorns!</a:t>
            </a:r>
            <a:endParaRPr lang="en-GB" sz="5400" dirty="0">
              <a:latin typeface="Comic Sans MS" panose="030F0702030302020204" pitchFamily="66" charset="0"/>
            </a:endParaRPr>
          </a:p>
        </p:txBody>
      </p:sp>
      <p:sp>
        <p:nvSpPr>
          <p:cNvPr id="3" name="Subtitle 2"/>
          <p:cNvSpPr>
            <a:spLocks noGrp="1"/>
          </p:cNvSpPr>
          <p:nvPr>
            <p:ph type="subTitle" idx="1"/>
          </p:nvPr>
        </p:nvSpPr>
        <p:spPr>
          <a:xfrm>
            <a:off x="457200" y="3429000"/>
            <a:ext cx="7772400" cy="1752600"/>
          </a:xfrm>
        </p:spPr>
        <p:txBody>
          <a:bodyPr/>
          <a:lstStyle/>
          <a:p>
            <a:pPr>
              <a:defRPr/>
            </a:pPr>
            <a:r>
              <a:rPr lang="en-GB" sz="4400" dirty="0" smtClean="0">
                <a:latin typeface="Comic Sans MS" panose="030F0702030302020204" pitchFamily="66" charset="0"/>
              </a:rPr>
              <a:t>Here’s your work for today: Friday 3</a:t>
            </a:r>
            <a:r>
              <a:rPr lang="en-GB" sz="4400" baseline="30000" dirty="0" smtClean="0">
                <a:latin typeface="Comic Sans MS" panose="030F0702030302020204" pitchFamily="66" charset="0"/>
              </a:rPr>
              <a:t>rd</a:t>
            </a:r>
            <a:r>
              <a:rPr lang="en-GB" sz="4400" dirty="0" smtClean="0">
                <a:latin typeface="Comic Sans MS" panose="030F0702030302020204" pitchFamily="66" charset="0"/>
              </a:rPr>
              <a:t> April</a:t>
            </a:r>
            <a:endParaRPr lang="en-GB" sz="4400" dirty="0">
              <a:latin typeface="Comic Sans MS" panose="030F0702030302020204" pitchFamily="66" charset="0"/>
            </a:endParaRPr>
          </a:p>
        </p:txBody>
      </p:sp>
    </p:spTree>
    <p:extLst>
      <p:ext uri="{BB962C8B-B14F-4D97-AF65-F5344CB8AC3E}">
        <p14:creationId xmlns:p14="http://schemas.microsoft.com/office/powerpoint/2010/main" val="1860384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1524" y="286143"/>
            <a:ext cx="5380952" cy="6285714"/>
          </a:xfrm>
          <a:prstGeom prst="rect">
            <a:avLst/>
          </a:prstGeom>
        </p:spPr>
      </p:pic>
    </p:spTree>
    <p:extLst>
      <p:ext uri="{BB962C8B-B14F-4D97-AF65-F5344CB8AC3E}">
        <p14:creationId xmlns:p14="http://schemas.microsoft.com/office/powerpoint/2010/main" val="621559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3B3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u="sng" dirty="0" smtClean="0">
                <a:latin typeface="Comic Sans MS" panose="030F0702030302020204" pitchFamily="66" charset="0"/>
              </a:rPr>
              <a:t>Handwriting</a:t>
            </a:r>
            <a:endParaRPr lang="en-GB" u="sng" dirty="0">
              <a:latin typeface="Comic Sans MS" panose="030F0702030302020204" pitchFamily="66" charset="0"/>
            </a:endParaRPr>
          </a:p>
        </p:txBody>
      </p:sp>
      <p:sp>
        <p:nvSpPr>
          <p:cNvPr id="3" name="Subtitle 2"/>
          <p:cNvSpPr>
            <a:spLocks noGrp="1"/>
          </p:cNvSpPr>
          <p:nvPr>
            <p:ph type="subTitle" idx="1"/>
          </p:nvPr>
        </p:nvSpPr>
        <p:spPr/>
        <p:txBody>
          <a:bodyPr>
            <a:normAutofit/>
          </a:bodyPr>
          <a:lstStyle/>
          <a:p>
            <a:r>
              <a:rPr lang="en-GB" sz="2800" dirty="0" smtClean="0">
                <a:latin typeface="Comic Sans MS" panose="030F0702030302020204" pitchFamily="66" charset="0"/>
              </a:rPr>
              <a:t>Please complete pages 12 and 13 in your CGP Handwriting Book</a:t>
            </a:r>
            <a:endParaRPr lang="en-GB" sz="2800" dirty="0">
              <a:latin typeface="Comic Sans MS" panose="030F0702030302020204" pitchFamily="66" charset="0"/>
            </a:endParaRPr>
          </a:p>
        </p:txBody>
      </p:sp>
      <p:pic>
        <p:nvPicPr>
          <p:cNvPr id="4" name="Picture 3" descr="Image result for hand writing clip 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1143000"/>
            <a:ext cx="2133600" cy="1219200"/>
          </a:xfrm>
          <a:prstGeom prst="rect">
            <a:avLst/>
          </a:prstGeom>
          <a:noFill/>
          <a:ln>
            <a:noFill/>
          </a:ln>
        </p:spPr>
      </p:pic>
    </p:spTree>
    <p:extLst>
      <p:ext uri="{BB962C8B-B14F-4D97-AF65-F5344CB8AC3E}">
        <p14:creationId xmlns:p14="http://schemas.microsoft.com/office/powerpoint/2010/main" val="248832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u="sng" dirty="0" smtClean="0">
                <a:latin typeface="Comic Sans MS" panose="030F0702030302020204" pitchFamily="66" charset="0"/>
              </a:rPr>
              <a:t/>
            </a:r>
            <a:br>
              <a:rPr lang="en-GB" u="sng" dirty="0" smtClean="0">
                <a:latin typeface="Comic Sans MS" panose="030F0702030302020204" pitchFamily="66" charset="0"/>
              </a:rPr>
            </a:br>
            <a:r>
              <a:rPr lang="en-GB" u="sng" dirty="0" smtClean="0">
                <a:latin typeface="Comic Sans MS" panose="030F0702030302020204" pitchFamily="66" charset="0"/>
              </a:rPr>
              <a:t/>
            </a:r>
            <a:br>
              <a:rPr lang="en-GB" u="sng" dirty="0" smtClean="0">
                <a:latin typeface="Comic Sans MS" panose="030F0702030302020204" pitchFamily="66" charset="0"/>
              </a:rPr>
            </a:br>
            <a:r>
              <a:rPr lang="en-GB" u="sng" dirty="0">
                <a:latin typeface="Comic Sans MS" panose="030F0702030302020204" pitchFamily="66" charset="0"/>
              </a:rPr>
              <a:t/>
            </a:r>
            <a:br>
              <a:rPr lang="en-GB" u="sng" dirty="0">
                <a:latin typeface="Comic Sans MS" panose="030F0702030302020204" pitchFamily="66" charset="0"/>
              </a:rPr>
            </a:br>
            <a:r>
              <a:rPr lang="en-GB" u="sng" dirty="0" smtClean="0">
                <a:latin typeface="Comic Sans MS" panose="030F0702030302020204" pitchFamily="66" charset="0"/>
              </a:rPr>
              <a:t>English</a:t>
            </a:r>
            <a:endParaRPr lang="en-GB" u="sng" dirty="0">
              <a:latin typeface="Comic Sans MS" panose="030F0702030302020204" pitchFamily="66" charset="0"/>
            </a:endParaRPr>
          </a:p>
        </p:txBody>
      </p:sp>
      <p:sp>
        <p:nvSpPr>
          <p:cNvPr id="3" name="Content Placeholder 2"/>
          <p:cNvSpPr>
            <a:spLocks noGrp="1"/>
          </p:cNvSpPr>
          <p:nvPr>
            <p:ph idx="1"/>
          </p:nvPr>
        </p:nvSpPr>
        <p:spPr>
          <a:xfrm>
            <a:off x="685800" y="1295400"/>
            <a:ext cx="7829550" cy="4881563"/>
          </a:xfrm>
        </p:spPr>
        <p:txBody>
          <a:bodyPr/>
          <a:lstStyle/>
          <a:p>
            <a:endParaRPr lang="en-GB" sz="2400" dirty="0" smtClean="0">
              <a:latin typeface="Comic Sans MS" panose="030F0702030302020204" pitchFamily="66" charset="0"/>
            </a:endParaRPr>
          </a:p>
          <a:p>
            <a:pPr marL="0" indent="0">
              <a:buNone/>
            </a:pPr>
            <a:endParaRPr lang="en-GB" sz="2400" dirty="0">
              <a:latin typeface="Comic Sans MS" panose="030F0702030302020204" pitchFamily="66" charset="0"/>
            </a:endParaRPr>
          </a:p>
          <a:p>
            <a:r>
              <a:rPr lang="en-GB" sz="2400" dirty="0">
                <a:latin typeface="Comic Sans MS" panose="030F0702030302020204" pitchFamily="66" charset="0"/>
              </a:rPr>
              <a:t>Today you are going </a:t>
            </a:r>
            <a:r>
              <a:rPr lang="en-GB" sz="2400" dirty="0" smtClean="0">
                <a:latin typeface="Comic Sans MS" panose="030F0702030302020204" pitchFamily="66" charset="0"/>
              </a:rPr>
              <a:t>to</a:t>
            </a:r>
            <a:r>
              <a:rPr lang="en-GB" sz="2400" b="1" dirty="0">
                <a:latin typeface="Comic Sans MS" panose="030F0702030302020204" pitchFamily="66" charset="0"/>
              </a:rPr>
              <a:t> </a:t>
            </a:r>
            <a:r>
              <a:rPr lang="en-GB" sz="2400" dirty="0" smtClean="0">
                <a:latin typeface="Comic Sans MS" panose="030F0702030302020204" pitchFamily="66" charset="0"/>
              </a:rPr>
              <a:t>write instructions </a:t>
            </a:r>
            <a:r>
              <a:rPr lang="en-GB" sz="2400" dirty="0">
                <a:latin typeface="Comic Sans MS" panose="030F0702030302020204" pitchFamily="66" charset="0"/>
              </a:rPr>
              <a:t>on how to be the naughtiest pet. </a:t>
            </a:r>
          </a:p>
          <a:p>
            <a:r>
              <a:rPr lang="en-GB" sz="2400" dirty="0">
                <a:latin typeface="Comic Sans MS" panose="030F0702030302020204" pitchFamily="66" charset="0"/>
              </a:rPr>
              <a:t>You </a:t>
            </a:r>
            <a:r>
              <a:rPr lang="en-GB" sz="2400" dirty="0" smtClean="0">
                <a:latin typeface="Comic Sans MS" panose="030F0702030302020204" pitchFamily="66" charset="0"/>
              </a:rPr>
              <a:t>could use </a:t>
            </a:r>
            <a:r>
              <a:rPr lang="en-GB" sz="2400" dirty="0">
                <a:latin typeface="Comic Sans MS" panose="030F0702030302020204" pitchFamily="66" charset="0"/>
              </a:rPr>
              <a:t>ideas </a:t>
            </a:r>
            <a:r>
              <a:rPr lang="en-GB" sz="2400" dirty="0" smtClean="0">
                <a:latin typeface="Comic Sans MS" panose="030F0702030302020204" pitchFamily="66" charset="0"/>
              </a:rPr>
              <a:t>from our work on ‘The </a:t>
            </a:r>
            <a:r>
              <a:rPr lang="en-GB" sz="2400" dirty="0">
                <a:latin typeface="Comic Sans MS" panose="030F0702030302020204" pitchFamily="66" charset="0"/>
              </a:rPr>
              <a:t>Diary of a Killer </a:t>
            </a:r>
            <a:r>
              <a:rPr lang="en-GB" sz="2400" dirty="0" smtClean="0">
                <a:latin typeface="Comic Sans MS" panose="030F0702030302020204" pitchFamily="66" charset="0"/>
              </a:rPr>
              <a:t>Cat’ that we carried out in class a few weeks ago </a:t>
            </a:r>
            <a:r>
              <a:rPr lang="en-GB" sz="2400" dirty="0">
                <a:latin typeface="Comic Sans MS" panose="030F0702030302020204" pitchFamily="66" charset="0"/>
              </a:rPr>
              <a:t>– </a:t>
            </a:r>
            <a:r>
              <a:rPr lang="en-GB" sz="2400" dirty="0" smtClean="0">
                <a:latin typeface="Comic Sans MS" panose="030F0702030302020204" pitchFamily="66" charset="0"/>
              </a:rPr>
              <a:t>Imagine </a:t>
            </a:r>
            <a:r>
              <a:rPr lang="en-GB" sz="2400" dirty="0">
                <a:latin typeface="Comic Sans MS" panose="030F0702030302020204" pitchFamily="66" charset="0"/>
              </a:rPr>
              <a:t>Tuffy has had a kitten and he wants to teach her all his tricks so she can become as naughty as he </a:t>
            </a:r>
            <a:r>
              <a:rPr lang="en-GB" sz="2400" dirty="0" smtClean="0">
                <a:latin typeface="Comic Sans MS" panose="030F0702030302020204" pitchFamily="66" charset="0"/>
              </a:rPr>
              <a:t>is</a:t>
            </a:r>
            <a:r>
              <a:rPr lang="en-GB" sz="2400" dirty="0">
                <a:latin typeface="Comic Sans MS" panose="030F0702030302020204" pitchFamily="66" charset="0"/>
              </a:rPr>
              <a:t>!</a:t>
            </a:r>
            <a:r>
              <a:rPr lang="en-GB" sz="2400" dirty="0" smtClean="0">
                <a:latin typeface="Comic Sans MS" panose="030F0702030302020204" pitchFamily="66" charset="0"/>
              </a:rPr>
              <a:t> </a:t>
            </a:r>
            <a:endParaRPr lang="en-GB" sz="2400" dirty="0">
              <a:latin typeface="Comic Sans MS" panose="030F0702030302020204" pitchFamily="66" charset="0"/>
            </a:endParaRPr>
          </a:p>
          <a:p>
            <a:pPr algn="r"/>
            <a:endParaRPr lang="en-GB" dirty="0" smtClean="0">
              <a:latin typeface="Comic Sans MS" panose="030F0702030302020204" pitchFamily="66" charset="0"/>
            </a:endParaRPr>
          </a:p>
          <a:p>
            <a:endParaRPr lang="en-GB" dirty="0">
              <a:latin typeface="Comic Sans MS" panose="030F0702030302020204" pitchFamily="66" charset="0"/>
            </a:endParaRPr>
          </a:p>
        </p:txBody>
      </p:sp>
      <p:pic>
        <p:nvPicPr>
          <p:cNvPr id="4" name="Picture 3" descr="See the source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228600"/>
            <a:ext cx="1752600" cy="1219200"/>
          </a:xfrm>
          <a:prstGeom prst="rect">
            <a:avLst/>
          </a:prstGeom>
          <a:noFill/>
          <a:ln>
            <a:noFill/>
          </a:ln>
        </p:spPr>
      </p:pic>
      <p:pic>
        <p:nvPicPr>
          <p:cNvPr id="6" name="Picture 2" descr="Image result for perfect day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4746887"/>
            <a:ext cx="2649875" cy="1666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681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Content Placeholder 3"/>
          <p:cNvSpPr>
            <a:spLocks noGrp="1"/>
          </p:cNvSpPr>
          <p:nvPr>
            <p:ph idx="1"/>
          </p:nvPr>
        </p:nvSpPr>
        <p:spPr bwMode="auto">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rmAutofit/>
          </a:bodyPr>
          <a:lstStyle/>
          <a:p>
            <a:pPr lvl="0"/>
            <a:r>
              <a:rPr lang="en-GB" dirty="0">
                <a:latin typeface="Comic Sans MS" panose="030F0702030302020204" pitchFamily="66" charset="0"/>
              </a:rPr>
              <a:t>These are what you will need to include:</a:t>
            </a:r>
          </a:p>
          <a:p>
            <a:pPr lvl="0"/>
            <a:endParaRPr lang="en-GB" dirty="0">
              <a:latin typeface="Comic Sans MS" panose="030F0702030302020204" pitchFamily="66" charset="0"/>
            </a:endParaRPr>
          </a:p>
          <a:p>
            <a:pPr marL="342900" lvl="0" indent="-342900"/>
            <a:r>
              <a:rPr lang="en-GB" dirty="0">
                <a:latin typeface="Comic Sans MS" panose="030F0702030302020204" pitchFamily="66" charset="0"/>
              </a:rPr>
              <a:t>A title and introduction. </a:t>
            </a:r>
          </a:p>
          <a:p>
            <a:pPr marL="342900" lvl="0" indent="-342900"/>
            <a:r>
              <a:rPr lang="en-GB" dirty="0">
                <a:latin typeface="Comic Sans MS" panose="030F0702030302020204" pitchFamily="66" charset="0"/>
              </a:rPr>
              <a:t>A ‘you will need’ list. Remember to include quantities (how much). </a:t>
            </a:r>
          </a:p>
          <a:p>
            <a:pPr marL="342900" lvl="0" indent="-342900"/>
            <a:r>
              <a:rPr lang="en-GB" dirty="0">
                <a:latin typeface="Comic Sans MS" panose="030F0702030302020204" pitchFamily="66" charset="0"/>
              </a:rPr>
              <a:t>Numbered instructions.</a:t>
            </a:r>
          </a:p>
          <a:p>
            <a:pPr marL="342900" lvl="0" indent="-342900"/>
            <a:r>
              <a:rPr lang="en-GB" dirty="0">
                <a:latin typeface="Comic Sans MS" panose="030F0702030302020204" pitchFamily="66" charset="0"/>
              </a:rPr>
              <a:t>Imperative </a:t>
            </a:r>
            <a:r>
              <a:rPr lang="en-GB" dirty="0" smtClean="0">
                <a:latin typeface="Comic Sans MS" panose="030F0702030302020204" pitchFamily="66" charset="0"/>
              </a:rPr>
              <a:t>verbs</a:t>
            </a:r>
            <a:r>
              <a:rPr lang="en-GB" dirty="0">
                <a:latin typeface="Comic Sans MS" panose="030F0702030302020204" pitchFamily="66" charset="0"/>
              </a:rPr>
              <a:t>.</a:t>
            </a:r>
          </a:p>
          <a:p>
            <a:pPr marL="342900" lvl="0" indent="-342900"/>
            <a:r>
              <a:rPr lang="en-GB" dirty="0">
                <a:latin typeface="Comic Sans MS" panose="030F0702030302020204" pitchFamily="66" charset="0"/>
              </a:rPr>
              <a:t>Adverbs telling you how to do things.</a:t>
            </a:r>
          </a:p>
          <a:p>
            <a:endParaRPr lang="en-GB" dirty="0">
              <a:latin typeface="Comic Sans MS" panose="030F0702030302020204" pitchFamily="66" charset="0"/>
            </a:endParaRPr>
          </a:p>
        </p:txBody>
      </p:sp>
    </p:spTree>
    <p:extLst>
      <p:ext uri="{BB962C8B-B14F-4D97-AF65-F5344CB8AC3E}">
        <p14:creationId xmlns:p14="http://schemas.microsoft.com/office/powerpoint/2010/main" val="38796617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GB" sz="3600" u="sng" dirty="0" smtClean="0">
                <a:latin typeface="Comic Sans MS" panose="030F0702030302020204" pitchFamily="66" charset="0"/>
              </a:rPr>
              <a:t>‘Find Out Friday’ Science!</a:t>
            </a:r>
          </a:p>
          <a:p>
            <a:pPr marL="0" indent="0" algn="ctr">
              <a:buNone/>
            </a:pPr>
            <a:endParaRPr lang="en-GB" sz="3600" u="sng" dirty="0" smtClean="0">
              <a:latin typeface="Comic Sans MS" panose="030F0702030302020204" pitchFamily="66" charset="0"/>
            </a:endParaRPr>
          </a:p>
          <a:p>
            <a:pPr marL="0" indent="0" algn="ctr">
              <a:buNone/>
            </a:pPr>
            <a:r>
              <a:rPr lang="en-GB" dirty="0" smtClean="0">
                <a:latin typeface="Comic Sans MS" panose="030F0702030302020204" pitchFamily="66" charset="0"/>
              </a:rPr>
              <a:t>Today I would like you to carry out another practical activity that our Young Science Ambassadors carried out last year.</a:t>
            </a:r>
          </a:p>
          <a:p>
            <a:pPr marL="0" indent="0" algn="ctr">
              <a:buNone/>
            </a:pPr>
            <a:endParaRPr lang="en-GB" sz="3600" dirty="0" smtClean="0">
              <a:latin typeface="Comic Sans MS" panose="030F0702030302020204" pitchFamily="66" charset="0"/>
            </a:endParaRPr>
          </a:p>
        </p:txBody>
      </p:sp>
      <p:pic>
        <p:nvPicPr>
          <p:cNvPr id="8" name="Picture 7"/>
          <p:cNvPicPr>
            <a:picLocks noChangeAspect="1"/>
          </p:cNvPicPr>
          <p:nvPr/>
        </p:nvPicPr>
        <p:blipFill>
          <a:blip r:embed="rId2"/>
          <a:stretch>
            <a:fillRect/>
          </a:stretch>
        </p:blipFill>
        <p:spPr>
          <a:xfrm>
            <a:off x="3125555" y="193097"/>
            <a:ext cx="2314575" cy="1346232"/>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467352"/>
            <a:ext cx="2895600" cy="216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5115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6" name="Rounded Rectangle 5"/>
          <p:cNvSpPr/>
          <p:nvPr/>
        </p:nvSpPr>
        <p:spPr bwMode="auto">
          <a:xfrm>
            <a:off x="228600" y="609600"/>
            <a:ext cx="8458200" cy="5638801"/>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endParaRPr lang="en-GB" sz="2400" dirty="0" smtClean="0">
              <a:latin typeface="Comic Sans MS" panose="030F0702030302020204" pitchFamily="66" charset="0"/>
            </a:endParaRPr>
          </a:p>
          <a:p>
            <a:r>
              <a:rPr lang="en-GB" sz="2000" dirty="0">
                <a:latin typeface="Comic Sans MS" panose="030F0702030302020204" pitchFamily="66" charset="0"/>
              </a:rPr>
              <a:t> </a:t>
            </a:r>
          </a:p>
          <a:p>
            <a:pPr lvl="0"/>
            <a:endParaRPr lang="en-GB" dirty="0">
              <a:latin typeface="Comic Sans MS" panose="030F0702030302020204" pitchFamily="66" charset="0"/>
            </a:endParaRPr>
          </a:p>
        </p:txBody>
      </p:sp>
      <p:sp>
        <p:nvSpPr>
          <p:cNvPr id="3" name="Content Placeholder 2"/>
          <p:cNvSpPr>
            <a:spLocks noGrp="1"/>
          </p:cNvSpPr>
          <p:nvPr>
            <p:ph idx="1"/>
          </p:nvPr>
        </p:nvSpPr>
        <p:spPr>
          <a:xfrm>
            <a:off x="495300" y="838200"/>
            <a:ext cx="7924800" cy="5181600"/>
          </a:xfrm>
        </p:spPr>
        <p:txBody>
          <a:bodyPr>
            <a:normAutofit fontScale="70000" lnSpcReduction="20000"/>
          </a:bodyPr>
          <a:lstStyle/>
          <a:p>
            <a:pPr marL="0" indent="0" algn="ctr">
              <a:buNone/>
            </a:pPr>
            <a:r>
              <a:rPr lang="en-GB" sz="3400" b="1" u="sng" dirty="0" smtClean="0">
                <a:latin typeface="Comic Sans MS" panose="030F0702030302020204" pitchFamily="66" charset="0"/>
              </a:rPr>
              <a:t>Dancing Sultanas</a:t>
            </a:r>
          </a:p>
          <a:p>
            <a:endParaRPr lang="en-GB" sz="3300" dirty="0" smtClean="0">
              <a:latin typeface="Comic Sans MS" panose="030F0702030302020204" pitchFamily="66" charset="0"/>
            </a:endParaRPr>
          </a:p>
          <a:p>
            <a:r>
              <a:rPr lang="en-GB" sz="3300" dirty="0" smtClean="0">
                <a:latin typeface="Comic Sans MS" panose="030F0702030302020204" pitchFamily="66" charset="0"/>
              </a:rPr>
              <a:t>This is an activity to explore the effects of carbon dioxide and make sultanas dance!</a:t>
            </a:r>
          </a:p>
          <a:p>
            <a:r>
              <a:rPr lang="en-GB" sz="3300" dirty="0" smtClean="0">
                <a:latin typeface="Comic Sans MS" panose="030F0702030302020204" pitchFamily="66" charset="0"/>
              </a:rPr>
              <a:t>First, add sultanas to both a glass of tap water and a glass of fizzy water. ( You could put a few drops of food colouring in one glass if you have any so that you can see the difference between the two glasses)</a:t>
            </a:r>
          </a:p>
          <a:p>
            <a:r>
              <a:rPr lang="en-GB" sz="3300" dirty="0" smtClean="0">
                <a:latin typeface="Comic Sans MS" panose="030F0702030302020204" pitchFamily="66" charset="0"/>
              </a:rPr>
              <a:t>Next, watch the sultanas in the glass of tap water …they will sink to the bottom.</a:t>
            </a:r>
          </a:p>
          <a:p>
            <a:r>
              <a:rPr lang="en-GB" sz="3300" dirty="0" smtClean="0">
                <a:latin typeface="Comic Sans MS" panose="030F0702030302020204" pitchFamily="66" charset="0"/>
              </a:rPr>
              <a:t>After that, compare the sultanas in the fizzy water… they should keep  floating to the surface and then sinking to the bottom- just like they are dancing!</a:t>
            </a:r>
          </a:p>
          <a:p>
            <a:endParaRPr lang="en-GB" sz="3300" dirty="0" smtClean="0">
              <a:latin typeface="Comic Sans MS" panose="030F0702030302020204" pitchFamily="66" charset="0"/>
            </a:endParaRPr>
          </a:p>
          <a:p>
            <a:r>
              <a:rPr lang="en-GB" sz="3300" dirty="0" smtClean="0">
                <a:latin typeface="Comic Sans MS" panose="030F0702030302020204" pitchFamily="66" charset="0"/>
              </a:rPr>
              <a:t>Don’t forget to wash your hands. </a:t>
            </a:r>
          </a:p>
          <a:p>
            <a:pPr marL="0" indent="0" algn="ctr">
              <a:buNone/>
            </a:pPr>
            <a:endParaRPr lang="en-GB" sz="3600" dirty="0" smtClean="0">
              <a:latin typeface="Comic Sans MS" panose="030F0702030302020204" pitchFamily="66" charset="0"/>
            </a:endParaRPr>
          </a:p>
        </p:txBody>
      </p:sp>
    </p:spTree>
    <p:extLst>
      <p:ext uri="{BB962C8B-B14F-4D97-AF65-F5344CB8AC3E}">
        <p14:creationId xmlns:p14="http://schemas.microsoft.com/office/powerpoint/2010/main" val="1113647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Rounded Rectangle 3"/>
          <p:cNvSpPr/>
          <p:nvPr/>
        </p:nvSpPr>
        <p:spPr bwMode="auto">
          <a:xfrm>
            <a:off x="381000" y="304800"/>
            <a:ext cx="8458200" cy="4648200"/>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endParaRPr lang="en-GB" dirty="0"/>
          </a:p>
        </p:txBody>
      </p:sp>
      <p:sp>
        <p:nvSpPr>
          <p:cNvPr id="3" name="Content Placeholder 2"/>
          <p:cNvSpPr>
            <a:spLocks noGrp="1"/>
          </p:cNvSpPr>
          <p:nvPr>
            <p:ph idx="1"/>
          </p:nvPr>
        </p:nvSpPr>
        <p:spPr>
          <a:xfrm>
            <a:off x="135082" y="5177631"/>
            <a:ext cx="7886700" cy="3360738"/>
          </a:xfrm>
        </p:spPr>
        <p:txBody>
          <a:bodyPr>
            <a:normAutofit/>
          </a:bodyPr>
          <a:lstStyle/>
          <a:p>
            <a:pPr marL="0" indent="0" algn="ctr">
              <a:buNone/>
            </a:pPr>
            <a:r>
              <a:rPr lang="en-GB" dirty="0">
                <a:latin typeface="Comic Sans MS" panose="030F0702030302020204" pitchFamily="66" charset="0"/>
              </a:rPr>
              <a:t>Have a look at this link to see what </a:t>
            </a:r>
            <a:r>
              <a:rPr lang="en-GB" dirty="0" smtClean="0">
                <a:latin typeface="Comic Sans MS" panose="030F0702030302020204" pitchFamily="66" charset="0"/>
              </a:rPr>
              <a:t>the Young Science Ambassadors </a:t>
            </a:r>
            <a:r>
              <a:rPr lang="en-GB" dirty="0">
                <a:latin typeface="Comic Sans MS" panose="030F0702030302020204" pitchFamily="66" charset="0"/>
              </a:rPr>
              <a:t>did:</a:t>
            </a:r>
          </a:p>
          <a:p>
            <a:pPr marL="0" indent="0" algn="ctr">
              <a:buNone/>
            </a:pPr>
            <a:r>
              <a:rPr lang="en-GB" sz="3600" dirty="0">
                <a:latin typeface="Comic Sans MS" panose="030F0702030302020204" pitchFamily="66" charset="0"/>
                <a:hlinkClick r:id="rId2"/>
              </a:rPr>
              <a:t>Young Science Ambassadors</a:t>
            </a:r>
            <a:endParaRPr lang="en-GB" sz="3600" dirty="0">
              <a:latin typeface="Comic Sans MS" panose="030F0702030302020204" pitchFamily="66" charset="0"/>
            </a:endParaRPr>
          </a:p>
          <a:p>
            <a:pPr marL="0" indent="0" algn="ctr">
              <a:buNone/>
            </a:pPr>
            <a:endParaRPr lang="en-GB" sz="3600" dirty="0" smtClean="0">
              <a:latin typeface="Comic Sans MS" panose="030F0702030302020204" pitchFamily="66" charset="0"/>
            </a:endParaRPr>
          </a:p>
        </p:txBody>
      </p:sp>
      <p:sp>
        <p:nvSpPr>
          <p:cNvPr id="5" name="AutoShape 2" descr="Image result for science clipart"/>
          <p:cNvSpPr>
            <a:spLocks noGrp="1" noChangeAspect="1" noChangeArrowheads="1"/>
          </p:cNvSpPr>
          <p:nvPr>
            <p:ph type="title"/>
          </p:nvPr>
        </p:nvSpPr>
        <p:spPr bwMode="auto">
          <a:xfrm>
            <a:off x="609600" y="152400"/>
            <a:ext cx="7886700" cy="13255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0000"/>
          </a:bodyPr>
          <a:lstStyle/>
          <a:p>
            <a:r>
              <a:rPr lang="en-GB" sz="3600" dirty="0" smtClean="0">
                <a:solidFill>
                  <a:srgbClr val="FF0000"/>
                </a:solidFill>
                <a:latin typeface="Comic Sans MS" panose="030F0702030302020204" pitchFamily="66" charset="0"/>
              </a:rPr>
              <a:t/>
            </a:r>
            <a:br>
              <a:rPr lang="en-GB" sz="3600" dirty="0" smtClean="0">
                <a:solidFill>
                  <a:srgbClr val="FF0000"/>
                </a:solidFill>
                <a:latin typeface="Comic Sans MS" panose="030F0702030302020204" pitchFamily="66" charset="0"/>
              </a:rPr>
            </a:br>
            <a:r>
              <a:rPr lang="en-GB" sz="3600" dirty="0" smtClean="0">
                <a:solidFill>
                  <a:srgbClr val="FF0000"/>
                </a:solidFill>
                <a:latin typeface="Comic Sans MS" panose="030F0702030302020204" pitchFamily="66" charset="0"/>
              </a:rPr>
              <a:t>What’s the Science behind it?</a:t>
            </a:r>
            <a:r>
              <a:rPr lang="en-GB" sz="3600" dirty="0" smtClean="0">
                <a:latin typeface="Comic Sans MS" panose="030F0702030302020204" pitchFamily="66" charset="0"/>
              </a:rPr>
              <a:t/>
            </a:r>
            <a:br>
              <a:rPr lang="en-GB" sz="3600" dirty="0" smtClean="0">
                <a:latin typeface="Comic Sans MS" panose="030F0702030302020204" pitchFamily="66" charset="0"/>
              </a:rPr>
            </a:br>
            <a:r>
              <a:rPr lang="en-GB" sz="3600" dirty="0" smtClean="0">
                <a:latin typeface="Comic Sans MS" panose="030F0702030302020204" pitchFamily="66" charset="0"/>
              </a:rPr>
              <a:t/>
            </a:r>
            <a:br>
              <a:rPr lang="en-GB" sz="3600" dirty="0" smtClean="0">
                <a:latin typeface="Comic Sans MS" panose="030F0702030302020204" pitchFamily="66" charset="0"/>
              </a:rPr>
            </a:br>
            <a:r>
              <a:rPr lang="en-GB" sz="2700" dirty="0">
                <a:latin typeface="Comic Sans MS" panose="030F0702030302020204" pitchFamily="66" charset="0"/>
              </a:rPr>
              <a:t>F</a:t>
            </a:r>
            <a:r>
              <a:rPr lang="en-GB" sz="2700" dirty="0" smtClean="0">
                <a:latin typeface="Comic Sans MS" panose="030F0702030302020204" pitchFamily="66" charset="0"/>
              </a:rPr>
              <a:t>izzy </a:t>
            </a:r>
            <a:r>
              <a:rPr lang="en-GB" sz="2700" dirty="0">
                <a:latin typeface="Comic Sans MS" panose="030F0702030302020204" pitchFamily="66" charset="0"/>
              </a:rPr>
              <a:t>water contains a large amount of dissolved carbon dioxide. The carbon dioxide bubbles are less dense than the fizzy water, so they rise to the surface. The sultanas initially sink to the bottom as they are heavier than water, but as the bubbles start to rise to the surface, they attach themselves to the sultanas, causing them to rise too. Once the sultanas reach the surface, the bubbles supporting them pop, causing them to sink again. But they rise again as new bubbles lift them up</a:t>
            </a:r>
            <a:r>
              <a:rPr lang="en-GB" sz="2700" dirty="0" smtClean="0">
                <a:latin typeface="Comic Sans MS" panose="030F0702030302020204" pitchFamily="66" charset="0"/>
              </a:rPr>
              <a:t>.</a:t>
            </a:r>
            <a:br>
              <a:rPr lang="en-GB" sz="2700" dirty="0" smtClean="0">
                <a:latin typeface="Comic Sans MS" panose="030F0702030302020204" pitchFamily="66" charset="0"/>
              </a:rPr>
            </a:br>
            <a:r>
              <a:rPr lang="en-GB" sz="2700" dirty="0">
                <a:latin typeface="Comic Sans MS" panose="030F0702030302020204" pitchFamily="66" charset="0"/>
              </a:rPr>
              <a:t/>
            </a:r>
            <a:br>
              <a:rPr lang="en-GB" sz="2700" dirty="0">
                <a:latin typeface="Comic Sans MS" panose="030F0702030302020204" pitchFamily="66" charset="0"/>
              </a:rPr>
            </a:br>
            <a:r>
              <a:rPr lang="en-GB" sz="2700" dirty="0" smtClean="0">
                <a:latin typeface="Comic Sans MS" panose="030F0702030302020204" pitchFamily="66" charset="0"/>
              </a:rPr>
              <a:t/>
            </a:r>
            <a:br>
              <a:rPr lang="en-GB" sz="2700" dirty="0" smtClean="0">
                <a:latin typeface="Comic Sans MS" panose="030F0702030302020204" pitchFamily="66" charset="0"/>
              </a:rPr>
            </a:br>
            <a:r>
              <a:rPr lang="en-GB" sz="2200" dirty="0">
                <a:latin typeface="Comic Sans MS" panose="030F0702030302020204" pitchFamily="66" charset="0"/>
              </a:rPr>
              <a:t/>
            </a:r>
            <a:br>
              <a:rPr lang="en-GB" sz="2200" dirty="0">
                <a:latin typeface="Comic Sans MS" panose="030F0702030302020204" pitchFamily="66" charset="0"/>
              </a:rPr>
            </a:br>
            <a:r>
              <a:rPr lang="en-GB" dirty="0"/>
              <a:t/>
            </a:r>
            <a:br>
              <a:rPr lang="en-GB" dirty="0"/>
            </a:br>
            <a:endParaRPr lang="en-GB" dirty="0"/>
          </a:p>
        </p:txBody>
      </p:sp>
    </p:spTree>
    <p:extLst>
      <p:ext uri="{BB962C8B-B14F-4D97-AF65-F5344CB8AC3E}">
        <p14:creationId xmlns:p14="http://schemas.microsoft.com/office/powerpoint/2010/main" val="3230333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6" name="Rounded Rectangle 5"/>
          <p:cNvSpPr/>
          <p:nvPr/>
        </p:nvSpPr>
        <p:spPr bwMode="auto">
          <a:xfrm>
            <a:off x="457200" y="3124200"/>
            <a:ext cx="8229600" cy="3429000"/>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endParaRPr lang="en-GB" dirty="0"/>
          </a:p>
        </p:txBody>
      </p:sp>
      <p:sp>
        <p:nvSpPr>
          <p:cNvPr id="5" name="AutoShape 2" descr="Image result for science clipart"/>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 name="Content Placeholder 1"/>
          <p:cNvSpPr>
            <a:spLocks noGrp="1"/>
          </p:cNvSpPr>
          <p:nvPr>
            <p:ph idx="1"/>
          </p:nvPr>
        </p:nvSpPr>
        <p:spPr>
          <a:xfrm>
            <a:off x="374650" y="1825625"/>
            <a:ext cx="8286750" cy="5032375"/>
          </a:xfrm>
        </p:spPr>
        <p:txBody>
          <a:bodyPr>
            <a:normAutofit fontScale="70000" lnSpcReduction="20000"/>
          </a:bodyPr>
          <a:lstStyle/>
          <a:p>
            <a:pPr marL="0" indent="0" algn="ctr">
              <a:buNone/>
            </a:pPr>
            <a:endParaRPr lang="en-GB" sz="4000" dirty="0" smtClean="0">
              <a:latin typeface="Comic Sans MS" panose="030F0702030302020204" pitchFamily="66" charset="0"/>
            </a:endParaRPr>
          </a:p>
          <a:p>
            <a:pPr marL="0" indent="0" algn="ctr">
              <a:buNone/>
            </a:pPr>
            <a:endParaRPr lang="en-GB" sz="4000" dirty="0">
              <a:latin typeface="Comic Sans MS" panose="030F0702030302020204" pitchFamily="66" charset="0"/>
            </a:endParaRPr>
          </a:p>
          <a:p>
            <a:pPr marL="0" indent="0" algn="ctr">
              <a:buNone/>
            </a:pPr>
            <a:endParaRPr lang="en-GB" sz="4000" dirty="0" smtClean="0">
              <a:latin typeface="Comic Sans MS" panose="030F0702030302020204" pitchFamily="66" charset="0"/>
            </a:endParaRPr>
          </a:p>
          <a:p>
            <a:pPr marL="0" indent="0" algn="ctr">
              <a:buNone/>
            </a:pPr>
            <a:endParaRPr lang="en-GB" sz="4000" dirty="0">
              <a:latin typeface="Comic Sans MS" panose="030F0702030302020204" pitchFamily="66" charset="0"/>
            </a:endParaRPr>
          </a:p>
          <a:p>
            <a:pPr marL="0" indent="0" algn="ctr">
              <a:buNone/>
            </a:pPr>
            <a:r>
              <a:rPr lang="en-GB" sz="4000" dirty="0" smtClean="0">
                <a:solidFill>
                  <a:srgbClr val="C13F52"/>
                </a:solidFill>
                <a:latin typeface="Comic Sans MS" panose="030F0702030302020204" pitchFamily="66" charset="0"/>
              </a:rPr>
              <a:t>I hope that you all </a:t>
            </a:r>
            <a:r>
              <a:rPr lang="en-GB" sz="4000" dirty="0">
                <a:solidFill>
                  <a:srgbClr val="C13F52"/>
                </a:solidFill>
                <a:latin typeface="Comic Sans MS" panose="030F0702030302020204" pitchFamily="66" charset="0"/>
              </a:rPr>
              <a:t>h</a:t>
            </a:r>
            <a:r>
              <a:rPr lang="en-GB" sz="4000" dirty="0" smtClean="0">
                <a:solidFill>
                  <a:srgbClr val="C13F52"/>
                </a:solidFill>
                <a:latin typeface="Comic Sans MS" panose="030F0702030302020204" pitchFamily="66" charset="0"/>
              </a:rPr>
              <a:t>ave a lovely Easter break. </a:t>
            </a:r>
          </a:p>
          <a:p>
            <a:pPr marL="0" indent="0" algn="ctr">
              <a:buNone/>
            </a:pPr>
            <a:r>
              <a:rPr lang="en-GB" sz="4000" dirty="0">
                <a:solidFill>
                  <a:srgbClr val="C13F52"/>
                </a:solidFill>
                <a:latin typeface="Comic Sans MS" panose="030F0702030302020204" pitchFamily="66" charset="0"/>
              </a:rPr>
              <a:t>There will be no online work for the next two weeks. </a:t>
            </a:r>
          </a:p>
          <a:p>
            <a:pPr marL="0" indent="0" algn="ctr">
              <a:buNone/>
            </a:pPr>
            <a:r>
              <a:rPr lang="en-GB" sz="4000" dirty="0" smtClean="0">
                <a:solidFill>
                  <a:srgbClr val="C13F52"/>
                </a:solidFill>
                <a:latin typeface="Comic Sans MS" panose="030F0702030302020204" pitchFamily="66" charset="0"/>
              </a:rPr>
              <a:t>Take </a:t>
            </a:r>
            <a:r>
              <a:rPr lang="en-GB" sz="4000" dirty="0" smtClean="0">
                <a:solidFill>
                  <a:srgbClr val="C13F52"/>
                </a:solidFill>
                <a:latin typeface="Comic Sans MS" panose="030F0702030302020204" pitchFamily="66" charset="0"/>
              </a:rPr>
              <a:t>good care of </a:t>
            </a:r>
            <a:r>
              <a:rPr lang="en-GB" sz="4000" dirty="0" smtClean="0">
                <a:solidFill>
                  <a:srgbClr val="C13F52"/>
                </a:solidFill>
                <a:latin typeface="Comic Sans MS" panose="030F0702030302020204" pitchFamily="66" charset="0"/>
              </a:rPr>
              <a:t>yourselves </a:t>
            </a:r>
            <a:r>
              <a:rPr lang="en-GB" sz="4000" dirty="0" smtClean="0">
                <a:solidFill>
                  <a:srgbClr val="C13F52"/>
                </a:solidFill>
                <a:latin typeface="Comic Sans MS" panose="030F0702030302020204" pitchFamily="66" charset="0"/>
              </a:rPr>
              <a:t>and your families. </a:t>
            </a:r>
            <a:r>
              <a:rPr lang="en-GB" sz="4000" dirty="0" smtClean="0">
                <a:solidFill>
                  <a:srgbClr val="C13F52"/>
                </a:solidFill>
                <a:latin typeface="Comic Sans MS" panose="030F0702030302020204" pitchFamily="66" charset="0"/>
              </a:rPr>
              <a:t> </a:t>
            </a:r>
            <a:endParaRPr lang="en-GB" sz="4000" dirty="0">
              <a:solidFill>
                <a:srgbClr val="C13F52"/>
              </a:solidFill>
              <a:latin typeface="Comic Sans MS" panose="030F0702030302020204" pitchFamily="66" charset="0"/>
            </a:endParaRPr>
          </a:p>
          <a:p>
            <a:pPr marL="0" indent="0" algn="ctr">
              <a:buNone/>
            </a:pPr>
            <a:r>
              <a:rPr lang="en-GB" sz="4000" dirty="0" smtClean="0">
                <a:solidFill>
                  <a:srgbClr val="C13F52"/>
                </a:solidFill>
                <a:latin typeface="Comic Sans MS" panose="030F0702030302020204" pitchFamily="66" charset="0"/>
              </a:rPr>
              <a:t>Happy Easter,</a:t>
            </a:r>
          </a:p>
          <a:p>
            <a:pPr marL="0" indent="0" algn="ctr">
              <a:buNone/>
            </a:pPr>
            <a:r>
              <a:rPr lang="en-GB" sz="4000" dirty="0">
                <a:solidFill>
                  <a:srgbClr val="C13F52"/>
                </a:solidFill>
                <a:latin typeface="Comic Sans MS" panose="030F0702030302020204" pitchFamily="66" charset="0"/>
              </a:rPr>
              <a:t>l</a:t>
            </a:r>
            <a:r>
              <a:rPr lang="en-GB" sz="4000" dirty="0" smtClean="0">
                <a:solidFill>
                  <a:srgbClr val="C13F52"/>
                </a:solidFill>
                <a:latin typeface="Comic Sans MS" panose="030F0702030302020204" pitchFamily="66" charset="0"/>
              </a:rPr>
              <a:t>ove from Mrs Matthews</a:t>
            </a:r>
          </a:p>
          <a:p>
            <a:pPr marL="0" indent="0" algn="ctr">
              <a:buNone/>
            </a:pPr>
            <a:r>
              <a:rPr lang="en-GB" sz="4000" dirty="0" smtClean="0">
                <a:solidFill>
                  <a:srgbClr val="C13F52"/>
                </a:solidFill>
                <a:latin typeface="Comic Sans MS" panose="030F0702030302020204" pitchFamily="66" charset="0"/>
              </a:rPr>
              <a:t>xxx</a:t>
            </a:r>
            <a:endParaRPr lang="en-GB" sz="4000" dirty="0">
              <a:solidFill>
                <a:srgbClr val="C13F52"/>
              </a:solidFill>
              <a:latin typeface="Comic Sans MS" panose="030F0702030302020204" pitchFamily="66"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9051" y="320017"/>
            <a:ext cx="3917949" cy="2651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9715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endParaRPr lang="en-GB" dirty="0">
              <a:latin typeface="Comic Sans MS" panose="030F0702030302020204" pitchFamily="66" charset="0"/>
            </a:endParaRPr>
          </a:p>
        </p:txBody>
      </p:sp>
      <p:sp>
        <p:nvSpPr>
          <p:cNvPr id="3" name="Subtitle 2"/>
          <p:cNvSpPr>
            <a:spLocks noGrp="1"/>
          </p:cNvSpPr>
          <p:nvPr>
            <p:ph type="subTitle" idx="1"/>
          </p:nvPr>
        </p:nvSpPr>
        <p:spPr>
          <a:xfrm>
            <a:off x="152400" y="304800"/>
            <a:ext cx="8001000" cy="1655762"/>
          </a:xfrm>
        </p:spPr>
        <p:txBody>
          <a:bodyPr>
            <a:noAutofit/>
          </a:bodyPr>
          <a:lstStyle/>
          <a:p>
            <a:pPr algn="l"/>
            <a:r>
              <a:rPr lang="en-GB" dirty="0" smtClean="0">
                <a:latin typeface="Comic Sans MS" panose="030F0702030302020204" pitchFamily="66" charset="0"/>
              </a:rPr>
              <a:t>Reading answers from yesterday:</a:t>
            </a:r>
          </a:p>
          <a:p>
            <a:pPr algn="l"/>
            <a:endParaRPr lang="en-GB" dirty="0" smtClean="0">
              <a:latin typeface="Comic Sans MS" panose="030F0702030302020204" pitchFamily="66" charset="0"/>
            </a:endParaRPr>
          </a:p>
          <a:p>
            <a:pPr algn="l"/>
            <a:r>
              <a:rPr lang="en-GB" u="sng" dirty="0" smtClean="0">
                <a:latin typeface="Comic Sans MS" panose="030F0702030302020204" pitchFamily="66" charset="0"/>
              </a:rPr>
              <a:t>Pages 17-18</a:t>
            </a:r>
          </a:p>
          <a:p>
            <a:pPr marL="457200" indent="-457200" algn="l">
              <a:buAutoNum type="arabicPeriod"/>
            </a:pPr>
            <a:r>
              <a:rPr lang="en-GB" dirty="0" smtClean="0">
                <a:latin typeface="Comic Sans MS" panose="030F0702030302020204" pitchFamily="66" charset="0"/>
              </a:rPr>
              <a:t>Evening</a:t>
            </a:r>
          </a:p>
          <a:p>
            <a:pPr marL="457200" indent="-457200" algn="l">
              <a:buAutoNum type="arabicPeriod"/>
            </a:pPr>
            <a:r>
              <a:rPr lang="en-GB" dirty="0" smtClean="0">
                <a:latin typeface="Comic Sans MS" panose="030F0702030302020204" pitchFamily="66" charset="0"/>
              </a:rPr>
              <a:t>Caravans</a:t>
            </a:r>
          </a:p>
          <a:p>
            <a:pPr marL="457200" indent="-457200" algn="l">
              <a:buAutoNum type="arabicPeriod"/>
            </a:pPr>
            <a:r>
              <a:rPr lang="en-GB" dirty="0" smtClean="0">
                <a:latin typeface="Comic Sans MS" panose="030F0702030302020204" pitchFamily="66" charset="0"/>
              </a:rPr>
              <a:t>A tent</a:t>
            </a:r>
          </a:p>
          <a:p>
            <a:pPr marL="457200" indent="-457200" algn="l">
              <a:buAutoNum type="arabicPeriod"/>
            </a:pPr>
            <a:r>
              <a:rPr lang="en-GB" dirty="0" smtClean="0">
                <a:latin typeface="Comic Sans MS" panose="030F0702030302020204" pitchFamily="66" charset="0"/>
              </a:rPr>
              <a:t>Sawdust</a:t>
            </a:r>
          </a:p>
          <a:p>
            <a:pPr algn="l"/>
            <a:r>
              <a:rPr lang="en-GB" u="sng" dirty="0" smtClean="0">
                <a:latin typeface="Comic Sans MS" panose="030F0702030302020204" pitchFamily="66" charset="0"/>
              </a:rPr>
              <a:t>Page 19</a:t>
            </a:r>
          </a:p>
          <a:p>
            <a:pPr marL="457200" indent="-457200" algn="l">
              <a:buAutoNum type="arabicPeriod"/>
            </a:pPr>
            <a:r>
              <a:rPr lang="en-GB" dirty="0" smtClean="0">
                <a:latin typeface="Comic Sans MS" panose="030F0702030302020204" pitchFamily="66" charset="0"/>
              </a:rPr>
              <a:t>Glaring</a:t>
            </a:r>
          </a:p>
          <a:p>
            <a:pPr marL="457200" indent="-457200" algn="l">
              <a:buAutoNum type="arabicPeriod"/>
            </a:pPr>
            <a:r>
              <a:rPr lang="en-GB" dirty="0" smtClean="0">
                <a:latin typeface="Comic Sans MS" panose="030F0702030302020204" pitchFamily="66" charset="0"/>
              </a:rPr>
              <a:t>Sparkle</a:t>
            </a:r>
          </a:p>
          <a:p>
            <a:pPr algn="l"/>
            <a:r>
              <a:rPr lang="en-GB" u="sng" dirty="0" smtClean="0">
                <a:latin typeface="Comic Sans MS" panose="030F0702030302020204" pitchFamily="66" charset="0"/>
              </a:rPr>
              <a:t>Page 20</a:t>
            </a:r>
          </a:p>
          <a:p>
            <a:pPr marL="457200" indent="-457200" algn="l">
              <a:buAutoNum type="arabicPeriod"/>
            </a:pPr>
            <a:r>
              <a:rPr lang="en-GB" dirty="0" smtClean="0">
                <a:latin typeface="Comic Sans MS" panose="030F0702030302020204" pitchFamily="66" charset="0"/>
              </a:rPr>
              <a:t>Because it is dangerous</a:t>
            </a:r>
          </a:p>
          <a:p>
            <a:pPr marL="457200" indent="-457200" algn="l">
              <a:buAutoNum type="arabicPeriod"/>
            </a:pPr>
            <a:r>
              <a:rPr lang="en-GB" dirty="0" smtClean="0">
                <a:latin typeface="Comic Sans MS" panose="030F0702030302020204" pitchFamily="66" charset="0"/>
              </a:rPr>
              <a:t>So that they don’t fall</a:t>
            </a:r>
          </a:p>
        </p:txBody>
      </p:sp>
    </p:spTree>
    <p:extLst>
      <p:ext uri="{BB962C8B-B14F-4D97-AF65-F5344CB8AC3E}">
        <p14:creationId xmlns:p14="http://schemas.microsoft.com/office/powerpoint/2010/main" val="2921234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u="sng" dirty="0" smtClean="0">
                <a:latin typeface="Comic Sans MS" panose="030F0702030302020204" pitchFamily="66" charset="0"/>
              </a:rPr>
              <a:t>Reading online</a:t>
            </a:r>
            <a:r>
              <a:rPr lang="en-GB" dirty="0" smtClean="0">
                <a:latin typeface="Comic Sans MS" panose="030F0702030302020204" pitchFamily="66" charset="0"/>
              </a:rPr>
              <a:t/>
            </a:r>
            <a:br>
              <a:rPr lang="en-GB" dirty="0" smtClean="0">
                <a:latin typeface="Comic Sans MS" panose="030F0702030302020204" pitchFamily="66" charset="0"/>
              </a:rPr>
            </a:br>
            <a:endParaRPr lang="en-GB" dirty="0">
              <a:latin typeface="Comic Sans MS" panose="030F0702030302020204" pitchFamily="66" charset="0"/>
            </a:endParaRPr>
          </a:p>
        </p:txBody>
      </p:sp>
      <p:sp>
        <p:nvSpPr>
          <p:cNvPr id="3" name="Subtitle 2"/>
          <p:cNvSpPr>
            <a:spLocks noGrp="1"/>
          </p:cNvSpPr>
          <p:nvPr>
            <p:ph type="subTitle" idx="1"/>
          </p:nvPr>
        </p:nvSpPr>
        <p:spPr>
          <a:xfrm>
            <a:off x="1143000" y="3602038"/>
            <a:ext cx="8001000" cy="1655762"/>
          </a:xfrm>
        </p:spPr>
        <p:txBody>
          <a:bodyPr>
            <a:normAutofit/>
          </a:bodyPr>
          <a:lstStyle/>
          <a:p>
            <a:r>
              <a:rPr lang="en-GB" sz="2000" dirty="0" smtClean="0">
                <a:latin typeface="Comic Sans MS" panose="030F0702030302020204" pitchFamily="66" charset="0"/>
              </a:rPr>
              <a:t>Please log on to Bug Club and read for at least 15 minutes.</a:t>
            </a:r>
          </a:p>
          <a:p>
            <a:endParaRPr lang="en-GB" sz="2000" dirty="0" smtClean="0">
              <a:latin typeface="Comic Sans MS" panose="030F0702030302020204" pitchFamily="66" charset="0"/>
            </a:endParaRPr>
          </a:p>
          <a:p>
            <a:r>
              <a:rPr lang="en-GB" sz="2000" dirty="0" smtClean="0">
                <a:latin typeface="Comic Sans MS" panose="030F0702030302020204" pitchFamily="66" charset="0"/>
              </a:rPr>
              <a:t>Make sure you answer your bug questions!</a:t>
            </a:r>
          </a:p>
          <a:p>
            <a:r>
              <a:rPr lang="en-GB" sz="2000" dirty="0" smtClean="0">
                <a:latin typeface="Comic Sans MS" panose="030F0702030302020204" pitchFamily="66" charset="0"/>
              </a:rPr>
              <a:t> </a:t>
            </a:r>
            <a:endParaRPr lang="en-GB" sz="2000" dirty="0">
              <a:latin typeface="Comic Sans MS" panose="030F0702030302020204" pitchFamily="66" charset="0"/>
            </a:endParaRPr>
          </a:p>
        </p:txBody>
      </p:sp>
      <p:pic>
        <p:nvPicPr>
          <p:cNvPr id="4" name="Picture 3" descr="Image result for reading clip 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355455"/>
            <a:ext cx="1905000" cy="1533525"/>
          </a:xfrm>
          <a:prstGeom prst="rect">
            <a:avLst/>
          </a:prstGeom>
          <a:noFill/>
          <a:ln>
            <a:no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6977" y="5020541"/>
            <a:ext cx="1657350" cy="1506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3128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83127"/>
            <a:ext cx="8534400" cy="2387600"/>
          </a:xfrm>
        </p:spPr>
        <p:txBody>
          <a:bodyPr>
            <a:normAutofit/>
          </a:bodyPr>
          <a:lstStyle/>
          <a:p>
            <a:pPr algn="l"/>
            <a:r>
              <a:rPr lang="en-GB" sz="2800" u="sng" dirty="0" smtClean="0">
                <a:latin typeface="Comic Sans MS" panose="030F0702030302020204" pitchFamily="66" charset="0"/>
              </a:rPr>
              <a:t>Maths answers from yesterday:</a:t>
            </a:r>
            <a:r>
              <a:rPr lang="en-GB" u="sng" dirty="0" smtClean="0">
                <a:latin typeface="Comic Sans MS" panose="030F0702030302020204" pitchFamily="66" charset="0"/>
              </a:rPr>
              <a:t/>
            </a:r>
            <a:br>
              <a:rPr lang="en-GB" u="sng" dirty="0" smtClean="0">
                <a:latin typeface="Comic Sans MS" panose="030F0702030302020204" pitchFamily="66" charset="0"/>
              </a:rPr>
            </a:br>
            <a:endParaRPr lang="en-GB" u="sng" dirty="0">
              <a:latin typeface="Comic Sans MS" panose="030F0702030302020204" pitchFamily="66" charset="0"/>
            </a:endParaRPr>
          </a:p>
        </p:txBody>
      </p:sp>
      <p:sp>
        <p:nvSpPr>
          <p:cNvPr id="3" name="Subtitle 2"/>
          <p:cNvSpPr>
            <a:spLocks noGrp="1"/>
          </p:cNvSpPr>
          <p:nvPr>
            <p:ph type="subTitle" idx="1"/>
          </p:nvPr>
        </p:nvSpPr>
        <p:spPr>
          <a:xfrm>
            <a:off x="228600" y="1600200"/>
            <a:ext cx="8534400" cy="1655762"/>
          </a:xfrm>
        </p:spPr>
        <p:txBody>
          <a:bodyPr>
            <a:noAutofit/>
          </a:bodyPr>
          <a:lstStyle/>
          <a:p>
            <a:pPr algn="l"/>
            <a:r>
              <a:rPr lang="en-GB" u="sng" dirty="0" smtClean="0">
                <a:latin typeface="Comic Sans MS" panose="030F0702030302020204" pitchFamily="66" charset="0"/>
              </a:rPr>
              <a:t>Page 24</a:t>
            </a:r>
          </a:p>
          <a:p>
            <a:pPr marL="742950" indent="-742950" algn="l">
              <a:buAutoNum type="arabicPeriod"/>
            </a:pPr>
            <a:r>
              <a:rPr lang="en-GB" dirty="0" smtClean="0">
                <a:latin typeface="Comic Sans MS" panose="030F0702030302020204" pitchFamily="66" charset="0"/>
              </a:rPr>
              <a:t>Chair</a:t>
            </a:r>
          </a:p>
          <a:p>
            <a:pPr marL="742950" indent="-742950" algn="l">
              <a:buAutoNum type="arabicPeriod"/>
            </a:pPr>
            <a:r>
              <a:rPr lang="en-GB" dirty="0" smtClean="0">
                <a:latin typeface="Comic Sans MS" panose="030F0702030302020204" pitchFamily="66" charset="0"/>
              </a:rPr>
              <a:t>Any answer where a longer fish has been drawn</a:t>
            </a:r>
          </a:p>
          <a:p>
            <a:pPr marL="742950" indent="-742950" algn="l">
              <a:buAutoNum type="arabicPeriod"/>
            </a:pPr>
            <a:r>
              <a:rPr lang="en-GB" dirty="0">
                <a:latin typeface="Comic Sans MS" panose="030F0702030302020204" pitchFamily="66" charset="0"/>
              </a:rPr>
              <a:t>f</a:t>
            </a:r>
            <a:r>
              <a:rPr lang="en-GB" dirty="0" smtClean="0">
                <a:latin typeface="Comic Sans MS" panose="030F0702030302020204" pitchFamily="66" charset="0"/>
              </a:rPr>
              <a:t>ull- empty</a:t>
            </a:r>
          </a:p>
          <a:p>
            <a:pPr algn="l"/>
            <a:r>
              <a:rPr lang="en-GB" dirty="0">
                <a:latin typeface="Comic Sans MS" panose="030F0702030302020204" pitchFamily="66" charset="0"/>
              </a:rPr>
              <a:t> </a:t>
            </a:r>
            <a:r>
              <a:rPr lang="en-GB" dirty="0" smtClean="0">
                <a:latin typeface="Comic Sans MS" panose="030F0702030302020204" pitchFamily="66" charset="0"/>
              </a:rPr>
              <a:t>        quick- slow</a:t>
            </a:r>
          </a:p>
          <a:p>
            <a:pPr algn="l"/>
            <a:r>
              <a:rPr lang="en-GB" dirty="0">
                <a:latin typeface="Comic Sans MS" panose="030F0702030302020204" pitchFamily="66" charset="0"/>
              </a:rPr>
              <a:t> </a:t>
            </a:r>
            <a:r>
              <a:rPr lang="en-GB" dirty="0" smtClean="0">
                <a:latin typeface="Comic Sans MS" panose="030F0702030302020204" pitchFamily="66" charset="0"/>
              </a:rPr>
              <a:t>        short-tall</a:t>
            </a:r>
          </a:p>
          <a:p>
            <a:pPr marL="457200" indent="-457200" algn="l">
              <a:buAutoNum type="arabicPeriod" startAt="4"/>
            </a:pPr>
            <a:r>
              <a:rPr lang="en-GB" dirty="0" smtClean="0">
                <a:latin typeface="Comic Sans MS" panose="030F0702030302020204" pitchFamily="66" charset="0"/>
              </a:rPr>
              <a:t>    A quarter full = 1 part shaded</a:t>
            </a:r>
          </a:p>
          <a:p>
            <a:pPr algn="l"/>
            <a:r>
              <a:rPr lang="en-GB" dirty="0">
                <a:latin typeface="Comic Sans MS" panose="030F0702030302020204" pitchFamily="66" charset="0"/>
              </a:rPr>
              <a:t> </a:t>
            </a:r>
            <a:r>
              <a:rPr lang="en-GB" dirty="0" smtClean="0">
                <a:latin typeface="Comic Sans MS" panose="030F0702030302020204" pitchFamily="66" charset="0"/>
              </a:rPr>
              <a:t>        Half full = 2 parts shaded</a:t>
            </a:r>
          </a:p>
          <a:p>
            <a:pPr algn="l"/>
            <a:r>
              <a:rPr lang="en-GB" dirty="0">
                <a:latin typeface="Comic Sans MS" panose="030F0702030302020204" pitchFamily="66" charset="0"/>
              </a:rPr>
              <a:t> </a:t>
            </a:r>
            <a:r>
              <a:rPr lang="en-GB" dirty="0" smtClean="0">
                <a:latin typeface="Comic Sans MS" panose="030F0702030302020204" pitchFamily="66" charset="0"/>
              </a:rPr>
              <a:t>        Full = 4 parts shaded</a:t>
            </a:r>
          </a:p>
        </p:txBody>
      </p:sp>
    </p:spTree>
    <p:extLst>
      <p:ext uri="{BB962C8B-B14F-4D97-AF65-F5344CB8AC3E}">
        <p14:creationId xmlns:p14="http://schemas.microsoft.com/office/powerpoint/2010/main" val="3107347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83127"/>
            <a:ext cx="8534400" cy="2387600"/>
          </a:xfrm>
        </p:spPr>
        <p:txBody>
          <a:bodyPr>
            <a:normAutofit/>
          </a:bodyPr>
          <a:lstStyle/>
          <a:p>
            <a:pPr algn="l"/>
            <a:r>
              <a:rPr lang="en-GB" sz="2800" u="sng" dirty="0" smtClean="0">
                <a:latin typeface="Comic Sans MS" panose="030F0702030302020204" pitchFamily="66" charset="0"/>
              </a:rPr>
              <a:t>Maths answers from yesterday:</a:t>
            </a:r>
            <a:r>
              <a:rPr lang="en-GB" u="sng" dirty="0" smtClean="0">
                <a:latin typeface="Comic Sans MS" panose="030F0702030302020204" pitchFamily="66" charset="0"/>
              </a:rPr>
              <a:t/>
            </a:r>
            <a:br>
              <a:rPr lang="en-GB" u="sng" dirty="0" smtClean="0">
                <a:latin typeface="Comic Sans MS" panose="030F0702030302020204" pitchFamily="66" charset="0"/>
              </a:rPr>
            </a:br>
            <a:endParaRPr lang="en-GB" u="sng" dirty="0">
              <a:latin typeface="Comic Sans MS" panose="030F0702030302020204" pitchFamily="66" charset="0"/>
            </a:endParaRPr>
          </a:p>
        </p:txBody>
      </p:sp>
      <p:sp>
        <p:nvSpPr>
          <p:cNvPr id="3" name="Subtitle 2"/>
          <p:cNvSpPr>
            <a:spLocks noGrp="1"/>
          </p:cNvSpPr>
          <p:nvPr>
            <p:ph type="subTitle" idx="1"/>
          </p:nvPr>
        </p:nvSpPr>
        <p:spPr>
          <a:xfrm>
            <a:off x="228600" y="1600200"/>
            <a:ext cx="8534400" cy="1655762"/>
          </a:xfrm>
        </p:spPr>
        <p:txBody>
          <a:bodyPr>
            <a:noAutofit/>
          </a:bodyPr>
          <a:lstStyle/>
          <a:p>
            <a:pPr algn="l"/>
            <a:r>
              <a:rPr lang="en-GB" u="sng" dirty="0" smtClean="0">
                <a:latin typeface="Comic Sans MS" panose="030F0702030302020204" pitchFamily="66" charset="0"/>
              </a:rPr>
              <a:t>Page 25</a:t>
            </a:r>
            <a:endParaRPr lang="en-GB" dirty="0">
              <a:latin typeface="Comic Sans MS" panose="030F0702030302020204" pitchFamily="66" charset="0"/>
            </a:endParaRPr>
          </a:p>
          <a:p>
            <a:pPr marL="457200" indent="-457200" algn="l">
              <a:buAutoNum type="arabicPeriod" startAt="5"/>
            </a:pPr>
            <a:r>
              <a:rPr lang="en-GB" dirty="0" smtClean="0">
                <a:latin typeface="Comic Sans MS" panose="030F0702030302020204" pitchFamily="66" charset="0"/>
              </a:rPr>
              <a:t>Joe arrives earlier than Lucy.</a:t>
            </a:r>
          </a:p>
          <a:p>
            <a:pPr algn="l"/>
            <a:r>
              <a:rPr lang="en-GB" dirty="0">
                <a:latin typeface="Comic Sans MS" panose="030F0702030302020204" pitchFamily="66" charset="0"/>
              </a:rPr>
              <a:t> </a:t>
            </a:r>
            <a:r>
              <a:rPr lang="en-GB" dirty="0" smtClean="0">
                <a:latin typeface="Comic Sans MS" panose="030F0702030302020204" pitchFamily="66" charset="0"/>
              </a:rPr>
              <a:t>    Mike arrives later than Lucy.</a:t>
            </a:r>
          </a:p>
          <a:p>
            <a:pPr marL="457200" indent="-457200" algn="l">
              <a:buAutoNum type="arabicPeriod" startAt="6"/>
            </a:pPr>
            <a:r>
              <a:rPr lang="en-GB" dirty="0" smtClean="0">
                <a:latin typeface="Comic Sans MS" panose="030F0702030302020204" pitchFamily="66" charset="0"/>
              </a:rPr>
              <a:t>Quicker than a race car = aeroplane</a:t>
            </a:r>
          </a:p>
          <a:p>
            <a:pPr algn="l"/>
            <a:r>
              <a:rPr lang="en-GB" dirty="0" smtClean="0">
                <a:latin typeface="Comic Sans MS" panose="030F0702030302020204" pitchFamily="66" charset="0"/>
              </a:rPr>
              <a:t>     Slower than a race car = bicycle</a:t>
            </a:r>
          </a:p>
          <a:p>
            <a:pPr algn="l"/>
            <a:r>
              <a:rPr lang="en-GB" dirty="0" smtClean="0">
                <a:latin typeface="Comic Sans MS" panose="030F0702030302020204" pitchFamily="66" charset="0"/>
              </a:rPr>
              <a:t>7. The top train, the second bookcase</a:t>
            </a:r>
          </a:p>
          <a:p>
            <a:pPr algn="l"/>
            <a:endParaRPr lang="en-GB" dirty="0">
              <a:latin typeface="Comic Sans MS" panose="030F0702030302020204" pitchFamily="66" charset="0"/>
            </a:endParaRPr>
          </a:p>
          <a:p>
            <a:pPr algn="l"/>
            <a:r>
              <a:rPr lang="en-GB" u="sng" dirty="0" smtClean="0">
                <a:latin typeface="Comic Sans MS" panose="030F0702030302020204" pitchFamily="66" charset="0"/>
              </a:rPr>
              <a:t>Deepen Activity</a:t>
            </a:r>
          </a:p>
          <a:p>
            <a:pPr algn="l"/>
            <a:r>
              <a:rPr lang="en-GB" dirty="0" smtClean="0">
                <a:latin typeface="Comic Sans MS" panose="030F0702030302020204" pitchFamily="66" charset="0"/>
              </a:rPr>
              <a:t>A, D, B, C</a:t>
            </a:r>
          </a:p>
        </p:txBody>
      </p:sp>
    </p:spTree>
    <p:extLst>
      <p:ext uri="{BB962C8B-B14F-4D97-AF65-F5344CB8AC3E}">
        <p14:creationId xmlns:p14="http://schemas.microsoft.com/office/powerpoint/2010/main" val="289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u="sng" dirty="0" smtClean="0">
                <a:latin typeface="Comic Sans MS" panose="030F0702030302020204" pitchFamily="66" charset="0"/>
              </a:rPr>
              <a:t>Maths</a:t>
            </a:r>
            <a:endParaRPr lang="en-GB" u="sng" dirty="0">
              <a:latin typeface="Comic Sans MS" panose="030F0702030302020204" pitchFamily="66" charset="0"/>
            </a:endParaRPr>
          </a:p>
        </p:txBody>
      </p:sp>
      <p:sp>
        <p:nvSpPr>
          <p:cNvPr id="3" name="Subtitle 2"/>
          <p:cNvSpPr>
            <a:spLocks noGrp="1"/>
          </p:cNvSpPr>
          <p:nvPr>
            <p:ph type="subTitle" idx="1"/>
          </p:nvPr>
        </p:nvSpPr>
        <p:spPr/>
        <p:txBody>
          <a:bodyPr/>
          <a:lstStyle/>
          <a:p>
            <a:r>
              <a:rPr lang="en-GB" dirty="0" smtClean="0"/>
              <a:t> </a:t>
            </a:r>
            <a:r>
              <a:rPr lang="en-GB" sz="3600" dirty="0" smtClean="0">
                <a:latin typeface="Comic Sans MS" panose="030F0702030302020204" pitchFamily="66" charset="0"/>
              </a:rPr>
              <a:t>Today we are going to look at units of measurement.</a:t>
            </a:r>
            <a:endParaRPr lang="en-GB" sz="3600" dirty="0">
              <a:latin typeface="Comic Sans MS" panose="030F0702030302020204" pitchFamily="66" charset="0"/>
            </a:endParaRPr>
          </a:p>
        </p:txBody>
      </p:sp>
      <p:pic>
        <p:nvPicPr>
          <p:cNvPr id="4" name="Picture 3" descr="See the source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1143000"/>
            <a:ext cx="1905000" cy="1218565"/>
          </a:xfrm>
          <a:prstGeom prst="rect">
            <a:avLst/>
          </a:prstGeom>
          <a:noFill/>
          <a:ln>
            <a:noFill/>
          </a:ln>
        </p:spPr>
      </p:pic>
    </p:spTree>
    <p:extLst>
      <p:ext uri="{BB962C8B-B14F-4D97-AF65-F5344CB8AC3E}">
        <p14:creationId xmlns:p14="http://schemas.microsoft.com/office/powerpoint/2010/main" val="2103727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47800" y="152400"/>
            <a:ext cx="5495238" cy="5657143"/>
          </a:xfrm>
          <a:prstGeom prst="rect">
            <a:avLst/>
          </a:prstGeom>
        </p:spPr>
      </p:pic>
      <p:sp>
        <p:nvSpPr>
          <p:cNvPr id="3" name="Subtitle 2"/>
          <p:cNvSpPr>
            <a:spLocks noGrp="1"/>
          </p:cNvSpPr>
          <p:nvPr>
            <p:ph type="subTitle" idx="1"/>
          </p:nvPr>
        </p:nvSpPr>
        <p:spPr>
          <a:xfrm>
            <a:off x="990600" y="5638800"/>
            <a:ext cx="7514064" cy="1655762"/>
          </a:xfrm>
        </p:spPr>
        <p:txBody>
          <a:bodyPr>
            <a:normAutofit/>
          </a:bodyPr>
          <a:lstStyle/>
          <a:p>
            <a:endParaRPr lang="en-GB" sz="2000" dirty="0" smtClean="0">
              <a:latin typeface="Comic Sans MS" panose="030F0702030302020204" pitchFamily="66" charset="0"/>
            </a:endParaRPr>
          </a:p>
          <a:p>
            <a:r>
              <a:rPr lang="en-GB" sz="2000" dirty="0">
                <a:latin typeface="Comic Sans MS" panose="030F0702030302020204" pitchFamily="66" charset="0"/>
              </a:rPr>
              <a:t>Let’s look at the answers and how you could have worked them out on the next page…</a:t>
            </a:r>
          </a:p>
          <a:p>
            <a:endParaRPr lang="en-GB" sz="2000" dirty="0">
              <a:latin typeface="Comic Sans MS" panose="030F0702030302020204" pitchFamily="66" charset="0"/>
            </a:endParaRPr>
          </a:p>
        </p:txBody>
      </p:sp>
    </p:spTree>
    <p:extLst>
      <p:ext uri="{BB962C8B-B14F-4D97-AF65-F5344CB8AC3E}">
        <p14:creationId xmlns:p14="http://schemas.microsoft.com/office/powerpoint/2010/main" val="3936474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92175" y="4648200"/>
            <a:ext cx="7565951" cy="2387600"/>
          </a:xfrm>
        </p:spPr>
        <p:txBody>
          <a:bodyPr>
            <a:normAutofit fontScale="90000"/>
          </a:bodyPr>
          <a:lstStyle/>
          <a:p>
            <a:r>
              <a:rPr lang="en-GB" sz="2800" dirty="0" smtClean="0">
                <a:latin typeface="Comic Sans MS" panose="030F0702030302020204" pitchFamily="66" charset="0"/>
              </a:rPr>
              <a:t/>
            </a:r>
            <a:br>
              <a:rPr lang="en-GB" sz="2800" dirty="0" smtClean="0">
                <a:latin typeface="Comic Sans MS" panose="030F0702030302020204" pitchFamily="66" charset="0"/>
              </a:rPr>
            </a:br>
            <a:r>
              <a:rPr lang="en-GB" sz="2800" dirty="0">
                <a:latin typeface="Comic Sans MS" panose="030F0702030302020204" pitchFamily="66" charset="0"/>
              </a:rPr>
              <a:t/>
            </a:r>
            <a:br>
              <a:rPr lang="en-GB" sz="2800" dirty="0">
                <a:latin typeface="Comic Sans MS" panose="030F0702030302020204" pitchFamily="66" charset="0"/>
              </a:rPr>
            </a:br>
            <a:r>
              <a:rPr lang="en-GB" sz="2800" dirty="0" smtClean="0">
                <a:latin typeface="Comic Sans MS" panose="030F0702030302020204" pitchFamily="66" charset="0"/>
              </a:rPr>
              <a:t/>
            </a:r>
            <a:br>
              <a:rPr lang="en-GB" sz="2800" dirty="0" smtClean="0">
                <a:latin typeface="Comic Sans MS" panose="030F0702030302020204" pitchFamily="66" charset="0"/>
              </a:rPr>
            </a:br>
            <a:r>
              <a:rPr lang="en-GB" sz="2800" dirty="0">
                <a:latin typeface="Comic Sans MS" panose="030F0702030302020204" pitchFamily="66" charset="0"/>
              </a:rPr>
              <a:t/>
            </a:r>
            <a:br>
              <a:rPr lang="en-GB" sz="2800" dirty="0">
                <a:latin typeface="Comic Sans MS" panose="030F0702030302020204" pitchFamily="66" charset="0"/>
              </a:rPr>
            </a:br>
            <a:r>
              <a:rPr lang="en-GB" sz="2800" dirty="0" smtClean="0">
                <a:latin typeface="Comic Sans MS" panose="030F0702030302020204" pitchFamily="66" charset="0"/>
              </a:rPr>
              <a:t/>
            </a:r>
            <a:br>
              <a:rPr lang="en-GB" sz="2800" dirty="0" smtClean="0">
                <a:latin typeface="Comic Sans MS" panose="030F0702030302020204" pitchFamily="66" charset="0"/>
              </a:rPr>
            </a:br>
            <a:r>
              <a:rPr lang="en-GB" sz="2800" dirty="0">
                <a:latin typeface="Comic Sans MS" panose="030F0702030302020204" pitchFamily="66" charset="0"/>
              </a:rPr>
              <a:t/>
            </a:r>
            <a:br>
              <a:rPr lang="en-GB" sz="2800" dirty="0">
                <a:latin typeface="Comic Sans MS" panose="030F0702030302020204" pitchFamily="66" charset="0"/>
              </a:rPr>
            </a:br>
            <a:r>
              <a:rPr lang="en-GB" sz="2800" dirty="0" smtClean="0">
                <a:latin typeface="Comic Sans MS" panose="030F0702030302020204" pitchFamily="66" charset="0"/>
              </a:rPr>
              <a:t/>
            </a:r>
            <a:br>
              <a:rPr lang="en-GB" sz="2800" dirty="0" smtClean="0">
                <a:latin typeface="Comic Sans MS" panose="030F0702030302020204" pitchFamily="66" charset="0"/>
              </a:rPr>
            </a:br>
            <a:r>
              <a:rPr lang="en-GB" sz="2800" dirty="0">
                <a:latin typeface="Comic Sans MS" panose="030F0702030302020204" pitchFamily="66" charset="0"/>
              </a:rPr>
              <a:t/>
            </a:r>
            <a:br>
              <a:rPr lang="en-GB" sz="2800" dirty="0">
                <a:latin typeface="Comic Sans MS" panose="030F0702030302020204" pitchFamily="66" charset="0"/>
              </a:rPr>
            </a:br>
            <a:r>
              <a:rPr lang="en-GB" sz="2800" dirty="0" smtClean="0">
                <a:latin typeface="Comic Sans MS" panose="030F0702030302020204" pitchFamily="66" charset="0"/>
              </a:rPr>
              <a:t/>
            </a:r>
            <a:br>
              <a:rPr lang="en-GB" sz="2800" dirty="0" smtClean="0">
                <a:latin typeface="Comic Sans MS" panose="030F0702030302020204" pitchFamily="66" charset="0"/>
              </a:rPr>
            </a:br>
            <a:r>
              <a:rPr lang="en-GB" sz="2800" dirty="0">
                <a:latin typeface="Comic Sans MS" panose="030F0702030302020204" pitchFamily="66" charset="0"/>
              </a:rPr>
              <a:t/>
            </a:r>
            <a:br>
              <a:rPr lang="en-GB" sz="2800" dirty="0">
                <a:latin typeface="Comic Sans MS" panose="030F0702030302020204" pitchFamily="66" charset="0"/>
              </a:rPr>
            </a:br>
            <a:r>
              <a:rPr lang="en-GB" sz="2800" dirty="0" smtClean="0">
                <a:latin typeface="Comic Sans MS" panose="030F0702030302020204" pitchFamily="66" charset="0"/>
              </a:rPr>
              <a:t/>
            </a:r>
            <a:br>
              <a:rPr lang="en-GB" sz="2800" dirty="0" smtClean="0">
                <a:latin typeface="Comic Sans MS" panose="030F0702030302020204" pitchFamily="66" charset="0"/>
              </a:rPr>
            </a:br>
            <a:r>
              <a:rPr lang="en-GB" sz="2800" dirty="0">
                <a:latin typeface="Comic Sans MS" panose="030F0702030302020204" pitchFamily="66" charset="0"/>
              </a:rPr>
              <a:t/>
            </a:r>
            <a:br>
              <a:rPr lang="en-GB" sz="2800" dirty="0">
                <a:latin typeface="Comic Sans MS" panose="030F0702030302020204" pitchFamily="66" charset="0"/>
              </a:rPr>
            </a:br>
            <a:r>
              <a:rPr lang="en-GB" sz="2800" dirty="0">
                <a:latin typeface="Comic Sans MS" panose="030F0702030302020204" pitchFamily="66" charset="0"/>
              </a:rPr>
              <a:t/>
            </a:r>
            <a:br>
              <a:rPr lang="en-GB" sz="2800" dirty="0">
                <a:latin typeface="Comic Sans MS" panose="030F0702030302020204" pitchFamily="66" charset="0"/>
              </a:rPr>
            </a:br>
            <a:endParaRPr lang="en-GB" sz="2800"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990600" y="152400"/>
            <a:ext cx="5380952" cy="6342857"/>
          </a:xfrm>
          <a:prstGeom prst="rect">
            <a:avLst/>
          </a:prstGeom>
        </p:spPr>
      </p:pic>
      <p:sp>
        <p:nvSpPr>
          <p:cNvPr id="3" name="Subtitle 2"/>
          <p:cNvSpPr>
            <a:spLocks noGrp="1"/>
          </p:cNvSpPr>
          <p:nvPr>
            <p:ph type="subTitle" idx="1"/>
          </p:nvPr>
        </p:nvSpPr>
        <p:spPr>
          <a:xfrm>
            <a:off x="6477000" y="2988721"/>
            <a:ext cx="2667000" cy="1655762"/>
          </a:xfrm>
        </p:spPr>
        <p:txBody>
          <a:bodyPr>
            <a:normAutofit fontScale="77500" lnSpcReduction="20000"/>
          </a:bodyPr>
          <a:lstStyle/>
          <a:p>
            <a:r>
              <a:rPr lang="en-GB" dirty="0">
                <a:latin typeface="Comic Sans MS" panose="030F0702030302020204" pitchFamily="66" charset="0"/>
              </a:rPr>
              <a:t>How did you work out how many bottles have the same mass as 3 sleeping bags? </a:t>
            </a:r>
            <a:endParaRPr lang="en-GB" dirty="0" smtClean="0">
              <a:latin typeface="Comic Sans MS" panose="030F0702030302020204" pitchFamily="66" charset="0"/>
            </a:endParaRPr>
          </a:p>
          <a:p>
            <a:r>
              <a:rPr lang="en-GB" dirty="0" smtClean="0">
                <a:latin typeface="Comic Sans MS" panose="030F0702030302020204" pitchFamily="66" charset="0"/>
              </a:rPr>
              <a:t>What </a:t>
            </a:r>
            <a:r>
              <a:rPr lang="en-GB" dirty="0">
                <a:latin typeface="Comic Sans MS" panose="030F0702030302020204" pitchFamily="66" charset="0"/>
              </a:rPr>
              <a:t>information did you use to help you? </a:t>
            </a:r>
          </a:p>
        </p:txBody>
      </p:sp>
    </p:spTree>
    <p:extLst>
      <p:ext uri="{BB962C8B-B14F-4D97-AF65-F5344CB8AC3E}">
        <p14:creationId xmlns:p14="http://schemas.microsoft.com/office/powerpoint/2010/main" val="1108754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7" name="Rounded Rectangle 6"/>
          <p:cNvSpPr/>
          <p:nvPr/>
        </p:nvSpPr>
        <p:spPr>
          <a:xfrm>
            <a:off x="370825" y="991743"/>
            <a:ext cx="8402350" cy="17837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541597" y="0"/>
            <a:ext cx="9448800" cy="2850573"/>
          </a:xfrm>
        </p:spPr>
        <p:txBody>
          <a:bodyPr>
            <a:normAutofit/>
          </a:bodyPr>
          <a:lstStyle/>
          <a:p>
            <a:pPr algn="l"/>
            <a:r>
              <a:rPr lang="en-GB" sz="3600" dirty="0" smtClean="0">
                <a:latin typeface="Comic Sans MS" panose="030F0702030302020204" pitchFamily="66" charset="0"/>
              </a:rPr>
              <a:t>Now I would like you to have a go at completing work in your CGP Maths Reasoning workbook</a:t>
            </a:r>
            <a:r>
              <a:rPr lang="en-GB" sz="3600" dirty="0" smtClean="0"/>
              <a:t>.</a:t>
            </a:r>
            <a:endParaRPr lang="en-GB" sz="3600" dirty="0"/>
          </a:p>
        </p:txBody>
      </p:sp>
      <p:sp>
        <p:nvSpPr>
          <p:cNvPr id="3" name="Subtitle 2"/>
          <p:cNvSpPr>
            <a:spLocks noGrp="1"/>
          </p:cNvSpPr>
          <p:nvPr>
            <p:ph type="subTitle" idx="1"/>
          </p:nvPr>
        </p:nvSpPr>
        <p:spPr>
          <a:xfrm>
            <a:off x="1143000" y="3602038"/>
            <a:ext cx="7772400" cy="1655762"/>
          </a:xfrm>
        </p:spPr>
        <p:txBody>
          <a:bodyPr>
            <a:normAutofit fontScale="25000" lnSpcReduction="20000"/>
          </a:bodyPr>
          <a:lstStyle/>
          <a:p>
            <a:endParaRPr lang="en-GB" dirty="0" smtClean="0">
              <a:latin typeface="Comic Sans MS" panose="030F0702030302020204" pitchFamily="66" charset="0"/>
            </a:endParaRPr>
          </a:p>
          <a:p>
            <a:r>
              <a:rPr lang="en-GB" sz="9600" dirty="0" smtClean="0">
                <a:latin typeface="Comic Sans MS" panose="030F0702030302020204" pitchFamily="66" charset="0"/>
              </a:rPr>
              <a:t>If you would like to try Gruffalo work, complete page 26</a:t>
            </a:r>
          </a:p>
          <a:p>
            <a:endParaRPr lang="en-GB" sz="9600" dirty="0" smtClean="0">
              <a:latin typeface="Comic Sans MS" panose="030F0702030302020204" pitchFamily="66" charset="0"/>
            </a:endParaRPr>
          </a:p>
          <a:p>
            <a:r>
              <a:rPr lang="en-GB" sz="9600" dirty="0">
                <a:latin typeface="Comic Sans MS" panose="030F0702030302020204" pitchFamily="66" charset="0"/>
              </a:rPr>
              <a:t>If you would like to try </a:t>
            </a:r>
            <a:r>
              <a:rPr lang="en-GB" sz="9600" dirty="0" smtClean="0">
                <a:latin typeface="Comic Sans MS" panose="030F0702030302020204" pitchFamily="66" charset="0"/>
              </a:rPr>
              <a:t>Horrid Henry work, complete pages 26 and 27</a:t>
            </a:r>
          </a:p>
          <a:p>
            <a:endParaRPr lang="en-GB" sz="9600" dirty="0" smtClean="0">
              <a:latin typeface="Comic Sans MS" panose="030F0702030302020204" pitchFamily="66" charset="0"/>
            </a:endParaRPr>
          </a:p>
          <a:p>
            <a:r>
              <a:rPr lang="en-GB" sz="9600" dirty="0">
                <a:latin typeface="Comic Sans MS" panose="030F0702030302020204" pitchFamily="66" charset="0"/>
              </a:rPr>
              <a:t>If you would like to try </a:t>
            </a:r>
            <a:r>
              <a:rPr lang="en-GB" sz="9600" dirty="0" smtClean="0">
                <a:latin typeface="Comic Sans MS" panose="030F0702030302020204" pitchFamily="66" charset="0"/>
              </a:rPr>
              <a:t>James and the Giant Peach work, complete pages 17, 18 and </a:t>
            </a:r>
            <a:r>
              <a:rPr lang="en-GB" sz="9600" dirty="0">
                <a:latin typeface="Comic Sans MS" panose="030F0702030302020204" pitchFamily="66" charset="0"/>
              </a:rPr>
              <a:t>19 and </a:t>
            </a:r>
            <a:r>
              <a:rPr lang="en-GB" sz="9600" dirty="0" smtClean="0">
                <a:latin typeface="Comic Sans MS" panose="030F0702030302020204" pitchFamily="66" charset="0"/>
              </a:rPr>
              <a:t>my </a:t>
            </a:r>
            <a:r>
              <a:rPr lang="en-GB" sz="9600" dirty="0">
                <a:latin typeface="Comic Sans MS" panose="030F0702030302020204" pitchFamily="66" charset="0"/>
              </a:rPr>
              <a:t> </a:t>
            </a:r>
            <a:r>
              <a:rPr lang="en-GB" sz="9600" dirty="0" smtClean="0">
                <a:latin typeface="Comic Sans MS" panose="030F0702030302020204" pitchFamily="66" charset="0"/>
              </a:rPr>
              <a:t>Challenge question </a:t>
            </a:r>
            <a:r>
              <a:rPr lang="en-GB" sz="9600" dirty="0">
                <a:latin typeface="Comic Sans MS" panose="030F0702030302020204" pitchFamily="66" charset="0"/>
              </a:rPr>
              <a:t>on the next slide.</a:t>
            </a:r>
          </a:p>
          <a:p>
            <a:endParaRPr lang="en-GB" sz="9600" dirty="0" smtClean="0">
              <a:latin typeface="Comic Sans MS" panose="030F0702030302020204" pitchFamily="66" charset="0"/>
            </a:endParaRPr>
          </a:p>
        </p:txBody>
      </p:sp>
      <p:pic>
        <p:nvPicPr>
          <p:cNvPr id="4" name="Picture 3" descr="Image result for gruffal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688773"/>
            <a:ext cx="748318" cy="588818"/>
          </a:xfrm>
          <a:prstGeom prst="rect">
            <a:avLst/>
          </a:prstGeom>
          <a:noFill/>
          <a:ln>
            <a:noFill/>
          </a:ln>
        </p:spPr>
      </p:pic>
      <p:pic>
        <p:nvPicPr>
          <p:cNvPr id="5" name="Picture 4" descr="Image result for horrid henry"/>
          <p:cNvPicPr/>
          <p:nvPr/>
        </p:nvPicPr>
        <p:blipFill rotWithShape="1">
          <a:blip r:embed="rId3" cstate="print">
            <a:extLst>
              <a:ext uri="{28A0092B-C50C-407E-A947-70E740481C1C}">
                <a14:useLocalDpi xmlns:a14="http://schemas.microsoft.com/office/drawing/2010/main" val="0"/>
              </a:ext>
            </a:extLst>
          </a:blip>
          <a:srcRect r="-569" b="15217"/>
          <a:stretch/>
        </p:blipFill>
        <p:spPr bwMode="auto">
          <a:xfrm>
            <a:off x="481792" y="4758411"/>
            <a:ext cx="636617" cy="616354"/>
          </a:xfrm>
          <a:prstGeom prst="rect">
            <a:avLst/>
          </a:prstGeom>
          <a:noFill/>
          <a:ln>
            <a:noFill/>
          </a:ln>
          <a:extLst>
            <a:ext uri="{53640926-AAD7-44D8-BBD7-CCE9431645EC}">
              <a14:shadowObscured xmlns:a14="http://schemas.microsoft.com/office/drawing/2010/main"/>
            </a:ext>
          </a:extLst>
        </p:spPr>
      </p:pic>
      <p:pic>
        <p:nvPicPr>
          <p:cNvPr id="6" name="Picture 5" descr="Image result for james and the giant peach"/>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709" y="5855585"/>
            <a:ext cx="610958" cy="630945"/>
          </a:xfrm>
          <a:prstGeom prst="rect">
            <a:avLst/>
          </a:prstGeom>
          <a:noFill/>
          <a:ln>
            <a:noFill/>
          </a:ln>
        </p:spPr>
      </p:pic>
    </p:spTree>
    <p:extLst>
      <p:ext uri="{BB962C8B-B14F-4D97-AF65-F5344CB8AC3E}">
        <p14:creationId xmlns:p14="http://schemas.microsoft.com/office/powerpoint/2010/main" val="1371161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Childrens drawings on blue design template">
  <a:themeElements>
    <a:clrScheme name="Childrens drawings on blue design template 1">
      <a:dk1>
        <a:srgbClr val="000066"/>
      </a:dk1>
      <a:lt1>
        <a:srgbClr val="FFFFFF"/>
      </a:lt1>
      <a:dk2>
        <a:srgbClr val="4A8AC4"/>
      </a:dk2>
      <a:lt2>
        <a:srgbClr val="F7CC17"/>
      </a:lt2>
      <a:accent1>
        <a:srgbClr val="CDCD1F"/>
      </a:accent1>
      <a:accent2>
        <a:srgbClr val="368D2D"/>
      </a:accent2>
      <a:accent3>
        <a:srgbClr val="B1C4DE"/>
      </a:accent3>
      <a:accent4>
        <a:srgbClr val="DADADA"/>
      </a:accent4>
      <a:accent5>
        <a:srgbClr val="E3E3AB"/>
      </a:accent5>
      <a:accent6>
        <a:srgbClr val="307F28"/>
      </a:accent6>
      <a:hlink>
        <a:srgbClr val="0066FF"/>
      </a:hlink>
      <a:folHlink>
        <a:srgbClr val="FF9900"/>
      </a:folHlink>
    </a:clrScheme>
    <a:fontScheme name="Childrens drawings on blue design templat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Childrens drawings on blue design template 1">
        <a:dk1>
          <a:srgbClr val="000066"/>
        </a:dk1>
        <a:lt1>
          <a:srgbClr val="FFFFFF"/>
        </a:lt1>
        <a:dk2>
          <a:srgbClr val="4A8AC4"/>
        </a:dk2>
        <a:lt2>
          <a:srgbClr val="F7CC17"/>
        </a:lt2>
        <a:accent1>
          <a:srgbClr val="CDCD1F"/>
        </a:accent1>
        <a:accent2>
          <a:srgbClr val="368D2D"/>
        </a:accent2>
        <a:accent3>
          <a:srgbClr val="B1C4DE"/>
        </a:accent3>
        <a:accent4>
          <a:srgbClr val="DADADA"/>
        </a:accent4>
        <a:accent5>
          <a:srgbClr val="E3E3AB"/>
        </a:accent5>
        <a:accent6>
          <a:srgbClr val="307F28"/>
        </a:accent6>
        <a:hlink>
          <a:srgbClr val="0066FF"/>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2696</TotalTime>
  <Words>623</Words>
  <Application>Microsoft Office PowerPoint</Application>
  <PresentationFormat>On-screen Show (4:3)</PresentationFormat>
  <Paragraphs>95</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Childrens drawings on blue design template</vt:lpstr>
      <vt:lpstr>1_Office Theme</vt:lpstr>
      <vt:lpstr>Good morning Unicorns!</vt:lpstr>
      <vt:lpstr>         </vt:lpstr>
      <vt:lpstr>        Reading online </vt:lpstr>
      <vt:lpstr>Maths answers from yesterday: </vt:lpstr>
      <vt:lpstr>Maths answers from yesterday: </vt:lpstr>
      <vt:lpstr>Maths</vt:lpstr>
      <vt:lpstr>PowerPoint Presentation</vt:lpstr>
      <vt:lpstr>             </vt:lpstr>
      <vt:lpstr>Now I would like you to have a go at completing work in your CGP Maths Reasoning workbook.</vt:lpstr>
      <vt:lpstr>PowerPoint Presentation</vt:lpstr>
      <vt:lpstr>Handwriting</vt:lpstr>
      <vt:lpstr>   English</vt:lpstr>
      <vt:lpstr>PowerPoint Presentation</vt:lpstr>
      <vt:lpstr>PowerPoint Presentation</vt:lpstr>
      <vt:lpstr>PowerPoint Presentation</vt:lpstr>
      <vt:lpstr> What’s the Science behind it?  Fizzy water contains a large amount of dissolved carbon dioxide. The carbon dioxide bubbles are less dense than the fizzy water, so they rise to the surface. The sultanas initially sink to the bottom as they are heavier than water, but as the bubbles start to rise to the surface, they attach themselves to the sultanas, causing them to rise too. Once the sultanas reach the surface, the bubbles supporting them pop, causing them to sink again. But they rise again as new bubbles lift them up.     </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morning Unicorns!</dc:title>
  <dc:creator>user</dc:creator>
  <cp:lastModifiedBy>user</cp:lastModifiedBy>
  <cp:revision>48</cp:revision>
  <dcterms:created xsi:type="dcterms:W3CDTF">2020-03-17T20:05:19Z</dcterms:created>
  <dcterms:modified xsi:type="dcterms:W3CDTF">2020-03-29T11:42:12Z</dcterms:modified>
</cp:coreProperties>
</file>