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81" r:id="rId4"/>
    <p:sldId id="282" r:id="rId5"/>
    <p:sldId id="262" r:id="rId6"/>
    <p:sldId id="283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71" r:id="rId17"/>
    <p:sldId id="277" r:id="rId18"/>
    <p:sldId id="279" r:id="rId19"/>
    <p:sldId id="276" r:id="rId20"/>
    <p:sldId id="280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8000"/>
    <a:srgbClr val="FFFF99"/>
    <a:srgbClr val="D6BFE3"/>
    <a:srgbClr val="D1B2E8"/>
    <a:srgbClr val="FF3B3B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86" d="100"/>
          <a:sy n="86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young-science-ambassadors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>Good morning Unicorns!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Here’s your work for today: Friday 27</a:t>
            </a:r>
            <a:r>
              <a:rPr lang="en-GB" sz="44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400" dirty="0" smtClean="0">
                <a:latin typeface="Comic Sans MS" panose="030F0702030302020204" pitchFamily="66" charset="0"/>
              </a:rPr>
              <a:t> March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0825" y="991743"/>
            <a:ext cx="840235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597" y="0"/>
            <a:ext cx="9448800" cy="2850573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omic Sans MS" panose="030F0702030302020204" pitchFamily="66" charset="0"/>
              </a:rPr>
              <a:t>Now I would like you to have a go at completing work in your CGP Maths Reasoning workbook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7724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</a:t>
            </a:r>
            <a:r>
              <a:rPr lang="en-GB" sz="9600" dirty="0" smtClean="0">
                <a:latin typeface="Comic Sans MS" panose="030F0702030302020204" pitchFamily="66" charset="0"/>
              </a:rPr>
              <a:t>17 and 18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</a:t>
            </a:r>
            <a:r>
              <a:rPr lang="en-GB" sz="9600" dirty="0" smtClean="0">
                <a:latin typeface="Comic Sans MS" panose="030F0702030302020204" pitchFamily="66" charset="0"/>
              </a:rPr>
              <a:t>17, 18 and 19</a:t>
            </a:r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>
                <a:latin typeface="Comic Sans MS" panose="030F0702030302020204" pitchFamily="66" charset="0"/>
              </a:rPr>
              <a:t>If 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pages </a:t>
            </a:r>
            <a:r>
              <a:rPr lang="en-GB" sz="9600" dirty="0" smtClean="0">
                <a:latin typeface="Comic Sans MS" panose="030F0702030302020204" pitchFamily="66" charset="0"/>
              </a:rPr>
              <a:t>17, 18 and </a:t>
            </a:r>
            <a:r>
              <a:rPr lang="en-GB" sz="9600" dirty="0">
                <a:latin typeface="Comic Sans MS" panose="030F0702030302020204" pitchFamily="66" charset="0"/>
              </a:rPr>
              <a:t>19 and </a:t>
            </a:r>
            <a:r>
              <a:rPr lang="en-GB" sz="9600" dirty="0" smtClean="0">
                <a:latin typeface="Comic Sans MS" panose="030F0702030302020204" pitchFamily="66" charset="0"/>
              </a:rPr>
              <a:t>my </a:t>
            </a:r>
            <a:r>
              <a:rPr lang="en-GB" sz="9600" dirty="0">
                <a:latin typeface="Comic Sans MS" panose="030F0702030302020204" pitchFamily="66" charset="0"/>
              </a:rPr>
              <a:t>‘Deepen Activity’ question on the next slide.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88773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481792" y="4758411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9" y="5855585"/>
            <a:ext cx="610958" cy="630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"/>
            <a:ext cx="4409524" cy="6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Please complete pages </a:t>
            </a:r>
            <a:r>
              <a:rPr lang="en-GB" sz="2800" dirty="0" smtClean="0">
                <a:latin typeface="Comic Sans MS" panose="030F0702030302020204" pitchFamily="66" charset="0"/>
              </a:rPr>
              <a:t>6 </a:t>
            </a:r>
            <a:r>
              <a:rPr lang="en-GB" sz="2800" dirty="0" smtClean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7 </a:t>
            </a:r>
            <a:r>
              <a:rPr lang="en-GB" sz="2800" dirty="0" smtClean="0">
                <a:latin typeface="Comic Sans MS" panose="030F0702030302020204" pitchFamily="66" charset="0"/>
              </a:rPr>
              <a:t>in your CGP Handwriting Book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21336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829550" cy="4881563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Today you are going </a:t>
            </a:r>
            <a:r>
              <a:rPr lang="en-GB" sz="2400" dirty="0" smtClean="0">
                <a:latin typeface="Comic Sans MS" panose="030F0702030302020204" pitchFamily="66" charset="0"/>
              </a:rPr>
              <a:t>to</a:t>
            </a:r>
            <a:r>
              <a:rPr lang="en-GB" b="1" dirty="0"/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write your own ending to your </a:t>
            </a:r>
            <a:r>
              <a:rPr lang="en-GB" sz="2400" dirty="0">
                <a:latin typeface="Comic Sans MS" panose="030F0702030302020204" pitchFamily="66" charset="0"/>
              </a:rPr>
              <a:t>animal </a:t>
            </a:r>
            <a:r>
              <a:rPr lang="en-GB" sz="2400" dirty="0" smtClean="0">
                <a:latin typeface="Comic Sans MS" panose="030F0702030302020204" pitchFamily="66" charset="0"/>
              </a:rPr>
              <a:t>story.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Read </a:t>
            </a:r>
            <a:r>
              <a:rPr lang="en-GB" sz="2400" dirty="0" smtClean="0">
                <a:latin typeface="Comic Sans MS" panose="030F0702030302020204" pitchFamily="66" charset="0"/>
              </a:rPr>
              <a:t>my ending on </a:t>
            </a:r>
            <a:r>
              <a:rPr lang="en-GB" sz="2400" dirty="0">
                <a:latin typeface="Comic Sans MS" panose="030F0702030302020204" pitchFamily="66" charset="0"/>
              </a:rPr>
              <a:t>the next slide…</a:t>
            </a: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752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14" y="4491038"/>
            <a:ext cx="3328436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No longer did the other wallabies laugh at Thud. Really, they wanted to be just like him. </a:t>
            </a:r>
          </a:p>
          <a:p>
            <a:pPr marL="0" indent="0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What </a:t>
            </a:r>
            <a:r>
              <a:rPr lang="en-GB" sz="3600" dirty="0">
                <a:latin typeface="Comic Sans MS" panose="030F0702030302020204" pitchFamily="66" charset="0"/>
              </a:rPr>
              <a:t>happened to Daisy? Well that’s another story!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6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/>
            </a:r>
            <a:br>
              <a:rPr lang="en-GB" sz="3600" dirty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38200" y="990600"/>
            <a:ext cx="7467600" cy="4648200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  <a:p>
            <a:r>
              <a:rPr lang="en-GB" sz="2400" dirty="0">
                <a:latin typeface="Comic Sans MS" panose="030F0702030302020204" pitchFamily="66" charset="0"/>
              </a:rPr>
              <a:t>If you look carefully, you will see that </a:t>
            </a:r>
            <a:r>
              <a:rPr lang="en-GB" sz="2400" dirty="0" smtClean="0">
                <a:latin typeface="Comic Sans MS" panose="030F0702030302020204" pitchFamily="66" charset="0"/>
              </a:rPr>
              <a:t>my ending </a:t>
            </a:r>
            <a:r>
              <a:rPr lang="en-GB" sz="2400" dirty="0" smtClean="0">
                <a:latin typeface="Comic Sans MS" panose="030F0702030302020204" pitchFamily="66" charset="0"/>
              </a:rPr>
              <a:t>explains </a:t>
            </a:r>
            <a:r>
              <a:rPr lang="en-GB" sz="2400" dirty="0">
                <a:latin typeface="Comic Sans MS" panose="030F0702030302020204" pitchFamily="66" charset="0"/>
              </a:rPr>
              <a:t>these things</a:t>
            </a:r>
            <a:r>
              <a:rPr lang="en-GB" sz="2400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The mean animals at the start of the story weren’t mean anymore.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They wanted to be just like Thud.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An ending sentence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1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685799"/>
            <a:ext cx="7010400" cy="5491163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Today I would like you to </a:t>
            </a:r>
            <a:r>
              <a:rPr lang="en-GB" sz="3200" dirty="0" smtClean="0">
                <a:latin typeface="Comic Sans MS" panose="030F0702030302020204" pitchFamily="66" charset="0"/>
              </a:rPr>
              <a:t>write </a:t>
            </a:r>
            <a:r>
              <a:rPr lang="en-GB" sz="3200" dirty="0">
                <a:latin typeface="Comic Sans MS" panose="030F0702030302020204" pitchFamily="66" charset="0"/>
              </a:rPr>
              <a:t>your own </a:t>
            </a:r>
            <a:r>
              <a:rPr lang="en-GB" sz="3200" dirty="0" smtClean="0">
                <a:latin typeface="Comic Sans MS" panose="030F0702030302020204" pitchFamily="66" charset="0"/>
              </a:rPr>
              <a:t>ending </a:t>
            </a:r>
            <a:r>
              <a:rPr lang="en-GB" sz="3200" dirty="0">
                <a:latin typeface="Comic Sans MS" panose="030F0702030302020204" pitchFamily="66" charset="0"/>
              </a:rPr>
              <a:t>to your story. </a:t>
            </a:r>
            <a:r>
              <a:rPr lang="en-GB" sz="3200" dirty="0" smtClean="0">
                <a:latin typeface="Comic Sans MS" panose="030F0702030302020204" pitchFamily="66" charset="0"/>
              </a:rPr>
              <a:t>Include:</a:t>
            </a:r>
          </a:p>
          <a:p>
            <a:pPr lvl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dirty="0">
                <a:latin typeface="Comic Sans MS" panose="030F0702030302020204" pitchFamily="66" charset="0"/>
              </a:rPr>
              <a:t>mean animals at the start of the story </a:t>
            </a:r>
            <a:r>
              <a:rPr lang="en-GB" sz="2800" dirty="0" smtClean="0">
                <a:latin typeface="Comic Sans MS" panose="030F0702030302020204" pitchFamily="66" charset="0"/>
              </a:rPr>
              <a:t>not being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mean anymore.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dirty="0">
                <a:latin typeface="Comic Sans MS" panose="030F0702030302020204" pitchFamily="66" charset="0"/>
              </a:rPr>
              <a:t>others </a:t>
            </a:r>
            <a:r>
              <a:rPr lang="en-GB" sz="2800" dirty="0" smtClean="0">
                <a:latin typeface="Comic Sans MS" panose="030F0702030302020204" pitchFamily="66" charset="0"/>
              </a:rPr>
              <a:t>wanting </a:t>
            </a:r>
            <a:r>
              <a:rPr lang="en-GB" sz="2800" dirty="0">
                <a:latin typeface="Comic Sans MS" panose="030F0702030302020204" pitchFamily="66" charset="0"/>
              </a:rPr>
              <a:t>to be just like your </a:t>
            </a:r>
            <a:r>
              <a:rPr lang="en-GB" sz="2800" dirty="0" smtClean="0">
                <a:latin typeface="Comic Sans MS" panose="030F0702030302020204" pitchFamily="66" charset="0"/>
              </a:rPr>
              <a:t>character.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An </a:t>
            </a:r>
            <a:r>
              <a:rPr lang="en-GB" sz="2800" dirty="0">
                <a:latin typeface="Comic Sans MS" panose="030F0702030302020204" pitchFamily="66" charset="0"/>
              </a:rPr>
              <a:t>ending </a:t>
            </a:r>
            <a:r>
              <a:rPr lang="en-GB" sz="2800" dirty="0" smtClean="0">
                <a:latin typeface="Comic Sans MS" panose="030F0702030302020204" pitchFamily="66" charset="0"/>
              </a:rPr>
              <a:t>sentence.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66800" y="685799"/>
            <a:ext cx="7010400" cy="5491163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Then I would like you to read through your whole story and check for missing words, capital letters and full stops.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Then, if you would like, you can write the story in </a:t>
            </a:r>
            <a:r>
              <a:rPr lang="en-GB" sz="2400" dirty="0" smtClean="0">
                <a:latin typeface="Comic Sans MS" panose="030F0702030302020204" pitchFamily="66" charset="0"/>
              </a:rPr>
              <a:t>your best handwriting </a:t>
            </a:r>
            <a:r>
              <a:rPr lang="en-GB" sz="2400" dirty="0">
                <a:latin typeface="Comic Sans MS" panose="030F0702030302020204" pitchFamily="66" charset="0"/>
              </a:rPr>
              <a:t>on a new piece of paper as a whole story. Once you have finished, you can read it to someone in your home.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 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Well done! </a:t>
            </a:r>
            <a:r>
              <a:rPr lang="en-GB" sz="2400" dirty="0" smtClean="0">
                <a:latin typeface="Comic Sans MS" panose="030F0702030302020204" pitchFamily="66" charset="0"/>
              </a:rPr>
              <a:t>I’m sure that you </a:t>
            </a:r>
            <a:r>
              <a:rPr lang="en-GB" sz="2400" dirty="0">
                <a:latin typeface="Comic Sans MS" panose="030F0702030302020204" pitchFamily="66" charset="0"/>
              </a:rPr>
              <a:t>have written a fantastic animal story!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u="sng" dirty="0" smtClean="0">
                <a:latin typeface="Comic Sans MS" panose="030F0702030302020204" pitchFamily="66" charset="0"/>
              </a:rPr>
              <a:t>‘</a:t>
            </a:r>
            <a:r>
              <a:rPr lang="en-GB" sz="3600" u="sng" dirty="0" smtClean="0">
                <a:latin typeface="Comic Sans MS" panose="030F0702030302020204" pitchFamily="66" charset="0"/>
              </a:rPr>
              <a:t>Find Out Friday’ Science!</a:t>
            </a:r>
          </a:p>
          <a:p>
            <a:pPr marL="0" indent="0" algn="ctr">
              <a:buNone/>
            </a:pPr>
            <a:endParaRPr lang="en-GB" sz="3600" u="sng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Today I would like you to carry out a practical activity that our Young Science Ambassadors carried out last year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55" y="193097"/>
            <a:ext cx="2314575" cy="1346232"/>
          </a:xfrm>
          <a:prstGeom prst="rect">
            <a:avLst/>
          </a:prstGeom>
        </p:spPr>
      </p:pic>
      <p:pic>
        <p:nvPicPr>
          <p:cNvPr id="6" name="Picture 2" descr="http://farnboroughprimary.co.uk/wp-content/gallery/old-penny-to-new-penny/IMG_1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" y="4553524"/>
            <a:ext cx="2593975" cy="193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62" y="4553524"/>
            <a:ext cx="2627685" cy="1960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553525"/>
            <a:ext cx="2593976" cy="193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228600" y="609600"/>
            <a:ext cx="8458200" cy="563880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 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5105400"/>
          </a:xfrm>
        </p:spPr>
        <p:txBody>
          <a:bodyPr>
            <a:normAutofit fontScale="70000" lnSpcReduction="20000"/>
          </a:bodyPr>
          <a:lstStyle/>
          <a:p>
            <a:r>
              <a:rPr lang="en-GB" sz="3300" dirty="0" smtClean="0">
                <a:latin typeface="Comic Sans MS" panose="030F0702030302020204" pitchFamily="66" charset="0"/>
              </a:rPr>
              <a:t>This is an activity for transforming </a:t>
            </a:r>
            <a:r>
              <a:rPr lang="en-GB" sz="3300" dirty="0">
                <a:latin typeface="Comic Sans MS" panose="030F0702030302020204" pitchFamily="66" charset="0"/>
              </a:rPr>
              <a:t>old dull-looking pennies into pennies that </a:t>
            </a:r>
            <a:r>
              <a:rPr lang="en-GB" sz="3300" dirty="0" smtClean="0">
                <a:latin typeface="Comic Sans MS" panose="030F0702030302020204" pitchFamily="66" charset="0"/>
              </a:rPr>
              <a:t>become </a:t>
            </a:r>
            <a:r>
              <a:rPr lang="en-GB" sz="3300" dirty="0">
                <a:latin typeface="Comic Sans MS" panose="030F0702030302020204" pitchFamily="66" charset="0"/>
              </a:rPr>
              <a:t>bright and shiny! 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First put a penny </a:t>
            </a:r>
            <a:r>
              <a:rPr lang="en-GB" sz="3300" dirty="0">
                <a:latin typeface="Comic Sans MS" panose="030F0702030302020204" pitchFamily="66" charset="0"/>
              </a:rPr>
              <a:t>into a bowl of tomato ketchup (making sure it </a:t>
            </a:r>
            <a:r>
              <a:rPr lang="en-GB" sz="3300" dirty="0" smtClean="0">
                <a:latin typeface="Comic Sans MS" panose="030F0702030302020204" pitchFamily="66" charset="0"/>
              </a:rPr>
              <a:t>is  </a:t>
            </a:r>
            <a:r>
              <a:rPr lang="en-GB" sz="3300" dirty="0">
                <a:latin typeface="Comic Sans MS" panose="030F0702030302020204" pitchFamily="66" charset="0"/>
              </a:rPr>
              <a:t>completely covered) and </a:t>
            </a:r>
            <a:r>
              <a:rPr lang="en-GB" sz="3300" dirty="0" smtClean="0">
                <a:latin typeface="Comic Sans MS" panose="030F0702030302020204" pitchFamily="66" charset="0"/>
              </a:rPr>
              <a:t>leave </a:t>
            </a:r>
            <a:r>
              <a:rPr lang="en-GB" sz="3300" dirty="0">
                <a:latin typeface="Comic Sans MS" panose="030F0702030302020204" pitchFamily="66" charset="0"/>
              </a:rPr>
              <a:t>it for three minutes. 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Then have fun </a:t>
            </a:r>
            <a:r>
              <a:rPr lang="en-GB" sz="3300" dirty="0">
                <a:latin typeface="Comic Sans MS" panose="030F0702030302020204" pitchFamily="66" charset="0"/>
              </a:rPr>
              <a:t>getting messy fingers by rubbing the sauce into the coins for another thirty seconds. 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After that, use </a:t>
            </a:r>
            <a:r>
              <a:rPr lang="en-GB" sz="3300" dirty="0">
                <a:latin typeface="Comic Sans MS" panose="030F0702030302020204" pitchFamily="66" charset="0"/>
              </a:rPr>
              <a:t>water to rinse and clean all of the ketchup from the penny.</a:t>
            </a:r>
          </a:p>
          <a:p>
            <a:r>
              <a:rPr lang="en-GB" sz="3300" dirty="0">
                <a:latin typeface="Comic Sans MS" panose="030F0702030302020204" pitchFamily="66" charset="0"/>
              </a:rPr>
              <a:t>Finally, </a:t>
            </a:r>
            <a:r>
              <a:rPr lang="en-GB" sz="3300" dirty="0" smtClean="0">
                <a:latin typeface="Comic Sans MS" panose="030F0702030302020204" pitchFamily="66" charset="0"/>
              </a:rPr>
              <a:t>dry </a:t>
            </a:r>
            <a:r>
              <a:rPr lang="en-GB" sz="3300" dirty="0">
                <a:latin typeface="Comic Sans MS" panose="030F0702030302020204" pitchFamily="66" charset="0"/>
              </a:rPr>
              <a:t>the penny with a tissue. 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Instead </a:t>
            </a:r>
            <a:r>
              <a:rPr lang="en-GB" sz="3300" dirty="0">
                <a:latin typeface="Comic Sans MS" panose="030F0702030302020204" pitchFamily="66" charset="0"/>
              </a:rPr>
              <a:t>of dull-looking coins, </a:t>
            </a:r>
            <a:r>
              <a:rPr lang="en-GB" sz="3300" dirty="0" smtClean="0">
                <a:latin typeface="Comic Sans MS" panose="030F0702030302020204" pitchFamily="66" charset="0"/>
              </a:rPr>
              <a:t>you should have </a:t>
            </a:r>
            <a:r>
              <a:rPr lang="en-GB" sz="3300" dirty="0">
                <a:latin typeface="Comic Sans MS" panose="030F0702030302020204" pitchFamily="66" charset="0"/>
              </a:rPr>
              <a:t>money that </a:t>
            </a:r>
            <a:r>
              <a:rPr lang="en-GB" sz="3300" dirty="0" smtClean="0">
                <a:latin typeface="Comic Sans MS" panose="030F0702030302020204" pitchFamily="66" charset="0"/>
              </a:rPr>
              <a:t>is </a:t>
            </a:r>
            <a:r>
              <a:rPr lang="en-GB" sz="3300" dirty="0">
                <a:latin typeface="Comic Sans MS" panose="030F0702030302020204" pitchFamily="66" charset="0"/>
              </a:rPr>
              <a:t>so </a:t>
            </a:r>
            <a:r>
              <a:rPr lang="en-GB" sz="3300" dirty="0" smtClean="0">
                <a:latin typeface="Comic Sans MS" panose="030F0702030302020204" pitchFamily="66" charset="0"/>
              </a:rPr>
              <a:t>shiny you may be able to see your reflection </a:t>
            </a:r>
            <a:r>
              <a:rPr lang="en-GB" sz="3300" dirty="0">
                <a:latin typeface="Comic Sans MS" panose="030F0702030302020204" pitchFamily="66" charset="0"/>
              </a:rPr>
              <a:t>in them! </a:t>
            </a:r>
            <a:endParaRPr lang="en-GB" sz="3300" dirty="0" smtClean="0">
              <a:latin typeface="Comic Sans MS" panose="030F0702030302020204" pitchFamily="66" charset="0"/>
            </a:endParaRPr>
          </a:p>
          <a:p>
            <a:r>
              <a:rPr lang="en-GB" sz="3300" dirty="0" smtClean="0">
                <a:latin typeface="Comic Sans MS" panose="030F0702030302020204" pitchFamily="66" charset="0"/>
              </a:rPr>
              <a:t>Don’t forget to wash your hands. 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001000" cy="1655762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Reading answers from yesterday:</a:t>
            </a:r>
          </a:p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Pages 6-7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Cara’s sister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lue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Shut her eyes</a:t>
            </a:r>
          </a:p>
          <a:p>
            <a:pPr marL="457200" indent="-457200" algn="l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 A</a:t>
            </a:r>
            <a:r>
              <a:rPr lang="en-GB" dirty="0" smtClean="0">
                <a:latin typeface="Comic Sans MS" panose="030F0702030302020204" pitchFamily="66" charset="0"/>
              </a:rPr>
              <a:t>t the top of the wheel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Their house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Disappointed</a:t>
            </a: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 8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Walked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Moved suddenly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Gigantic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Tom’s sister</a:t>
            </a:r>
          </a:p>
          <a:p>
            <a:pPr marL="457200" indent="-457200" algn="l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Have a look at this link to see what </a:t>
            </a:r>
            <a:r>
              <a:rPr lang="en-GB" sz="3600" dirty="0" smtClean="0">
                <a:latin typeface="Comic Sans MS" panose="030F0702030302020204" pitchFamily="66" charset="0"/>
              </a:rPr>
              <a:t>the Young Science Ambassadors </a:t>
            </a:r>
            <a:r>
              <a:rPr lang="en-GB" sz="3600" dirty="0">
                <a:latin typeface="Comic Sans MS" panose="030F0702030302020204" pitchFamily="66" charset="0"/>
              </a:rPr>
              <a:t>did:</a:t>
            </a: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hlinkClick r:id="rId2"/>
              </a:rPr>
              <a:t>Young Science Ambassadors</a:t>
            </a: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( scroll down to the bottom of the page)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science clipart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What’s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Science behind it?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The salt </a:t>
            </a:r>
            <a:r>
              <a:rPr lang="en-GB" sz="3600" dirty="0">
                <a:latin typeface="Comic Sans MS" panose="030F0702030302020204" pitchFamily="66" charset="0"/>
              </a:rPr>
              <a:t>plus the acid in the tomato sauce formed hydrochloric acid and this </a:t>
            </a:r>
            <a:r>
              <a:rPr lang="en-GB" sz="3600" dirty="0" smtClean="0">
                <a:latin typeface="Comic Sans MS" panose="030F0702030302020204" pitchFamily="66" charset="0"/>
              </a:rPr>
              <a:t>reacts </a:t>
            </a:r>
            <a:r>
              <a:rPr lang="en-GB" sz="3600" dirty="0">
                <a:latin typeface="Comic Sans MS" panose="030F0702030302020204" pitchFamily="66" charset="0"/>
              </a:rPr>
              <a:t>with the copper. 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3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science clipart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Well done for all your hard work, Unicorns!</a:t>
            </a:r>
          </a:p>
          <a:p>
            <a:pPr algn="ctr"/>
            <a:endParaRPr lang="en-GB" sz="4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From Mrs Matthews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79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001000" cy="1655762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latin typeface="Comic Sans MS" panose="030F0702030302020204" pitchFamily="66" charset="0"/>
              </a:rPr>
              <a:t>Reading answers from yesterday:</a:t>
            </a:r>
          </a:p>
          <a:p>
            <a:pPr algn="l"/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 9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She was scared of going on the ride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Happy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The people on  the ground looked very small.</a:t>
            </a:r>
          </a:p>
          <a:p>
            <a:pPr algn="l"/>
            <a:r>
              <a:rPr lang="en-GB" u="sng" dirty="0" smtClean="0">
                <a:latin typeface="Comic Sans MS" panose="030F0702030302020204" pitchFamily="66" charset="0"/>
              </a:rPr>
              <a:t>Page 10</a:t>
            </a:r>
          </a:p>
          <a:p>
            <a:pPr marL="457200" indent="-457200" algn="l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2, 1, 3, 5, 4</a:t>
            </a:r>
          </a:p>
          <a:p>
            <a:pPr algn="l"/>
            <a:r>
              <a:rPr lang="en-GB" dirty="0" smtClean="0">
                <a:latin typeface="Comic Sans MS" panose="030F0702030302020204" pitchFamily="66" charset="0"/>
              </a:rPr>
              <a:t>1a) Yes</a:t>
            </a:r>
          </a:p>
          <a:p>
            <a:pPr algn="l"/>
            <a:r>
              <a:rPr lang="en-GB" dirty="0" smtClean="0">
                <a:latin typeface="Comic Sans MS" panose="030F0702030302020204" pitchFamily="66" charset="0"/>
              </a:rPr>
              <a:t>1b) Cara was disappointed when the ride was over</a:t>
            </a:r>
          </a:p>
          <a:p>
            <a:pPr marL="457200" indent="-457200" algn="l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8001000" cy="165576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Please log on to Bug Club and read for at least 15 minutes.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Make sure you answer your bug questions!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read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5455"/>
            <a:ext cx="19050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77" y="5020541"/>
            <a:ext cx="1657350" cy="15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782"/>
            <a:ext cx="8534400" cy="2387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 smtClean="0">
                <a:latin typeface="Comic Sans MS" panose="030F0702030302020204" pitchFamily="66" charset="0"/>
              </a:rPr>
              <a:t>Maths answers from yesterday:</a:t>
            </a: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534400" cy="1655762"/>
          </a:xfrm>
        </p:spPr>
        <p:txBody>
          <a:bodyPr>
            <a:noAutofit/>
          </a:bodyPr>
          <a:lstStyle/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 15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13 biscuits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31 sandcastles</a:t>
            </a:r>
          </a:p>
          <a:p>
            <a:pPr marL="742950" indent="-74295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76 puddings</a:t>
            </a:r>
          </a:p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Page 16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23 + 3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76 – 60 = 16; 76 – 16 = 60</a:t>
            </a:r>
          </a:p>
          <a:p>
            <a:pPr marL="457200" indent="-457200" algn="l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27 + 66; 93 - 27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l"/>
            <a:r>
              <a:rPr lang="en-GB" sz="2000" u="sng" dirty="0" smtClean="0">
                <a:latin typeface="Comic Sans MS" panose="030F0702030302020204" pitchFamily="66" charset="0"/>
              </a:rPr>
              <a:t>Deepen Activity</a:t>
            </a:r>
          </a:p>
          <a:p>
            <a:pPr marL="457200" indent="-457200" algn="l">
              <a:buAutoNum type="alphaLcParenR"/>
            </a:pPr>
            <a:r>
              <a:rPr lang="en-GB" sz="2000" dirty="0" smtClean="0">
                <a:latin typeface="Comic Sans MS" panose="030F0702030302020204" pitchFamily="66" charset="0"/>
              </a:rPr>
              <a:t>1 </a:t>
            </a:r>
            <a:r>
              <a:rPr lang="en-GB" sz="2000" dirty="0">
                <a:latin typeface="Comic Sans MS" panose="030F0702030302020204" pitchFamily="66" charset="0"/>
              </a:rPr>
              <a:t>+ 5 + 9 = 15 1 + 6 + 8 = 15 2 + 4 + 9 = 15 2 + 5 + 8 = 15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2 </a:t>
            </a:r>
            <a:r>
              <a:rPr lang="en-GB" sz="2000" dirty="0">
                <a:latin typeface="Comic Sans MS" panose="030F0702030302020204" pitchFamily="66" charset="0"/>
              </a:rPr>
              <a:t>+ 6 + 7 = 15 3 + 4 + 8 = 15 3 + 5 + 7 = 15 4 + 5 + 6 = 15 </a:t>
            </a:r>
            <a:r>
              <a:rPr lang="en-GB" sz="2000" dirty="0" smtClean="0">
                <a:latin typeface="Comic Sans MS" panose="030F0702030302020204" pitchFamily="66" charset="0"/>
              </a:rPr>
              <a:t>                    </a:t>
            </a:r>
          </a:p>
          <a:p>
            <a:pPr marL="457200" indent="-457200" algn="l">
              <a:buAutoNum type="alphaLcParenR"/>
            </a:pPr>
            <a:r>
              <a:rPr lang="en-GB" sz="2000" dirty="0" smtClean="0">
                <a:latin typeface="Comic Sans MS" panose="030F0702030302020204" pitchFamily="66" charset="0"/>
              </a:rPr>
              <a:t>b</a:t>
            </a:r>
            <a:r>
              <a:rPr lang="en-GB" sz="2000" dirty="0">
                <a:latin typeface="Comic Sans MS" panose="030F0702030302020204" pitchFamily="66" charset="0"/>
              </a:rPr>
              <a:t>) 9 + 8 – 2 = </a:t>
            </a:r>
            <a:r>
              <a:rPr lang="en-GB" sz="2000" dirty="0" smtClean="0">
                <a:latin typeface="Comic Sans MS" panose="030F0702030302020204" pitchFamily="66" charset="0"/>
              </a:rPr>
              <a:t>15; </a:t>
            </a:r>
            <a:r>
              <a:rPr lang="en-GB" sz="2000" dirty="0">
                <a:latin typeface="Comic Sans MS" panose="030F0702030302020204" pitchFamily="66" charset="0"/>
              </a:rPr>
              <a:t>9 + 7 – 1 = 15</a:t>
            </a:r>
          </a:p>
        </p:txBody>
      </p:sp>
    </p:spTree>
    <p:extLst>
      <p:ext uri="{BB962C8B-B14F-4D97-AF65-F5344CB8AC3E}">
        <p14:creationId xmlns:p14="http://schemas.microsoft.com/office/powerpoint/2010/main" val="3107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going to look at </a:t>
            </a:r>
            <a:r>
              <a:rPr lang="en-GB" sz="3600" dirty="0" smtClean="0">
                <a:latin typeface="Comic Sans MS" panose="030F0702030302020204" pitchFamily="66" charset="0"/>
              </a:rPr>
              <a:t>multiplication and division.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1905000" cy="121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136" y="5334000"/>
            <a:ext cx="7514064" cy="1655762"/>
          </a:xfrm>
        </p:spPr>
        <p:txBody>
          <a:bodyPr>
            <a:normAutofit/>
          </a:bodyPr>
          <a:lstStyle/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• What does ‘share equally’ mean?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• </a:t>
            </a:r>
            <a:r>
              <a:rPr lang="en-GB" sz="2000" dirty="0">
                <a:latin typeface="Comic Sans MS" panose="030F0702030302020204" pitchFamily="66" charset="0"/>
              </a:rPr>
              <a:t>Does every child have to have the same number at the end?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14" y="228600"/>
            <a:ext cx="5428571" cy="5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2175" y="4648200"/>
            <a:ext cx="7565951" cy="2387600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 smtClean="0"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/>
            </a:r>
            <a:br>
              <a:rPr lang="en-GB" sz="2800" dirty="0">
                <a:latin typeface="Comic Sans MS" panose="030F0702030302020204" pitchFamily="66" charset="0"/>
              </a:rPr>
            </a:b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6858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90600" y="304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Let’s look at the answers and how you could have worked them out …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70970"/>
            <a:ext cx="4884106" cy="58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07" y="4953000"/>
            <a:ext cx="6667093" cy="904920"/>
          </a:xfrm>
        </p:spPr>
        <p:txBody>
          <a:bodyPr>
            <a:no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What could you use to represent what you are sharing in your drawings and workings out?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0247"/>
            <a:ext cx="6705600" cy="45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708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Monotype Sorts</vt:lpstr>
      <vt:lpstr>Tahoma</vt:lpstr>
      <vt:lpstr>Childrens drawings on blue design template</vt:lpstr>
      <vt:lpstr>1_Office Theme</vt:lpstr>
      <vt:lpstr>Good morning Unicorns!</vt:lpstr>
      <vt:lpstr>         </vt:lpstr>
      <vt:lpstr>         </vt:lpstr>
      <vt:lpstr>        Reading online </vt:lpstr>
      <vt:lpstr>Maths answers from yesterday: </vt:lpstr>
      <vt:lpstr>Maths</vt:lpstr>
      <vt:lpstr>PowerPoint Presentation</vt:lpstr>
      <vt:lpstr>             </vt:lpstr>
      <vt:lpstr>PowerPoint Presentation</vt:lpstr>
      <vt:lpstr>Now I would like you to have a go at completing work in your CGP Maths Reasoning workbook.</vt:lpstr>
      <vt:lpstr>PowerPoint Presentation</vt:lpstr>
      <vt:lpstr>Handwriting</vt:lpstr>
      <vt:lpstr>   English</vt:lpstr>
      <vt:lpstr>PowerPoint Presentation</vt:lpstr>
      <vt:lpstr>          </vt:lpstr>
      <vt:lpstr>PowerPoint Presentation</vt:lpstr>
      <vt:lpstr>PowerPoint Presentation</vt:lpstr>
      <vt:lpstr>PowerPoint Presentation</vt:lpstr>
      <vt:lpstr>PowerPoint Presentation</vt:lpstr>
      <vt:lpstr>What’s the Science behind it?  The salt plus the acid in the tomato sauce formed hydrochloric acid and this reacts with the copper. 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Dawn Matthews</cp:lastModifiedBy>
  <cp:revision>36</cp:revision>
  <dcterms:created xsi:type="dcterms:W3CDTF">2020-03-17T20:05:19Z</dcterms:created>
  <dcterms:modified xsi:type="dcterms:W3CDTF">2020-03-24T14:10:29Z</dcterms:modified>
</cp:coreProperties>
</file>