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2" r:id="rId4"/>
    <p:sldId id="263" r:id="rId5"/>
    <p:sldId id="281" r:id="rId6"/>
    <p:sldId id="264" r:id="rId7"/>
    <p:sldId id="282" r:id="rId8"/>
    <p:sldId id="285" r:id="rId9"/>
    <p:sldId id="265" r:id="rId10"/>
    <p:sldId id="266" r:id="rId11"/>
    <p:sldId id="278" r:id="rId12"/>
    <p:sldId id="280" r:id="rId13"/>
    <p:sldId id="283" r:id="rId14"/>
    <p:sldId id="272" r:id="rId15"/>
    <p:sldId id="270" r:id="rId16"/>
    <p:sldId id="273" r:id="rId17"/>
    <p:sldId id="275" r:id="rId18"/>
    <p:sldId id="267"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FF9F"/>
    <a:srgbClr val="61D6FF"/>
    <a:srgbClr val="E37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63"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00"/>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59778032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270022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0818998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04757627"/>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8101710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0161438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6710844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024640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171443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177333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439914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7912904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9032743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00"/>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50" y="2116138"/>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738406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robbiddulph.com/draw-with-rob"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youtube.com/watch?v=n_foMADqjS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2362200"/>
            <a:ext cx="6705600" cy="1447800"/>
          </a:xfrm>
        </p:spPr>
        <p:txBody>
          <a:bodyPr/>
          <a:lstStyle/>
          <a:p>
            <a:r>
              <a:rPr lang="en-GB" altLang="en-US" dirty="0" smtClean="0"/>
              <a:t>Good Morning Unicorns!</a:t>
            </a:r>
            <a:endParaRPr lang="en-GB" altLang="en-US" dirty="0"/>
          </a:p>
        </p:txBody>
      </p:sp>
      <p:sp>
        <p:nvSpPr>
          <p:cNvPr id="2051" name="Rectangle 3"/>
          <p:cNvSpPr>
            <a:spLocks noGrp="1" noChangeArrowheads="1"/>
          </p:cNvSpPr>
          <p:nvPr>
            <p:ph type="subTitle" idx="1"/>
          </p:nvPr>
        </p:nvSpPr>
        <p:spPr>
          <a:xfrm>
            <a:off x="762000" y="4038600"/>
            <a:ext cx="7670800" cy="914400"/>
          </a:xfrm>
        </p:spPr>
        <p:txBody>
          <a:bodyPr/>
          <a:lstStyle/>
          <a:p>
            <a:r>
              <a:rPr lang="en-GB" altLang="en-US" sz="3600" dirty="0" smtClean="0"/>
              <a:t>Here’s your work for today:</a:t>
            </a:r>
          </a:p>
          <a:p>
            <a:r>
              <a:rPr lang="en-GB" sz="3600" dirty="0" smtClean="0">
                <a:latin typeface="Comic Sans MS" panose="030F0702030302020204" pitchFamily="66" charset="0"/>
              </a:rPr>
              <a:t>Thursday 26</a:t>
            </a:r>
            <a:r>
              <a:rPr lang="en-GB" sz="3600" baseline="30000" dirty="0" smtClean="0">
                <a:latin typeface="Comic Sans MS" panose="030F0702030302020204" pitchFamily="66" charset="0"/>
              </a:rPr>
              <a:t>th</a:t>
            </a:r>
            <a:r>
              <a:rPr lang="en-GB" sz="3600" dirty="0" smtClean="0">
                <a:latin typeface="Comic Sans MS" panose="030F0702030302020204" pitchFamily="66" charset="0"/>
              </a:rPr>
              <a:t> March</a:t>
            </a:r>
            <a:endParaRPr lang="en-GB" sz="3600" dirty="0">
              <a:latin typeface="Comic Sans MS" panose="030F0702030302020204" pitchFamily="66" charset="0"/>
            </a:endParaRPr>
          </a:p>
          <a:p>
            <a:endParaRPr lang="en-GB" altLang="en-US" sz="3600" dirty="0"/>
          </a:p>
        </p:txBody>
      </p:sp>
    </p:spTree>
    <p:extLst>
      <p:ext uri="{BB962C8B-B14F-4D97-AF65-F5344CB8AC3E}">
        <p14:creationId xmlns:p14="http://schemas.microsoft.com/office/powerpoint/2010/main" val="3064845649"/>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6" name="Rectangle 5"/>
          <p:cNvSpPr/>
          <p:nvPr/>
        </p:nvSpPr>
        <p:spPr>
          <a:xfrm>
            <a:off x="1447800" y="5663045"/>
            <a:ext cx="7196270" cy="923330"/>
          </a:xfrm>
          <a:prstGeom prst="rect">
            <a:avLst/>
          </a:prstGeom>
        </p:spPr>
        <p:txBody>
          <a:bodyPr wrap="square">
            <a:spAutoFit/>
          </a:bodyPr>
          <a:lstStyle/>
          <a:p>
            <a:r>
              <a:rPr lang="en-GB" dirty="0"/>
              <a:t>a): What do you think you need to do to </a:t>
            </a:r>
            <a:r>
              <a:rPr lang="en-GB" dirty="0" smtClean="0"/>
              <a:t>find </a:t>
            </a:r>
            <a:r>
              <a:rPr lang="en-GB" dirty="0"/>
              <a:t>the solution? </a:t>
            </a:r>
          </a:p>
          <a:p>
            <a:r>
              <a:rPr lang="en-GB" dirty="0" smtClean="0"/>
              <a:t>b</a:t>
            </a:r>
            <a:r>
              <a:rPr lang="en-GB" dirty="0"/>
              <a:t>): How could you represent </a:t>
            </a:r>
            <a:r>
              <a:rPr lang="en-GB" dirty="0" smtClean="0"/>
              <a:t>difference </a:t>
            </a:r>
            <a:r>
              <a:rPr lang="en-GB" dirty="0"/>
              <a:t>using bar models? </a:t>
            </a:r>
            <a:endParaRPr lang="en-GB" dirty="0" smtClean="0"/>
          </a:p>
          <a:p>
            <a:r>
              <a:rPr lang="en-GB" dirty="0" smtClean="0"/>
              <a:t>• </a:t>
            </a:r>
            <a:r>
              <a:rPr lang="en-GB" dirty="0"/>
              <a:t>What additional questions could you ask about this picture?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362" y="228600"/>
            <a:ext cx="5525252"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97040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2" name="Rectangle 1"/>
          <p:cNvSpPr/>
          <p:nvPr/>
        </p:nvSpPr>
        <p:spPr>
          <a:xfrm>
            <a:off x="609600" y="101049"/>
            <a:ext cx="7162800" cy="830997"/>
          </a:xfrm>
          <a:prstGeom prst="rect">
            <a:avLst/>
          </a:prstGeom>
        </p:spPr>
        <p:txBody>
          <a:bodyPr wrap="square">
            <a:spAutoFit/>
          </a:bodyPr>
          <a:lstStyle/>
          <a:p>
            <a:r>
              <a:rPr lang="en-GB" sz="2400" dirty="0">
                <a:latin typeface="Comic Sans MS" panose="030F0702030302020204" pitchFamily="66" charset="0"/>
              </a:rPr>
              <a:t>Let’s look at the answers and how you could have worked them out </a:t>
            </a:r>
            <a:r>
              <a:rPr lang="en-GB" sz="2400" dirty="0" smtClean="0">
                <a:latin typeface="Comic Sans MS" panose="030F0702030302020204" pitchFamily="66" charset="0"/>
              </a:rPr>
              <a:t>…</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33" y="928688"/>
            <a:ext cx="4935356" cy="554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0469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5" name="Rounded Rectangle 4"/>
          <p:cNvSpPr/>
          <p:nvPr/>
        </p:nvSpPr>
        <p:spPr>
          <a:xfrm>
            <a:off x="152400" y="1114313"/>
            <a:ext cx="8001000" cy="1783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prstClr val="black"/>
                </a:solidFill>
                <a:latin typeface="Comic Sans MS" panose="030F0702030302020204" pitchFamily="66" charset="0"/>
                <a:ea typeface="+mj-ea"/>
                <a:cs typeface="+mj-cs"/>
              </a:rPr>
              <a:t>Now I would like you to have a go at completing work in your CGP Maths Reasoning workbook</a:t>
            </a:r>
            <a:r>
              <a:rPr lang="en-GB" sz="3600" dirty="0">
                <a:solidFill>
                  <a:prstClr val="black"/>
                </a:solidFill>
                <a:latin typeface="Calibri Light" panose="020F0302020204030204"/>
                <a:ea typeface="+mj-ea"/>
                <a:cs typeface="+mj-cs"/>
              </a:rPr>
              <a:t>.</a:t>
            </a:r>
            <a:endParaRPr lang="en-GB" dirty="0"/>
          </a:p>
        </p:txBody>
      </p:sp>
      <p:pic>
        <p:nvPicPr>
          <p:cNvPr id="6" name="Picture 5"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178821"/>
            <a:ext cx="748318" cy="588818"/>
          </a:xfrm>
          <a:prstGeom prst="rect">
            <a:avLst/>
          </a:prstGeom>
          <a:noFill/>
          <a:ln>
            <a:noFill/>
          </a:ln>
        </p:spPr>
      </p:pic>
      <p:pic>
        <p:nvPicPr>
          <p:cNvPr id="7" name="Picture 6"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1496809" y="4218915"/>
            <a:ext cx="636617" cy="616354"/>
          </a:xfrm>
          <a:prstGeom prst="rect">
            <a:avLst/>
          </a:prstGeom>
          <a:noFill/>
          <a:ln>
            <a:noFill/>
          </a:ln>
          <a:extLst>
            <a:ext uri="{53640926-AAD7-44D8-BBD7-CCE9431645EC}">
              <a14:shadowObscured xmlns:a14="http://schemas.microsoft.com/office/drawing/2010/main"/>
            </a:ext>
          </a:extLst>
        </p:spPr>
      </p:pic>
      <p:pic>
        <p:nvPicPr>
          <p:cNvPr id="8" name="Picture 7"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8060" y="5302019"/>
            <a:ext cx="701813" cy="565997"/>
          </a:xfrm>
          <a:prstGeom prst="rect">
            <a:avLst/>
          </a:prstGeom>
          <a:noFill/>
          <a:ln>
            <a:noFill/>
          </a:ln>
        </p:spPr>
      </p:pic>
      <p:sp>
        <p:nvSpPr>
          <p:cNvPr id="3" name="Rectangle 2"/>
          <p:cNvSpPr/>
          <p:nvPr/>
        </p:nvSpPr>
        <p:spPr>
          <a:xfrm>
            <a:off x="2286000" y="3105835"/>
            <a:ext cx="4572000" cy="646331"/>
          </a:xfrm>
          <a:prstGeom prst="rect">
            <a:avLst/>
          </a:prstGeom>
        </p:spPr>
        <p:txBody>
          <a:bodyPr>
            <a:spAutoFit/>
          </a:bodyPr>
          <a:lstStyle/>
          <a:p>
            <a:r>
              <a:rPr lang="en-GB" dirty="0">
                <a:latin typeface="Comic Sans MS" panose="030F0702030302020204" pitchFamily="66" charset="0"/>
              </a:rPr>
              <a:t>If you would like to try Gruffalo work, complete page </a:t>
            </a:r>
            <a:r>
              <a:rPr lang="en-GB" dirty="0" smtClean="0">
                <a:latin typeface="Comic Sans MS" panose="030F0702030302020204" pitchFamily="66" charset="0"/>
              </a:rPr>
              <a:t>15.</a:t>
            </a:r>
            <a:endParaRPr lang="en-GB" dirty="0">
              <a:latin typeface="Comic Sans MS" panose="030F0702030302020204" pitchFamily="66" charset="0"/>
            </a:endParaRPr>
          </a:p>
        </p:txBody>
      </p:sp>
      <p:sp>
        <p:nvSpPr>
          <p:cNvPr id="9" name="Rectangle 8"/>
          <p:cNvSpPr/>
          <p:nvPr/>
        </p:nvSpPr>
        <p:spPr>
          <a:xfrm>
            <a:off x="2248828" y="4142372"/>
            <a:ext cx="5752171" cy="646331"/>
          </a:xfrm>
          <a:prstGeom prst="rect">
            <a:avLst/>
          </a:prstGeom>
        </p:spPr>
        <p:txBody>
          <a:bodyPr wrap="square">
            <a:spAutoFit/>
          </a:bodyPr>
          <a:lstStyle/>
          <a:p>
            <a:r>
              <a:rPr lang="en-GB" dirty="0">
                <a:latin typeface="Comic Sans MS" panose="030F0702030302020204" pitchFamily="66" charset="0"/>
              </a:rPr>
              <a:t>If you would like to try Horrid Henry work, complete </a:t>
            </a:r>
            <a:r>
              <a:rPr lang="en-GB" dirty="0" smtClean="0">
                <a:latin typeface="Comic Sans MS" panose="030F0702030302020204" pitchFamily="66" charset="0"/>
              </a:rPr>
              <a:t>pages 15 and 16</a:t>
            </a:r>
            <a:endParaRPr lang="en-GB" dirty="0">
              <a:latin typeface="Comic Sans MS" panose="030F0702030302020204" pitchFamily="66" charset="0"/>
            </a:endParaRPr>
          </a:p>
        </p:txBody>
      </p:sp>
      <p:sp>
        <p:nvSpPr>
          <p:cNvPr id="10" name="Rectangle 9"/>
          <p:cNvSpPr/>
          <p:nvPr/>
        </p:nvSpPr>
        <p:spPr>
          <a:xfrm>
            <a:off x="2181922" y="5109660"/>
            <a:ext cx="5971478" cy="923330"/>
          </a:xfrm>
          <a:prstGeom prst="rect">
            <a:avLst/>
          </a:prstGeom>
        </p:spPr>
        <p:txBody>
          <a:bodyPr wrap="square">
            <a:spAutoFit/>
          </a:bodyPr>
          <a:lstStyle/>
          <a:p>
            <a:r>
              <a:rPr lang="en-GB" dirty="0">
                <a:latin typeface="Comic Sans MS" panose="030F0702030302020204" pitchFamily="66" charset="0"/>
              </a:rPr>
              <a:t>If you would like to try James and the Giant Peach work, complete </a:t>
            </a:r>
            <a:r>
              <a:rPr lang="en-GB" dirty="0" smtClean="0">
                <a:latin typeface="Comic Sans MS" panose="030F0702030302020204" pitchFamily="66" charset="0"/>
              </a:rPr>
              <a:t>pages 15 and 16 and </a:t>
            </a:r>
            <a:r>
              <a:rPr lang="en-GB" dirty="0" smtClean="0">
                <a:latin typeface="Comic Sans MS" panose="030F0702030302020204" pitchFamily="66" charset="0"/>
              </a:rPr>
              <a:t>my </a:t>
            </a:r>
            <a:r>
              <a:rPr lang="en-GB" dirty="0" smtClean="0">
                <a:latin typeface="Comic Sans MS" panose="030F0702030302020204" pitchFamily="66" charset="0"/>
              </a:rPr>
              <a:t>‘</a:t>
            </a:r>
            <a:r>
              <a:rPr lang="en-GB" dirty="0" smtClean="0">
                <a:latin typeface="Comic Sans MS" panose="030F0702030302020204" pitchFamily="66" charset="0"/>
              </a:rPr>
              <a:t>Deepen Activity</a:t>
            </a:r>
            <a:r>
              <a:rPr lang="en-GB" dirty="0" smtClean="0">
                <a:latin typeface="Comic Sans MS" panose="030F0702030302020204" pitchFamily="66" charset="0"/>
              </a:rPr>
              <a:t>’ </a:t>
            </a:r>
            <a:r>
              <a:rPr lang="en-GB" dirty="0">
                <a:latin typeface="Comic Sans MS" panose="030F0702030302020204" pitchFamily="66" charset="0"/>
              </a:rPr>
              <a:t>question on the next </a:t>
            </a:r>
            <a:r>
              <a:rPr lang="en-GB" dirty="0" smtClean="0">
                <a:latin typeface="Comic Sans MS" panose="030F0702030302020204" pitchFamily="66" charset="0"/>
              </a:rPr>
              <a:t>slide.</a:t>
            </a:r>
            <a:endParaRPr lang="en-GB" dirty="0">
              <a:latin typeface="Comic Sans MS" panose="030F0702030302020204" pitchFamily="66" charset="0"/>
            </a:endParaRPr>
          </a:p>
        </p:txBody>
      </p:sp>
    </p:spTree>
    <p:extLst>
      <p:ext uri="{BB962C8B-B14F-4D97-AF65-F5344CB8AC3E}">
        <p14:creationId xmlns:p14="http://schemas.microsoft.com/office/powerpoint/2010/main" val="1945298286"/>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809" y="76200"/>
            <a:ext cx="49625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810" y="800100"/>
            <a:ext cx="496252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349744"/>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a:latin typeface="Comic Sans MS" panose="030F0702030302020204" pitchFamily="66" charset="0"/>
              </a:rPr>
              <a:t/>
            </a:r>
            <a:br>
              <a:rPr lang="en-GB" u="sng" dirty="0">
                <a:latin typeface="Comic Sans MS" panose="030F0702030302020204" pitchFamily="66" charset="0"/>
              </a:rPr>
            </a:b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685800" y="1295400"/>
            <a:ext cx="7829550" cy="4881563"/>
          </a:xfrm>
        </p:spPr>
        <p:txBody>
          <a:bodyPr/>
          <a:lstStyle/>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Today you are going to write </a:t>
            </a:r>
            <a:r>
              <a:rPr lang="en-GB" sz="2400" dirty="0" smtClean="0">
                <a:latin typeface="+mj-lt"/>
              </a:rPr>
              <a:t>your </a:t>
            </a:r>
            <a:r>
              <a:rPr lang="en-GB" sz="2400" dirty="0">
                <a:latin typeface="+mj-lt"/>
              </a:rPr>
              <a:t>own problem and resolution </a:t>
            </a:r>
            <a:r>
              <a:rPr lang="en-GB" sz="2400" dirty="0" smtClean="0">
                <a:latin typeface="+mj-lt"/>
              </a:rPr>
              <a:t>in </a:t>
            </a:r>
            <a:r>
              <a:rPr lang="en-GB" sz="2400" dirty="0">
                <a:latin typeface="+mj-lt"/>
              </a:rPr>
              <a:t>your story. </a:t>
            </a:r>
            <a:r>
              <a:rPr lang="en-GB" sz="2400" dirty="0" smtClean="0">
                <a:latin typeface="+mj-lt"/>
              </a:rPr>
              <a:t> </a:t>
            </a:r>
          </a:p>
          <a:p>
            <a:r>
              <a:rPr lang="en-GB" sz="2400" dirty="0" smtClean="0">
                <a:latin typeface="Comic Sans MS" panose="030F0702030302020204" pitchFamily="66" charset="0"/>
              </a:rPr>
              <a:t>Read the problem and resolution to my story on the next slide…</a:t>
            </a:r>
          </a:p>
          <a:p>
            <a:pPr algn="r"/>
            <a:endParaRPr lang="en-GB" dirty="0" smtClean="0">
              <a:latin typeface="Comic Sans MS" panose="030F0702030302020204" pitchFamily="66" charset="0"/>
            </a:endParaRPr>
          </a:p>
          <a:p>
            <a:endParaRPr lang="en-GB"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52400"/>
            <a:ext cx="1720850" cy="914400"/>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5029200"/>
            <a:ext cx="3328436"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93335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5" name="Rounded Rectangle 4"/>
          <p:cNvSpPr/>
          <p:nvPr/>
        </p:nvSpPr>
        <p:spPr bwMode="auto">
          <a:xfrm>
            <a:off x="609600" y="1066800"/>
            <a:ext cx="7696200" cy="44958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GB" sz="2400" dirty="0"/>
              <a:t>Daisy wanted to try again but then they both heard a noise in the distance. It was a pack of angry looking dingoes. Now the thing you need to know is that dingoes eat wallabies. </a:t>
            </a:r>
          </a:p>
          <a:p>
            <a:r>
              <a:rPr lang="en-GB" sz="2400" dirty="0"/>
              <a:t> </a:t>
            </a:r>
          </a:p>
          <a:p>
            <a:r>
              <a:rPr lang="en-GB" sz="2400" dirty="0"/>
              <a:t>This time, Thud was terrified. He took one hop. THUD. He took another. THUD.THUD. He took another. THUD. THUD. THUD.  Without realising, Thud began to hop quickly like all the other wallabies. In fact, he could hop even faster than all of the others.  </a:t>
            </a:r>
          </a:p>
        </p:txBody>
      </p:sp>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1447800" y="1371600"/>
            <a:ext cx="1981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614017359"/>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5" name="Rounded Rectangle 4"/>
          <p:cNvSpPr/>
          <p:nvPr/>
        </p:nvSpPr>
        <p:spPr bwMode="auto">
          <a:xfrm>
            <a:off x="838200" y="990600"/>
            <a:ext cx="7467600" cy="46482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1219200" y="1143000"/>
            <a:ext cx="70866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r>
              <a:rPr lang="en-GB" sz="2800" dirty="0" smtClean="0"/>
              <a:t>If </a:t>
            </a:r>
            <a:r>
              <a:rPr lang="en-GB" sz="2800" dirty="0"/>
              <a:t>you look carefully, you will see that the problem and resolution explains these things</a:t>
            </a:r>
            <a:r>
              <a:rPr lang="en-GB" sz="2800" dirty="0" smtClean="0"/>
              <a:t>:</a:t>
            </a:r>
          </a:p>
          <a:p>
            <a:endParaRPr lang="en-GB" sz="2800" dirty="0"/>
          </a:p>
          <a:p>
            <a:pPr marL="285750" lvl="0" indent="-285750">
              <a:buFont typeface="Arial" panose="020B0604020202020204" pitchFamily="34" charset="0"/>
              <a:buChar char="•"/>
            </a:pPr>
            <a:r>
              <a:rPr lang="en-GB" sz="2800" dirty="0"/>
              <a:t>Daisy wanted to try again but something scared </a:t>
            </a:r>
            <a:r>
              <a:rPr lang="en-GB" sz="2800" dirty="0" smtClean="0"/>
              <a:t>them.</a:t>
            </a:r>
            <a:endParaRPr lang="en-GB" sz="2800" dirty="0"/>
          </a:p>
          <a:p>
            <a:pPr marL="285750" lvl="0" indent="-285750">
              <a:buFont typeface="Arial" panose="020B0604020202020204" pitchFamily="34" charset="0"/>
              <a:buChar char="•"/>
            </a:pPr>
            <a:r>
              <a:rPr lang="en-GB" sz="2800" dirty="0"/>
              <a:t>I explained why this was so </a:t>
            </a:r>
            <a:r>
              <a:rPr lang="en-GB" sz="2800" dirty="0" smtClean="0"/>
              <a:t>serious.</a:t>
            </a:r>
            <a:endParaRPr lang="en-GB" sz="2800" dirty="0"/>
          </a:p>
          <a:p>
            <a:pPr marL="285750" lvl="0" indent="-285750">
              <a:buFont typeface="Arial" panose="020B0604020202020204" pitchFamily="34" charset="0"/>
              <a:buChar char="•"/>
            </a:pPr>
            <a:r>
              <a:rPr lang="en-GB" sz="2800" dirty="0"/>
              <a:t>How Thud learned to </a:t>
            </a:r>
            <a:r>
              <a:rPr lang="en-GB" sz="2800" dirty="0" smtClean="0"/>
              <a:t>hop.</a:t>
            </a:r>
            <a:endParaRPr lang="en-GB" sz="2800" dirty="0"/>
          </a:p>
          <a:p>
            <a:pPr marL="285750" lvl="0" indent="-285750">
              <a:buFont typeface="Arial" panose="020B0604020202020204" pitchFamily="34" charset="0"/>
              <a:buChar char="•"/>
            </a:pPr>
            <a:r>
              <a:rPr lang="en-GB" sz="2800" dirty="0"/>
              <a:t>How great he was at </a:t>
            </a:r>
            <a:r>
              <a:rPr lang="en-GB" sz="2800" dirty="0" smtClean="0"/>
              <a:t>hopping.</a:t>
            </a:r>
            <a:endParaRPr lang="en-GB" sz="2800" dirty="0"/>
          </a:p>
          <a:p>
            <a:endParaRPr lang="en-GB" sz="2800" dirty="0"/>
          </a:p>
        </p:txBody>
      </p:sp>
    </p:spTree>
    <p:extLst>
      <p:ext uri="{BB962C8B-B14F-4D97-AF65-F5344CB8AC3E}">
        <p14:creationId xmlns:p14="http://schemas.microsoft.com/office/powerpoint/2010/main" val="1751320843"/>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5" name="Rounded Rectangle 4"/>
          <p:cNvSpPr/>
          <p:nvPr/>
        </p:nvSpPr>
        <p:spPr bwMode="auto">
          <a:xfrm>
            <a:off x="228600" y="457200"/>
            <a:ext cx="8077200" cy="55626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GB" sz="2800" b="1" dirty="0"/>
              <a:t>Today I would like you to write your own problem and resolution to your story. </a:t>
            </a:r>
            <a:endParaRPr lang="en-GB" sz="2800" dirty="0"/>
          </a:p>
          <a:p>
            <a:r>
              <a:rPr lang="en-GB" sz="2800" dirty="0"/>
              <a:t> </a:t>
            </a:r>
          </a:p>
          <a:p>
            <a:pPr lvl="0"/>
            <a:r>
              <a:rPr lang="en-GB" sz="2800" dirty="0" smtClean="0"/>
              <a:t>-Your </a:t>
            </a:r>
            <a:r>
              <a:rPr lang="en-GB" sz="2800" dirty="0"/>
              <a:t>animal friend wants to try again but something </a:t>
            </a:r>
            <a:r>
              <a:rPr lang="en-GB" sz="2800" dirty="0" smtClean="0"/>
              <a:t>happens.</a:t>
            </a:r>
            <a:endParaRPr lang="en-GB" sz="2800" dirty="0"/>
          </a:p>
          <a:p>
            <a:pPr lvl="0"/>
            <a:r>
              <a:rPr lang="en-GB" sz="2800" dirty="0" smtClean="0"/>
              <a:t>-Explain </a:t>
            </a:r>
            <a:r>
              <a:rPr lang="en-GB" sz="2800" dirty="0"/>
              <a:t>why this was so </a:t>
            </a:r>
            <a:r>
              <a:rPr lang="en-GB" sz="2800" dirty="0" smtClean="0"/>
              <a:t>important.</a:t>
            </a:r>
            <a:endParaRPr lang="en-GB" sz="2800" dirty="0"/>
          </a:p>
          <a:p>
            <a:pPr lvl="0"/>
            <a:r>
              <a:rPr lang="en-GB" sz="2800" dirty="0" smtClean="0"/>
              <a:t>-How </a:t>
            </a:r>
            <a:r>
              <a:rPr lang="en-GB" sz="2800" dirty="0"/>
              <a:t>your character learned to do a new </a:t>
            </a:r>
            <a:r>
              <a:rPr lang="en-GB" sz="2800" dirty="0" smtClean="0"/>
              <a:t>thing.</a:t>
            </a:r>
            <a:endParaRPr lang="en-GB" sz="2800" dirty="0"/>
          </a:p>
          <a:p>
            <a:pPr lvl="0"/>
            <a:r>
              <a:rPr lang="en-GB" sz="2800" dirty="0" smtClean="0"/>
              <a:t>-How </a:t>
            </a:r>
            <a:r>
              <a:rPr lang="en-GB" sz="2800" dirty="0"/>
              <a:t>great they were at that new </a:t>
            </a:r>
            <a:r>
              <a:rPr lang="en-GB" sz="2800" dirty="0" smtClean="0"/>
              <a:t>thing.</a:t>
            </a:r>
          </a:p>
          <a:p>
            <a:pPr lvl="0"/>
            <a:endParaRPr lang="en-GB" sz="2800" dirty="0"/>
          </a:p>
          <a:p>
            <a:r>
              <a:rPr lang="en-GB" sz="2800" dirty="0"/>
              <a:t>Read through your sentences and check for capital letters and full stops.</a:t>
            </a:r>
          </a:p>
          <a:p>
            <a:pPr lvl="0"/>
            <a:endParaRPr lang="en-GB" sz="2800" dirty="0"/>
          </a:p>
        </p:txBody>
      </p:sp>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381000" y="838200"/>
            <a:ext cx="79248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lvl="1"/>
            <a:endParaRPr lang="en-GB" sz="2000" dirty="0"/>
          </a:p>
          <a:p>
            <a:r>
              <a:rPr lang="en-GB" dirty="0"/>
              <a:t> </a:t>
            </a:r>
          </a:p>
        </p:txBody>
      </p:sp>
    </p:spTree>
    <p:extLst>
      <p:ext uri="{BB962C8B-B14F-4D97-AF65-F5344CB8AC3E}">
        <p14:creationId xmlns:p14="http://schemas.microsoft.com/office/powerpoint/2010/main" val="2166504014"/>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 name="Rounded Rectangle 8"/>
          <p:cNvSpPr/>
          <p:nvPr/>
        </p:nvSpPr>
        <p:spPr bwMode="auto">
          <a:xfrm>
            <a:off x="1600200" y="2765843"/>
            <a:ext cx="6400800" cy="3465988"/>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smtClean="0"/>
          </a:p>
          <a:p>
            <a:pPr eaLnBrk="0" fontAlgn="base" hangingPunct="0">
              <a:spcBef>
                <a:spcPct val="0"/>
              </a:spcBef>
              <a:spcAft>
                <a:spcPct val="0"/>
              </a:spcAft>
            </a:pPr>
            <a:endParaRPr lang="en-GB" dirty="0"/>
          </a:p>
          <a:p>
            <a:pPr eaLnBrk="0" fontAlgn="base" hangingPunct="0">
              <a:spcBef>
                <a:spcPct val="0"/>
              </a:spcBef>
              <a:spcAft>
                <a:spcPct val="0"/>
              </a:spcAft>
            </a:pPr>
            <a:r>
              <a:rPr lang="en-GB" sz="2000" dirty="0" smtClean="0"/>
              <a:t>Rob Biddulph has </a:t>
            </a:r>
            <a:r>
              <a:rPr lang="en-GB" sz="2000" dirty="0"/>
              <a:t>set up a #DrawWithRob activity, in which he is posting draw-along videos </a:t>
            </a:r>
            <a:r>
              <a:rPr lang="en-GB" sz="2000" dirty="0" smtClean="0"/>
              <a:t>that you can </a:t>
            </a:r>
            <a:r>
              <a:rPr lang="en-GB" sz="2000" dirty="0"/>
              <a:t>follow</a:t>
            </a:r>
            <a:r>
              <a:rPr lang="en-GB" sz="2000" dirty="0" smtClean="0"/>
              <a:t>.</a:t>
            </a:r>
          </a:p>
          <a:p>
            <a:pPr eaLnBrk="0" fontAlgn="base" hangingPunct="0">
              <a:spcBef>
                <a:spcPct val="0"/>
              </a:spcBef>
              <a:spcAft>
                <a:spcPct val="0"/>
              </a:spcAft>
            </a:pPr>
            <a:endParaRPr lang="en-GB" sz="2000" dirty="0" smtClean="0"/>
          </a:p>
          <a:p>
            <a:pPr eaLnBrk="0" fontAlgn="base" hangingPunct="0">
              <a:spcBef>
                <a:spcPct val="0"/>
              </a:spcBef>
              <a:spcAft>
                <a:spcPct val="0"/>
              </a:spcAft>
            </a:pPr>
            <a:r>
              <a:rPr kumimoji="0" lang="en-GB" sz="2000" b="0" i="0" u="none" strike="noStrike" cap="none" normalizeH="0" baseline="0" dirty="0" smtClean="0">
                <a:ln>
                  <a:noFill/>
                </a:ln>
                <a:solidFill>
                  <a:schemeClr val="tx1"/>
                </a:solidFill>
                <a:effectLst/>
                <a:latin typeface="Comic Sans MS" pitchFamily="66" charset="0"/>
              </a:rPr>
              <a:t>Click on this link to watch Rob create a Gregosaurus and</a:t>
            </a:r>
            <a:r>
              <a:rPr kumimoji="0" lang="en-GB" sz="2000" b="0" i="0" u="none" strike="noStrike" cap="none" normalizeH="0" dirty="0" smtClean="0">
                <a:ln>
                  <a:noFill/>
                </a:ln>
                <a:solidFill>
                  <a:schemeClr val="tx1"/>
                </a:solidFill>
                <a:effectLst/>
                <a:latin typeface="Comic Sans MS" pitchFamily="66" charset="0"/>
              </a:rPr>
              <a:t> have a go yourself!</a:t>
            </a:r>
          </a:p>
          <a:p>
            <a:pPr eaLnBrk="0" fontAlgn="base" hangingPunct="0">
              <a:spcBef>
                <a:spcPct val="0"/>
              </a:spcBef>
              <a:spcAft>
                <a:spcPct val="0"/>
              </a:spcAft>
            </a:pPr>
            <a:endParaRPr kumimoji="0" lang="en-GB" sz="2000" b="0" i="0" u="none" strike="noStrike" cap="none" normalizeH="0" baseline="0" dirty="0">
              <a:ln>
                <a:noFill/>
              </a:ln>
              <a:solidFill>
                <a:schemeClr val="tx1"/>
              </a:solidFill>
              <a:effectLst/>
              <a:latin typeface="Comic Sans MS" pitchFamily="66" charset="0"/>
            </a:endParaRPr>
          </a:p>
          <a:p>
            <a:pPr eaLnBrk="0" fontAlgn="base" hangingPunct="0">
              <a:spcBef>
                <a:spcPct val="0"/>
              </a:spcBef>
              <a:spcAft>
                <a:spcPct val="0"/>
              </a:spcAft>
            </a:pPr>
            <a:r>
              <a:rPr lang="en-GB" sz="2000" dirty="0" smtClean="0">
                <a:hlinkClick r:id="rId2"/>
              </a:rPr>
              <a:t>http://www.robbiddulph.com/draw-with-rob</a:t>
            </a:r>
            <a:endParaRPr kumimoji="0" lang="en-GB" sz="2000" b="0" i="0" u="none" strike="noStrike" cap="none" normalizeH="0" baseline="0" dirty="0" smtClean="0">
              <a:ln>
                <a:noFill/>
              </a:ln>
              <a:solidFill>
                <a:schemeClr val="tx1"/>
              </a:solidFill>
              <a:effectLst/>
              <a:latin typeface="Comic Sans MS" pitchFamily="66" charset="0"/>
            </a:endParaRPr>
          </a:p>
        </p:txBody>
      </p:sp>
      <p:sp>
        <p:nvSpPr>
          <p:cNvPr id="2" name="Title 1"/>
          <p:cNvSpPr>
            <a:spLocks noGrp="1"/>
          </p:cNvSpPr>
          <p:nvPr>
            <p:ph type="ctrTitle" idx="4294967295"/>
          </p:nvPr>
        </p:nvSpPr>
        <p:spPr>
          <a:xfrm rot="10800000" flipV="1">
            <a:off x="1752600" y="5334001"/>
            <a:ext cx="5257800" cy="457200"/>
          </a:xfrm>
        </p:spPr>
        <p:txBody>
          <a:bodyPr/>
          <a:lstStyle/>
          <a:p>
            <a:pPr marL="571500" indent="-571500">
              <a:buFont typeface="Wingdings" panose="05000000000000000000" pitchFamily="2" charset="2"/>
              <a:buChar char="§"/>
            </a:pP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3600" u="sng" dirty="0" smtClean="0">
                <a:latin typeface="Comic Sans MS" panose="030F0702030302020204" pitchFamily="66" charset="0"/>
              </a:rPr>
              <a:t>Art</a:t>
            </a: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4294967295"/>
          </p:nvPr>
        </p:nvSpPr>
        <p:spPr>
          <a:xfrm>
            <a:off x="5760244" y="457200"/>
            <a:ext cx="4786312" cy="1655762"/>
          </a:xfrm>
        </p:spPr>
        <p:txBody>
          <a:bodyPr>
            <a:normAutofit/>
          </a:bodyPr>
          <a:lstStyle/>
          <a:p>
            <a:pPr algn="l"/>
            <a:endParaRPr lang="en-GB" sz="3600" u="sng" dirty="0" smtClean="0">
              <a:latin typeface="Comic Sans MS" panose="030F0702030302020204" pitchFamily="66" charset="0"/>
            </a:endParaRPr>
          </a:p>
          <a:p>
            <a:pPr algn="l"/>
            <a:endParaRPr lang="en-GB" sz="3600" u="sng" dirty="0" smtClean="0">
              <a:latin typeface="Comic Sans MS" panose="030F0702030302020204" pitchFamily="66" charset="0"/>
            </a:endParaRPr>
          </a:p>
          <a:p>
            <a:pPr algn="l"/>
            <a:endParaRPr lang="en-GB" sz="3600" u="sng" dirty="0">
              <a:latin typeface="Comic Sans MS" panose="030F0702030302020204" pitchFamily="66" charset="0"/>
            </a:endParaRPr>
          </a:p>
          <a:p>
            <a:pPr algn="l"/>
            <a:endParaRPr lang="en-GB" sz="3600" u="sng" dirty="0">
              <a:latin typeface="Comic Sans MS" panose="030F0702030302020204" pitchFamily="66" charset="0"/>
            </a:endParaRPr>
          </a:p>
        </p:txBody>
      </p:sp>
      <p:sp>
        <p:nvSpPr>
          <p:cNvPr id="11" name="Title 1"/>
          <p:cNvSpPr txBox="1">
            <a:spLocks/>
          </p:cNvSpPr>
          <p:nvPr/>
        </p:nvSpPr>
        <p:spPr bwMode="auto">
          <a:xfrm rot="10800000" flipV="1">
            <a:off x="2751366" y="9033544"/>
            <a:ext cx="1087726" cy="20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a:lstStyle>
          <a:p>
            <a:pPr marL="571500" indent="-571500">
              <a:buFont typeface="Wingdings" panose="05000000000000000000" pitchFamily="2" charset="2"/>
              <a:buChar char="§"/>
            </a:pPr>
            <a:endParaRPr lang="en-GB" kern="0" dirty="0">
              <a:latin typeface="Comic Sans MS" panose="030F0702030302020204" pitchFamily="66" charset="0"/>
            </a:endParaRPr>
          </a:p>
        </p:txBody>
      </p:sp>
      <p:pic>
        <p:nvPicPr>
          <p:cNvPr id="2054" name="Picture 6" descr="Image result for art clipart child 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52400"/>
            <a:ext cx="2706687" cy="174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38666"/>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58291" y="2438400"/>
            <a:ext cx="4786312" cy="1655762"/>
          </a:xfrm>
        </p:spPr>
        <p:txBody>
          <a:bodyPr>
            <a:normAutofit/>
          </a:bodyPr>
          <a:lstStyle/>
          <a:p>
            <a:pPr marL="0" indent="0">
              <a:buNone/>
            </a:pPr>
            <a:r>
              <a:rPr lang="en-GB" sz="3600" dirty="0">
                <a:latin typeface="Comic Sans MS" panose="030F0702030302020204" pitchFamily="66" charset="0"/>
              </a:rPr>
              <a:t>Have </a:t>
            </a:r>
            <a:r>
              <a:rPr lang="en-GB" sz="3600" dirty="0" smtClean="0">
                <a:latin typeface="Comic Sans MS" panose="030F0702030302020204" pitchFamily="66" charset="0"/>
              </a:rPr>
              <a:t>fun, Unicorns!</a:t>
            </a:r>
          </a:p>
          <a:p>
            <a:pPr marL="0" indent="0">
              <a:buNone/>
            </a:pPr>
            <a:endParaRPr lang="en-GB" sz="3600" u="sng" dirty="0">
              <a:latin typeface="Comic Sans MS" panose="030F0702030302020204" pitchFamily="66" charset="0"/>
            </a:endParaRPr>
          </a:p>
        </p:txBody>
      </p:sp>
    </p:spTree>
    <p:extLst>
      <p:ext uri="{BB962C8B-B14F-4D97-AF65-F5344CB8AC3E}">
        <p14:creationId xmlns:p14="http://schemas.microsoft.com/office/powerpoint/2010/main" val="538272445"/>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1295400" y="1752600"/>
            <a:ext cx="6705600" cy="4462760"/>
          </a:xfrm>
          <a:prstGeom prst="rect">
            <a:avLst/>
          </a:prstGeom>
        </p:spPr>
        <p:txBody>
          <a:bodyPr wrap="square">
            <a:spAutoFit/>
          </a:bodyPr>
          <a:lstStyle/>
          <a:p>
            <a:endParaRPr lang="en-GB" sz="4400" u="sng" dirty="0" smtClean="0">
              <a:latin typeface="Comic Sans MS" panose="030F0702030302020204" pitchFamily="66" charset="0"/>
            </a:endParaRPr>
          </a:p>
          <a:p>
            <a:pPr algn="ctr"/>
            <a:r>
              <a:rPr lang="en-GB" sz="4400" u="sng" dirty="0" smtClean="0">
                <a:latin typeface="Comic Sans MS" panose="030F0702030302020204" pitchFamily="66" charset="0"/>
              </a:rPr>
              <a:t>Reading Comprehension</a:t>
            </a:r>
            <a:r>
              <a:rPr lang="en-GB" sz="4400" dirty="0" smtClean="0">
                <a:latin typeface="Comic Sans MS" panose="030F0702030302020204" pitchFamily="66" charset="0"/>
              </a:rPr>
              <a:t/>
            </a:r>
            <a:br>
              <a:rPr lang="en-GB" sz="4400" dirty="0" smtClean="0">
                <a:latin typeface="Comic Sans MS" panose="030F0702030302020204" pitchFamily="66" charset="0"/>
              </a:rPr>
            </a:br>
            <a:endParaRPr lang="en-GB" sz="4400" dirty="0" smtClean="0">
              <a:latin typeface="Comic Sans MS" panose="030F0702030302020204" pitchFamily="66" charset="0"/>
            </a:endParaRPr>
          </a:p>
          <a:p>
            <a:pPr algn="ctr"/>
            <a:r>
              <a:rPr lang="en-GB" sz="3600" dirty="0" smtClean="0">
                <a:latin typeface="Comic Sans MS" panose="030F0702030302020204" pitchFamily="66" charset="0"/>
              </a:rPr>
              <a:t>Today </a:t>
            </a:r>
            <a:r>
              <a:rPr lang="en-GB" sz="3600" dirty="0">
                <a:latin typeface="Comic Sans MS" panose="030F0702030302020204" pitchFamily="66" charset="0"/>
              </a:rPr>
              <a:t>you are going to read a text and then answer questions about it.</a:t>
            </a:r>
            <a:endParaRPr lang="en-GB" sz="3600" dirty="0"/>
          </a:p>
          <a:p>
            <a:endParaRPr lang="en-GB" sz="4400" dirty="0"/>
          </a:p>
        </p:txBody>
      </p:sp>
      <p:pic>
        <p:nvPicPr>
          <p:cNvPr id="3" name="Picture 2" descr="Image result for reading comprehensio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490" y="914400"/>
            <a:ext cx="1658909" cy="1600200"/>
          </a:xfrm>
          <a:prstGeom prst="rect">
            <a:avLst/>
          </a:prstGeom>
          <a:noFill/>
          <a:ln>
            <a:noFill/>
          </a:ln>
        </p:spPr>
      </p:pic>
    </p:spTree>
    <p:extLst>
      <p:ext uri="{BB962C8B-B14F-4D97-AF65-F5344CB8AC3E}">
        <p14:creationId xmlns:p14="http://schemas.microsoft.com/office/powerpoint/2010/main" val="3754823114"/>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n-lt"/>
              </a:rPr>
              <a:t>First</a:t>
            </a:r>
            <a:r>
              <a:rPr lang="en-US" dirty="0" smtClean="0">
                <a:latin typeface="SassoonInfant" pitchFamily="2" charset="0"/>
              </a:rPr>
              <a:t>…</a:t>
            </a:r>
            <a:endParaRPr lang="en-US" dirty="0">
              <a:solidFill>
                <a:schemeClr val="tx1"/>
              </a:solidFill>
              <a:latin typeface="SassoonInfant" pitchFamily="2" charset="0"/>
            </a:endParaRPr>
          </a:p>
        </p:txBody>
      </p:sp>
      <p:pic>
        <p:nvPicPr>
          <p:cNvPr id="1026" name="Picture 2" descr="C:\Documents and Settings\Admin\Local Settings\Temporary Internet Files\Content.IE5\G0DRLW9W\MM900041016[1].gif"/>
          <p:cNvPicPr>
            <a:picLocks noGrp="1" noChangeAspect="1" noChangeArrowheads="1" noCrop="1"/>
          </p:cNvPicPr>
          <p:nvPr>
            <p:ph idx="1"/>
          </p:nvPr>
        </p:nvPicPr>
        <p:blipFill>
          <a:blip r:embed="rId2" cstate="print"/>
          <a:srcRect/>
          <a:stretch>
            <a:fillRect/>
          </a:stretch>
        </p:blipFill>
        <p:spPr bwMode="auto">
          <a:xfrm>
            <a:off x="3276600" y="1524000"/>
            <a:ext cx="2590800" cy="2466242"/>
          </a:xfrm>
          <a:prstGeom prst="rect">
            <a:avLst/>
          </a:prstGeom>
          <a:noFill/>
        </p:spPr>
      </p:pic>
      <p:sp>
        <p:nvSpPr>
          <p:cNvPr id="5" name="Title 1"/>
          <p:cNvSpPr txBox="1">
            <a:spLocks/>
          </p:cNvSpPr>
          <p:nvPr/>
        </p:nvSpPr>
        <p:spPr>
          <a:xfrm>
            <a:off x="822960" y="4790342"/>
            <a:ext cx="7498080" cy="11430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effectLst>
                  <a:outerShdw blurRad="50000" dist="30000" dir="5400000" algn="tl" rotWithShape="0">
                    <a:srgbClr val="000000">
                      <a:alpha val="30000"/>
                    </a:srgbClr>
                  </a:outerShdw>
                </a:effectLst>
                <a:latin typeface="+mj-lt"/>
                <a:ea typeface="+mj-ea"/>
                <a:cs typeface="+mj-cs"/>
              </a:rPr>
              <a:t>…read the text ‘The Ferris Wheel’ on page 5 in your CGP Reading workbook</a:t>
            </a:r>
            <a:endParaRPr kumimoji="0" lang="en-US" sz="3600" b="0"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SassoonInfant" pitchFamily="2" charset="0"/>
              <a:ea typeface="+mj-ea"/>
              <a:cs typeface="+mj-cs"/>
            </a:endParaRPr>
          </a:p>
        </p:txBody>
      </p:sp>
    </p:spTree>
    <p:extLst>
      <p:ext uri="{BB962C8B-B14F-4D97-AF65-F5344CB8AC3E}">
        <p14:creationId xmlns:p14="http://schemas.microsoft.com/office/powerpoint/2010/main" val="1432549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Now take a look at the questions…</a:t>
            </a:r>
            <a:endParaRPr lang="en-US" dirty="0">
              <a:solidFill>
                <a:schemeClr val="tx1"/>
              </a:solidFill>
            </a:endParaRPr>
          </a:p>
        </p:txBody>
      </p:sp>
      <p:sp>
        <p:nvSpPr>
          <p:cNvPr id="3" name="Content Placeholder 2"/>
          <p:cNvSpPr>
            <a:spLocks noGrp="1"/>
          </p:cNvSpPr>
          <p:nvPr>
            <p:ph idx="1"/>
          </p:nvPr>
        </p:nvSpPr>
        <p:spPr/>
        <p:txBody>
          <a:bodyPr/>
          <a:lstStyle/>
          <a:p>
            <a:pPr marL="0" indent="0" algn="ctr">
              <a:buNone/>
            </a:pPr>
            <a:r>
              <a:rPr lang="en-GB" dirty="0" smtClean="0"/>
              <a:t>     R</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Remember to be detectives- the answers will be hidden somewhere in the text.</a:t>
            </a:r>
            <a:endParaRPr lang="en-GB" dirty="0"/>
          </a:p>
        </p:txBody>
      </p:sp>
      <p:pic>
        <p:nvPicPr>
          <p:cNvPr id="2050" name="Picture 2" descr="Image result for children looking at question in boo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839951"/>
            <a:ext cx="3214834" cy="255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1055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5"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solidFill>
                  <a:schemeClr val="tx1"/>
                </a:solidFill>
              </a:rPr>
              <a:t>Please complete the questions on pages 6-10 of your CGP Reading workbook.</a:t>
            </a: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1030" name="Picture 6" descr="Image result for child writing  questions in boo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524" y="2514600"/>
            <a:ext cx="2371251" cy="361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6587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0"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r>
              <a:rPr lang="en-GB" dirty="0" smtClean="0"/>
              <a:t>Today you will be focussing on:</a:t>
            </a:r>
          </a:p>
          <a:p>
            <a:pPr marL="0" indent="0" algn="ctr">
              <a:buNone/>
            </a:pPr>
            <a:r>
              <a:rPr lang="en-GB" sz="3600" b="1" dirty="0" smtClean="0"/>
              <a:t>Sentences</a:t>
            </a:r>
          </a:p>
          <a:p>
            <a:pPr marL="0" indent="0" algn="ctr">
              <a:buNone/>
            </a:pPr>
            <a:endParaRPr lang="en-GB" sz="3600" b="1" dirty="0" smtClean="0"/>
          </a:p>
          <a:p>
            <a:pPr marL="0" indent="0" algn="ctr">
              <a:buNone/>
            </a:pPr>
            <a:r>
              <a:rPr lang="en-GB" sz="2800" dirty="0" smtClean="0"/>
              <a:t>Watch this link to </a:t>
            </a:r>
            <a:r>
              <a:rPr lang="en-GB" sz="2800" dirty="0" smtClean="0"/>
              <a:t>recap:</a:t>
            </a:r>
          </a:p>
          <a:p>
            <a:pPr marL="0" indent="0" algn="ctr">
              <a:buNone/>
            </a:pPr>
            <a:r>
              <a:rPr lang="en-GB" sz="2800" dirty="0" smtClean="0">
                <a:hlinkClick r:id="rId2"/>
              </a:rPr>
              <a:t>sentences</a:t>
            </a:r>
            <a:endParaRPr lang="en-GB" sz="2800" dirty="0" smtClean="0"/>
          </a:p>
        </p:txBody>
      </p:sp>
      <p:pic>
        <p:nvPicPr>
          <p:cNvPr id="4" name="Picture 3" descr="Image result for grammar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080" y="329478"/>
            <a:ext cx="1620520" cy="813522"/>
          </a:xfrm>
          <a:prstGeom prst="rect">
            <a:avLst/>
          </a:prstGeom>
          <a:noFill/>
          <a:ln>
            <a:noFill/>
          </a:ln>
        </p:spPr>
      </p:pic>
    </p:spTree>
    <p:extLst>
      <p:ext uri="{BB962C8B-B14F-4D97-AF65-F5344CB8AC3E}">
        <p14:creationId xmlns:p14="http://schemas.microsoft.com/office/powerpoint/2010/main" val="3546677312"/>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0"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endParaRPr lang="en-GB" dirty="0" smtClean="0"/>
          </a:p>
          <a:p>
            <a:r>
              <a:rPr lang="en-GB" dirty="0" smtClean="0"/>
              <a:t>Please complete pages 4 and 5 in your Nelson Grammar workbook.</a:t>
            </a:r>
            <a:endParaRPr lang="en-GB" sz="2800" dirty="0"/>
          </a:p>
        </p:txBody>
      </p:sp>
      <p:pic>
        <p:nvPicPr>
          <p:cNvPr id="4" name="Picture 3" descr="Image result for grammar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080" y="329478"/>
            <a:ext cx="1620520" cy="813522"/>
          </a:xfrm>
          <a:prstGeom prst="rect">
            <a:avLst/>
          </a:prstGeom>
          <a:noFill/>
          <a:ln>
            <a:noFill/>
          </a:ln>
        </p:spPr>
      </p:pic>
    </p:spTree>
    <p:extLst>
      <p:ext uri="{BB962C8B-B14F-4D97-AF65-F5344CB8AC3E}">
        <p14:creationId xmlns:p14="http://schemas.microsoft.com/office/powerpoint/2010/main" val="285133710"/>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3" name="Rectangle 2"/>
          <p:cNvSpPr/>
          <p:nvPr/>
        </p:nvSpPr>
        <p:spPr>
          <a:xfrm>
            <a:off x="381000" y="228600"/>
            <a:ext cx="3605474" cy="5355312"/>
          </a:xfrm>
          <a:prstGeom prst="rect">
            <a:avLst/>
          </a:prstGeom>
        </p:spPr>
        <p:txBody>
          <a:bodyPr wrap="none">
            <a:spAutoFit/>
          </a:bodyPr>
          <a:lstStyle/>
          <a:p>
            <a:r>
              <a:rPr lang="en-GB" dirty="0" smtClean="0">
                <a:latin typeface="Comic Sans MS" panose="030F0702030302020204" pitchFamily="66" charset="0"/>
              </a:rPr>
              <a:t>Maths answers from yesterday:</a:t>
            </a:r>
          </a:p>
          <a:p>
            <a:endParaRPr lang="en-GB" dirty="0">
              <a:latin typeface="Comic Sans MS" panose="030F0702030302020204" pitchFamily="66" charset="0"/>
            </a:endParaRPr>
          </a:p>
          <a:p>
            <a:r>
              <a:rPr lang="en-GB" u="sng" dirty="0" smtClean="0">
                <a:latin typeface="Comic Sans MS" panose="030F0702030302020204" pitchFamily="66" charset="0"/>
              </a:rPr>
              <a:t>Pages 12, 13 and 14</a:t>
            </a:r>
          </a:p>
          <a:p>
            <a:pPr marL="514350" indent="-514350">
              <a:buAutoNum type="arabicPeriod"/>
            </a:pPr>
            <a:r>
              <a:rPr lang="en-GB" dirty="0" smtClean="0">
                <a:latin typeface="Comic Sans MS" panose="030F0702030302020204" pitchFamily="66" charset="0"/>
              </a:rPr>
              <a:t>21 medals</a:t>
            </a:r>
          </a:p>
          <a:p>
            <a:pPr marL="514350" indent="-514350">
              <a:buAutoNum type="arabicPeriod"/>
            </a:pPr>
            <a:r>
              <a:rPr lang="en-GB" dirty="0" smtClean="0">
                <a:latin typeface="Comic Sans MS" panose="030F0702030302020204" pitchFamily="66" charset="0"/>
              </a:rPr>
              <a:t>26 yellow flowers</a:t>
            </a:r>
          </a:p>
          <a:p>
            <a:pPr marL="514350" indent="-514350">
              <a:buAutoNum type="arabicPeriod"/>
            </a:pPr>
            <a:r>
              <a:rPr lang="en-GB" dirty="0" smtClean="0">
                <a:latin typeface="Comic Sans MS" panose="030F0702030302020204" pitchFamily="66" charset="0"/>
              </a:rPr>
              <a:t>38 books</a:t>
            </a:r>
          </a:p>
          <a:p>
            <a:pPr marL="514350" indent="-514350">
              <a:buAutoNum type="arabicPeriod"/>
            </a:pPr>
            <a:r>
              <a:rPr lang="en-GB" dirty="0" smtClean="0">
                <a:latin typeface="Comic Sans MS" panose="030F0702030302020204" pitchFamily="66" charset="0"/>
              </a:rPr>
              <a:t>65 – 40; 35 -10</a:t>
            </a:r>
          </a:p>
          <a:p>
            <a:pPr marL="514350" indent="-514350">
              <a:buAutoNum type="arabicPeriod"/>
            </a:pPr>
            <a:r>
              <a:rPr lang="en-GB" dirty="0" smtClean="0">
                <a:latin typeface="Comic Sans MS" panose="030F0702030302020204" pitchFamily="66" charset="0"/>
              </a:rPr>
              <a:t>77 bricks</a:t>
            </a:r>
          </a:p>
          <a:p>
            <a:pPr marL="514350" indent="-514350">
              <a:buAutoNum type="arabicPeriod"/>
            </a:pPr>
            <a:r>
              <a:rPr lang="en-GB" dirty="0" smtClean="0">
                <a:latin typeface="Comic Sans MS" panose="030F0702030302020204" pitchFamily="66" charset="0"/>
              </a:rPr>
              <a:t>21 animals</a:t>
            </a:r>
          </a:p>
          <a:p>
            <a:pPr marL="514350" indent="-514350">
              <a:buAutoNum type="arabicPeriod"/>
            </a:pPr>
            <a:r>
              <a:rPr lang="en-GB" dirty="0" smtClean="0">
                <a:latin typeface="Comic Sans MS" panose="030F0702030302020204" pitchFamily="66" charset="0"/>
              </a:rPr>
              <a:t>13 + 28 and 28 + 13</a:t>
            </a:r>
          </a:p>
          <a:p>
            <a:pPr marL="514350" indent="-514350">
              <a:buAutoNum type="arabicPeriod"/>
            </a:pPr>
            <a:r>
              <a:rPr lang="en-GB" dirty="0" smtClean="0">
                <a:latin typeface="Comic Sans MS" panose="030F0702030302020204" pitchFamily="66" charset="0"/>
              </a:rPr>
              <a:t>36 apples</a:t>
            </a:r>
          </a:p>
          <a:p>
            <a:pPr marL="514350" indent="-514350">
              <a:buAutoNum type="arabicPeriod"/>
            </a:pPr>
            <a:r>
              <a:rPr lang="en-GB" dirty="0" smtClean="0">
                <a:latin typeface="Comic Sans MS" panose="030F0702030302020204" pitchFamily="66" charset="0"/>
              </a:rPr>
              <a:t>55 people</a:t>
            </a:r>
          </a:p>
          <a:p>
            <a:pPr marL="514350" indent="-514350">
              <a:buAutoNum type="arabicPeriod"/>
            </a:pPr>
            <a:r>
              <a:rPr lang="en-GB" dirty="0" smtClean="0">
                <a:latin typeface="Comic Sans MS" panose="030F0702030302020204" pitchFamily="66" charset="0"/>
              </a:rPr>
              <a:t>12 cards</a:t>
            </a:r>
          </a:p>
          <a:p>
            <a:pPr marL="514350" indent="-514350">
              <a:buAutoNum type="arabicPeriod"/>
            </a:pPr>
            <a:endParaRPr lang="en-GB" dirty="0" smtClean="0">
              <a:latin typeface="Comic Sans MS" panose="030F0702030302020204" pitchFamily="66" charset="0"/>
            </a:endParaRPr>
          </a:p>
          <a:p>
            <a:pPr marL="514350" indent="-514350">
              <a:buAutoNum type="arabicPeriod"/>
            </a:pPr>
            <a:endParaRPr lang="en-GB" dirty="0">
              <a:latin typeface="Comic Sans MS" panose="030F0702030302020204" pitchFamily="66" charset="0"/>
            </a:endParaRPr>
          </a:p>
          <a:p>
            <a:r>
              <a:rPr lang="en-GB" u="sng" dirty="0" smtClean="0">
                <a:latin typeface="Comic Sans MS" panose="030F0702030302020204" pitchFamily="66" charset="0"/>
              </a:rPr>
              <a:t>Deepen Activity</a:t>
            </a:r>
          </a:p>
          <a:p>
            <a:r>
              <a:rPr lang="en-GB" dirty="0"/>
              <a:t>Circle = 9, Square = 1, Star = 7 </a:t>
            </a:r>
            <a:endParaRPr lang="en-GB" dirty="0" smtClean="0"/>
          </a:p>
          <a:p>
            <a:r>
              <a:rPr lang="en-GB" dirty="0" smtClean="0"/>
              <a:t>Circle </a:t>
            </a:r>
            <a:r>
              <a:rPr lang="en-GB" dirty="0"/>
              <a:t>Star – Star Circle = 18</a:t>
            </a:r>
            <a:endParaRPr lang="en-GB" dirty="0" smtClean="0">
              <a:latin typeface="Comic Sans MS" panose="030F0702030302020204" pitchFamily="66" charset="0"/>
            </a:endParaRP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4082149458"/>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pic>
        <p:nvPicPr>
          <p:cNvPr id="2" name="Picture 1"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143000"/>
            <a:ext cx="1905000" cy="1218565"/>
          </a:xfrm>
          <a:prstGeom prst="rect">
            <a:avLst/>
          </a:prstGeom>
          <a:noFill/>
          <a:ln>
            <a:noFill/>
          </a:ln>
        </p:spPr>
      </p:pic>
      <p:sp>
        <p:nvSpPr>
          <p:cNvPr id="3" name="Rectangle 2"/>
          <p:cNvSpPr/>
          <p:nvPr/>
        </p:nvSpPr>
        <p:spPr>
          <a:xfrm>
            <a:off x="3237696" y="2782669"/>
            <a:ext cx="2214068" cy="923330"/>
          </a:xfrm>
          <a:prstGeom prst="rect">
            <a:avLst/>
          </a:prstGeom>
        </p:spPr>
        <p:txBody>
          <a:bodyPr wrap="none">
            <a:spAutoFit/>
          </a:bodyPr>
          <a:lstStyle/>
          <a:p>
            <a:r>
              <a:rPr lang="en-GB" sz="5400" u="sng" dirty="0" smtClean="0">
                <a:latin typeface="Comic Sans MS" panose="030F0702030302020204" pitchFamily="66" charset="0"/>
              </a:rPr>
              <a:t>Maths</a:t>
            </a:r>
            <a:endParaRPr lang="en-GB" sz="5400" dirty="0"/>
          </a:p>
        </p:txBody>
      </p:sp>
      <p:sp>
        <p:nvSpPr>
          <p:cNvPr id="4" name="Rectangle 3"/>
          <p:cNvSpPr/>
          <p:nvPr/>
        </p:nvSpPr>
        <p:spPr>
          <a:xfrm>
            <a:off x="1628967" y="4142372"/>
            <a:ext cx="7239000" cy="2123658"/>
          </a:xfrm>
          <a:prstGeom prst="rect">
            <a:avLst/>
          </a:prstGeom>
        </p:spPr>
        <p:txBody>
          <a:bodyPr wrap="square">
            <a:spAutoFit/>
          </a:bodyPr>
          <a:lstStyle/>
          <a:p>
            <a:r>
              <a:rPr lang="en-GB" sz="4400" dirty="0" smtClean="0">
                <a:latin typeface="Comic Sans MS" panose="030F0702030302020204" pitchFamily="66" charset="0"/>
              </a:rPr>
              <a:t>Today we are going to recap on our knowledge of </a:t>
            </a:r>
            <a:r>
              <a:rPr lang="en-GB" sz="4400" dirty="0" smtClean="0">
                <a:latin typeface="Comic Sans MS" panose="030F0702030302020204" pitchFamily="66" charset="0"/>
              </a:rPr>
              <a:t>solving word problems.</a:t>
            </a:r>
            <a:endParaRPr lang="en-GB" sz="4400" dirty="0">
              <a:latin typeface="Comic Sans MS" panose="030F0702030302020204" pitchFamily="66" charset="0"/>
            </a:endParaRPr>
          </a:p>
        </p:txBody>
      </p:sp>
    </p:spTree>
    <p:extLst>
      <p:ext uri="{BB962C8B-B14F-4D97-AF65-F5344CB8AC3E}">
        <p14:creationId xmlns:p14="http://schemas.microsoft.com/office/powerpoint/2010/main" val="4227182611"/>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657</TotalTime>
  <Words>467</Words>
  <Application>Microsoft Office PowerPoint</Application>
  <PresentationFormat>On-screen Show (4:3)</PresentationFormat>
  <Paragraphs>91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Elementary_classroom_rules_presentation</vt:lpstr>
      <vt:lpstr>Good Morning Unicorns!</vt:lpstr>
      <vt:lpstr>PowerPoint Presentation</vt:lpstr>
      <vt:lpstr>First…</vt:lpstr>
      <vt:lpstr>Now take a look at the questions…</vt:lpstr>
      <vt:lpstr>    Please complete the questions on pages 6-10 of your CGP Reading workbook.</vt:lpstr>
      <vt:lpstr>        Grammar </vt:lpstr>
      <vt:lpstr>        Grammar </vt:lpstr>
      <vt:lpstr>PowerPoint Presentation</vt:lpstr>
      <vt:lpstr>PowerPoint Presentation</vt:lpstr>
      <vt:lpstr>PowerPoint Presentation</vt:lpstr>
      <vt:lpstr>PowerPoint Presentation</vt:lpstr>
      <vt:lpstr>PowerPoint Presentation</vt:lpstr>
      <vt:lpstr>PowerPoint Presentation</vt:lpstr>
      <vt:lpstr>   English</vt:lpstr>
      <vt:lpstr>PowerPoint Presentation</vt:lpstr>
      <vt:lpstr>PowerPoint Presentation</vt:lpstr>
      <vt:lpstr>PowerPoint Presentation</vt:lpstr>
      <vt:lpstr>                  Art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22</cp:revision>
  <dcterms:created xsi:type="dcterms:W3CDTF">2020-03-18T14:32:56Z</dcterms:created>
  <dcterms:modified xsi:type="dcterms:W3CDTF">2020-03-23T21:34:57Z</dcterms:modified>
</cp:coreProperties>
</file>