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70" r:id="rId3"/>
    <p:sldId id="271" r:id="rId4"/>
    <p:sldId id="272" r:id="rId5"/>
    <p:sldId id="257" r:id="rId6"/>
    <p:sldId id="258" r:id="rId7"/>
    <p:sldId id="259" r:id="rId8"/>
    <p:sldId id="261" r:id="rId9"/>
    <p:sldId id="262" r:id="rId10"/>
    <p:sldId id="263" r:id="rId11"/>
    <p:sldId id="264" r:id="rId12"/>
    <p:sldId id="265" r:id="rId13"/>
    <p:sldId id="266" r:id="rId14"/>
    <p:sldId id="267" r:id="rId15"/>
    <p:sldId id="268" r:id="rId16"/>
    <p:sldId id="269"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5206A8-8C85-46E2-93BD-4A3FF8D0F131}">
          <p14:sldIdLst>
            <p14:sldId id="256"/>
            <p14:sldId id="270"/>
            <p14:sldId id="271"/>
            <p14:sldId id="272"/>
            <p14:sldId id="257"/>
            <p14:sldId id="258"/>
            <p14:sldId id="259"/>
            <p14:sldId id="261"/>
            <p14:sldId id="262"/>
            <p14:sldId id="263"/>
            <p14:sldId id="264"/>
            <p14:sldId id="265"/>
            <p14:sldId id="266"/>
            <p14:sldId id="267"/>
            <p14:sldId id="268"/>
            <p14:sldId id="269"/>
            <p14:sldId id="273"/>
            <p14:sldId id="274"/>
            <p14:sldId id="275"/>
            <p14:sldId id="276"/>
            <p14:sldId id="277"/>
            <p14:sldId id="278"/>
            <p14:sldId id="279"/>
            <p14:sldId id="280"/>
            <p14:sldId id="281"/>
            <p14:sldId id="282"/>
            <p14:sldId id="283"/>
            <p14:sldId id="284"/>
            <p14:sldId id="285"/>
            <p14:sldId id="286"/>
            <p14:sldId id="287"/>
            <p14:sldId id="288"/>
            <p14:sldId id="289"/>
            <p14:sldId id="290"/>
          </p14:sldIdLst>
        </p14:section>
        <p14:section name="Untitled Section" id="{CE60AF50-2BD0-4BE0-A25F-3318314A2F9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DBCDD-205F-494E-969E-1A91884780B5}" type="datetimeFigureOut">
              <a:rPr lang="en-GB" smtClean="0"/>
              <a:t>19/03/2020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5B55C-BC1D-404C-8806-9BE76116D0B2}" type="slidenum">
              <a:rPr lang="en-GB" smtClean="0"/>
              <a:t>‹#›</a:t>
            </a:fld>
            <a:endParaRPr lang="en-GB"/>
          </a:p>
        </p:txBody>
      </p:sp>
    </p:spTree>
    <p:extLst>
      <p:ext uri="{BB962C8B-B14F-4D97-AF65-F5344CB8AC3E}">
        <p14:creationId xmlns:p14="http://schemas.microsoft.com/office/powerpoint/2010/main" val="111080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45B55C-BC1D-404C-8806-9BE76116D0B2}" type="slidenum">
              <a:rPr lang="en-GB" smtClean="0"/>
              <a:t>1</a:t>
            </a:fld>
            <a:endParaRPr lang="en-GB"/>
          </a:p>
        </p:txBody>
      </p:sp>
    </p:spTree>
    <p:extLst>
      <p:ext uri="{BB962C8B-B14F-4D97-AF65-F5344CB8AC3E}">
        <p14:creationId xmlns:p14="http://schemas.microsoft.com/office/powerpoint/2010/main" val="84081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45B55C-BC1D-404C-8806-9BE76116D0B2}" type="slidenum">
              <a:rPr lang="en-GB" smtClean="0"/>
              <a:t>7</a:t>
            </a:fld>
            <a:endParaRPr lang="en-GB"/>
          </a:p>
        </p:txBody>
      </p:sp>
    </p:spTree>
    <p:extLst>
      <p:ext uri="{BB962C8B-B14F-4D97-AF65-F5344CB8AC3E}">
        <p14:creationId xmlns:p14="http://schemas.microsoft.com/office/powerpoint/2010/main" val="370812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Opportunity</a:t>
            </a:r>
            <a:r>
              <a:rPr lang="en-US" baseline="0" dirty="0" smtClean="0"/>
              <a:t> to update vocabulary bank</a:t>
            </a:r>
            <a:endParaRPr lang="en-US" dirty="0"/>
          </a:p>
        </p:txBody>
      </p:sp>
      <p:sp>
        <p:nvSpPr>
          <p:cNvPr id="4" name="Slide Number Placeholder 3"/>
          <p:cNvSpPr>
            <a:spLocks noGrp="1"/>
          </p:cNvSpPr>
          <p:nvPr>
            <p:ph type="sldNum" sz="quarter" idx="10"/>
          </p:nvPr>
        </p:nvSpPr>
        <p:spPr/>
        <p:txBody>
          <a:bodyPr/>
          <a:lstStyle/>
          <a:p>
            <a:fld id="{7F1E98A5-608B-46BB-B394-62CA5385B2C1}" type="slidenum">
              <a:rPr lang="en-GB" smtClean="0"/>
              <a:t>18</a:t>
            </a:fld>
            <a:endParaRPr lang="en-GB"/>
          </a:p>
        </p:txBody>
      </p:sp>
    </p:spTree>
    <p:extLst>
      <p:ext uri="{BB962C8B-B14F-4D97-AF65-F5344CB8AC3E}">
        <p14:creationId xmlns:p14="http://schemas.microsoft.com/office/powerpoint/2010/main" val="75391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students to think about </a:t>
            </a:r>
            <a:r>
              <a:rPr lang="en-US" dirty="0" err="1" smtClean="0"/>
              <a:t>colour</a:t>
            </a:r>
            <a:r>
              <a:rPr lang="en-US" dirty="0" smtClean="0"/>
              <a:t>, images,</a:t>
            </a:r>
            <a:r>
              <a:rPr lang="en-US" baseline="0" dirty="0" smtClean="0"/>
              <a:t> the eye, why the face might not be shown. They may need a lot of scaffolding for deep thinking and encouragement to explain their ideas. </a:t>
            </a:r>
            <a:endParaRPr lang="en-US" dirty="0"/>
          </a:p>
        </p:txBody>
      </p:sp>
      <p:sp>
        <p:nvSpPr>
          <p:cNvPr id="4" name="Slide Number Placeholder 3"/>
          <p:cNvSpPr>
            <a:spLocks noGrp="1"/>
          </p:cNvSpPr>
          <p:nvPr>
            <p:ph type="sldNum" sz="quarter" idx="10"/>
          </p:nvPr>
        </p:nvSpPr>
        <p:spPr/>
        <p:txBody>
          <a:bodyPr/>
          <a:lstStyle/>
          <a:p>
            <a:fld id="{7F1E98A5-608B-46BB-B394-62CA5385B2C1}" type="slidenum">
              <a:rPr lang="en-GB" smtClean="0"/>
              <a:t>19</a:t>
            </a:fld>
            <a:endParaRPr lang="en-GB"/>
          </a:p>
        </p:txBody>
      </p:sp>
    </p:spTree>
    <p:extLst>
      <p:ext uri="{BB962C8B-B14F-4D97-AF65-F5344CB8AC3E}">
        <p14:creationId xmlns:p14="http://schemas.microsoft.com/office/powerpoint/2010/main" val="234045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students aren’t confident, record</a:t>
            </a:r>
            <a:r>
              <a:rPr lang="en-US" baseline="0" dirty="0" smtClean="0"/>
              <a:t> definitions in vocabulary bank. </a:t>
            </a:r>
            <a:endParaRPr lang="en-US" dirty="0"/>
          </a:p>
        </p:txBody>
      </p:sp>
      <p:sp>
        <p:nvSpPr>
          <p:cNvPr id="4" name="Slide Number Placeholder 3"/>
          <p:cNvSpPr>
            <a:spLocks noGrp="1"/>
          </p:cNvSpPr>
          <p:nvPr>
            <p:ph type="sldNum" sz="quarter" idx="10"/>
          </p:nvPr>
        </p:nvSpPr>
        <p:spPr/>
        <p:txBody>
          <a:bodyPr/>
          <a:lstStyle/>
          <a:p>
            <a:fld id="{7F1E98A5-608B-46BB-B394-62CA5385B2C1}" type="slidenum">
              <a:rPr lang="en-GB" smtClean="0"/>
              <a:t>20</a:t>
            </a:fld>
            <a:endParaRPr lang="en-GB"/>
          </a:p>
        </p:txBody>
      </p:sp>
    </p:spTree>
    <p:extLst>
      <p:ext uri="{BB962C8B-B14F-4D97-AF65-F5344CB8AC3E}">
        <p14:creationId xmlns:p14="http://schemas.microsoft.com/office/powerpoint/2010/main" val="119216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students</a:t>
            </a:r>
            <a:r>
              <a:rPr lang="en-US" baseline="0" dirty="0" smtClean="0"/>
              <a:t> towards encouraging people to be understanding and kind. </a:t>
            </a:r>
            <a:endParaRPr lang="en-US" dirty="0"/>
          </a:p>
        </p:txBody>
      </p:sp>
      <p:sp>
        <p:nvSpPr>
          <p:cNvPr id="4" name="Slide Number Placeholder 3"/>
          <p:cNvSpPr>
            <a:spLocks noGrp="1"/>
          </p:cNvSpPr>
          <p:nvPr>
            <p:ph type="sldNum" sz="quarter" idx="10"/>
          </p:nvPr>
        </p:nvSpPr>
        <p:spPr/>
        <p:txBody>
          <a:bodyPr/>
          <a:lstStyle/>
          <a:p>
            <a:fld id="{7F1E98A5-608B-46BB-B394-62CA5385B2C1}" type="slidenum">
              <a:rPr lang="en-GB" smtClean="0"/>
              <a:t>22</a:t>
            </a:fld>
            <a:endParaRPr lang="en-GB"/>
          </a:p>
        </p:txBody>
      </p:sp>
    </p:spTree>
    <p:extLst>
      <p:ext uri="{BB962C8B-B14F-4D97-AF65-F5344CB8AC3E}">
        <p14:creationId xmlns:p14="http://schemas.microsoft.com/office/powerpoint/2010/main" val="534673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author wanted</a:t>
            </a:r>
            <a:r>
              <a:rPr lang="en-US" baseline="0" dirty="0" smtClean="0"/>
              <a:t> to encourage people to be kind</a:t>
            </a:r>
          </a:p>
          <a:p>
            <a:r>
              <a:rPr lang="en-US" baseline="0" dirty="0" smtClean="0"/>
              <a:t>Pledge to choose kind – charity campaigns began to encourage people to be understanding of people with TCS</a:t>
            </a:r>
          </a:p>
        </p:txBody>
      </p:sp>
      <p:sp>
        <p:nvSpPr>
          <p:cNvPr id="4" name="Slide Number Placeholder 3"/>
          <p:cNvSpPr>
            <a:spLocks noGrp="1"/>
          </p:cNvSpPr>
          <p:nvPr>
            <p:ph type="sldNum" sz="quarter" idx="10"/>
          </p:nvPr>
        </p:nvSpPr>
        <p:spPr/>
        <p:txBody>
          <a:bodyPr/>
          <a:lstStyle/>
          <a:p>
            <a:fld id="{7F1E98A5-608B-46BB-B394-62CA5385B2C1}" type="slidenum">
              <a:rPr lang="en-GB" smtClean="0"/>
              <a:t>23</a:t>
            </a:fld>
            <a:endParaRPr lang="en-GB"/>
          </a:p>
        </p:txBody>
      </p:sp>
    </p:spTree>
    <p:extLst>
      <p:ext uri="{BB962C8B-B14F-4D97-AF65-F5344CB8AC3E}">
        <p14:creationId xmlns:p14="http://schemas.microsoft.com/office/powerpoint/2010/main" val="53313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a:t>
            </a:r>
            <a:r>
              <a:rPr lang="en-US" baseline="0" dirty="0" smtClean="0"/>
              <a:t> a few then skip to the message at the end. </a:t>
            </a:r>
          </a:p>
          <a:p>
            <a:r>
              <a:rPr lang="en-US" dirty="0" smtClean="0"/>
              <a:t>https://</a:t>
            </a:r>
            <a:r>
              <a:rPr lang="en-US" dirty="0" err="1" smtClean="0"/>
              <a:t>www.youtube.com</a:t>
            </a:r>
            <a:r>
              <a:rPr lang="en-US" dirty="0" smtClean="0"/>
              <a:t>/</a:t>
            </a:r>
            <a:r>
              <a:rPr lang="en-US" dirty="0" err="1" smtClean="0"/>
              <a:t>watch?v</a:t>
            </a:r>
            <a:r>
              <a:rPr lang="en-US" dirty="0" smtClean="0"/>
              <a:t>=mKDRo5DLTwQ</a:t>
            </a:r>
            <a:endParaRPr lang="en-US" dirty="0"/>
          </a:p>
        </p:txBody>
      </p:sp>
      <p:sp>
        <p:nvSpPr>
          <p:cNvPr id="4" name="Slide Number Placeholder 3"/>
          <p:cNvSpPr>
            <a:spLocks noGrp="1"/>
          </p:cNvSpPr>
          <p:nvPr>
            <p:ph type="sldNum" sz="quarter" idx="10"/>
          </p:nvPr>
        </p:nvSpPr>
        <p:spPr/>
        <p:txBody>
          <a:bodyPr/>
          <a:lstStyle/>
          <a:p>
            <a:fld id="{7F1E98A5-608B-46BB-B394-62CA5385B2C1}" type="slidenum">
              <a:rPr lang="en-GB" smtClean="0"/>
              <a:t>25</a:t>
            </a:fld>
            <a:endParaRPr lang="en-GB"/>
          </a:p>
        </p:txBody>
      </p:sp>
    </p:spTree>
    <p:extLst>
      <p:ext uri="{BB962C8B-B14F-4D97-AF65-F5344CB8AC3E}">
        <p14:creationId xmlns:p14="http://schemas.microsoft.com/office/powerpoint/2010/main" val="393100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DFDCD9-0362-4A53-B456-1DDD4FFBEF36}"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413163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F34617-2458-4FE1-A5FC-584A0A1A4107}"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1D4517-9AF9-4C5C-8AFB-17F9D083C696}" type="slidenum">
              <a:rPr lang="en-GB" smtClean="0"/>
              <a:t>‹#›</a:t>
            </a:fld>
            <a:endParaRPr lang="en-GB"/>
          </a:p>
        </p:txBody>
      </p:sp>
    </p:spTree>
    <p:extLst>
      <p:ext uri="{BB962C8B-B14F-4D97-AF65-F5344CB8AC3E}">
        <p14:creationId xmlns:p14="http://schemas.microsoft.com/office/powerpoint/2010/main" val="294397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F34617-2458-4FE1-A5FC-584A0A1A4107}"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1D4517-9AF9-4C5C-8AFB-17F9D083C696}" type="slidenum">
              <a:rPr lang="en-GB" smtClean="0"/>
              <a:t>‹#›</a:t>
            </a:fld>
            <a:endParaRPr lang="en-GB"/>
          </a:p>
        </p:txBody>
      </p:sp>
    </p:spTree>
    <p:extLst>
      <p:ext uri="{BB962C8B-B14F-4D97-AF65-F5344CB8AC3E}">
        <p14:creationId xmlns:p14="http://schemas.microsoft.com/office/powerpoint/2010/main" val="304471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F34617-2458-4FE1-A5FC-584A0A1A4107}"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1D4517-9AF9-4C5C-8AFB-17F9D083C696}" type="slidenum">
              <a:rPr lang="en-GB" smtClean="0"/>
              <a:t>‹#›</a:t>
            </a:fld>
            <a:endParaRPr lang="en-GB"/>
          </a:p>
        </p:txBody>
      </p:sp>
    </p:spTree>
    <p:extLst>
      <p:ext uri="{BB962C8B-B14F-4D97-AF65-F5344CB8AC3E}">
        <p14:creationId xmlns:p14="http://schemas.microsoft.com/office/powerpoint/2010/main" val="405868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F34617-2458-4FE1-A5FC-584A0A1A4107}"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1D4517-9AF9-4C5C-8AFB-17F9D083C696}" type="slidenum">
              <a:rPr lang="en-GB" smtClean="0"/>
              <a:t>‹#›</a:t>
            </a:fld>
            <a:endParaRPr lang="en-GB"/>
          </a:p>
        </p:txBody>
      </p:sp>
    </p:spTree>
    <p:extLst>
      <p:ext uri="{BB962C8B-B14F-4D97-AF65-F5344CB8AC3E}">
        <p14:creationId xmlns:p14="http://schemas.microsoft.com/office/powerpoint/2010/main" val="160271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F34617-2458-4FE1-A5FC-584A0A1A4107}"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1D4517-9AF9-4C5C-8AFB-17F9D083C696}" type="slidenum">
              <a:rPr lang="en-GB" smtClean="0"/>
              <a:t>‹#›</a:t>
            </a:fld>
            <a:endParaRPr lang="en-GB"/>
          </a:p>
        </p:txBody>
      </p:sp>
    </p:spTree>
    <p:extLst>
      <p:ext uri="{BB962C8B-B14F-4D97-AF65-F5344CB8AC3E}">
        <p14:creationId xmlns:p14="http://schemas.microsoft.com/office/powerpoint/2010/main" val="159286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F34617-2458-4FE1-A5FC-584A0A1A4107}"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1D4517-9AF9-4C5C-8AFB-17F9D083C696}" type="slidenum">
              <a:rPr lang="en-GB" smtClean="0"/>
              <a:t>‹#›</a:t>
            </a:fld>
            <a:endParaRPr lang="en-GB"/>
          </a:p>
        </p:txBody>
      </p:sp>
    </p:spTree>
    <p:extLst>
      <p:ext uri="{BB962C8B-B14F-4D97-AF65-F5344CB8AC3E}">
        <p14:creationId xmlns:p14="http://schemas.microsoft.com/office/powerpoint/2010/main" val="180595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F34617-2458-4FE1-A5FC-584A0A1A4107}"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1D4517-9AF9-4C5C-8AFB-17F9D083C696}" type="slidenum">
              <a:rPr lang="en-GB" smtClean="0"/>
              <a:t>‹#›</a:t>
            </a:fld>
            <a:endParaRPr lang="en-GB"/>
          </a:p>
        </p:txBody>
      </p:sp>
    </p:spTree>
    <p:extLst>
      <p:ext uri="{BB962C8B-B14F-4D97-AF65-F5344CB8AC3E}">
        <p14:creationId xmlns:p14="http://schemas.microsoft.com/office/powerpoint/2010/main" val="174405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F34617-2458-4FE1-A5FC-584A0A1A4107}"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1D4517-9AF9-4C5C-8AFB-17F9D083C696}" type="slidenum">
              <a:rPr lang="en-GB" smtClean="0"/>
              <a:t>‹#›</a:t>
            </a:fld>
            <a:endParaRPr lang="en-GB"/>
          </a:p>
        </p:txBody>
      </p:sp>
    </p:spTree>
    <p:extLst>
      <p:ext uri="{BB962C8B-B14F-4D97-AF65-F5344CB8AC3E}">
        <p14:creationId xmlns:p14="http://schemas.microsoft.com/office/powerpoint/2010/main" val="34447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34617-2458-4FE1-A5FC-584A0A1A4107}" type="datetimeFigureOut">
              <a:rPr lang="en-GB" smtClean="0"/>
              <a:t>19/03/2020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1D4517-9AF9-4C5C-8AFB-17F9D083C696}" type="slidenum">
              <a:rPr lang="en-GB" smtClean="0"/>
              <a:t>‹#›</a:t>
            </a:fld>
            <a:endParaRPr lang="en-GB"/>
          </a:p>
        </p:txBody>
      </p:sp>
    </p:spTree>
    <p:extLst>
      <p:ext uri="{BB962C8B-B14F-4D97-AF65-F5344CB8AC3E}">
        <p14:creationId xmlns:p14="http://schemas.microsoft.com/office/powerpoint/2010/main" val="248222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34617-2458-4FE1-A5FC-584A0A1A4107}"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1D4517-9AF9-4C5C-8AFB-17F9D083C696}" type="slidenum">
              <a:rPr lang="en-GB" smtClean="0"/>
              <a:t>‹#›</a:t>
            </a:fld>
            <a:endParaRPr lang="en-GB"/>
          </a:p>
        </p:txBody>
      </p:sp>
    </p:spTree>
    <p:extLst>
      <p:ext uri="{BB962C8B-B14F-4D97-AF65-F5344CB8AC3E}">
        <p14:creationId xmlns:p14="http://schemas.microsoft.com/office/powerpoint/2010/main" val="150752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34617-2458-4FE1-A5FC-584A0A1A4107}"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1D4517-9AF9-4C5C-8AFB-17F9D083C696}" type="slidenum">
              <a:rPr lang="en-GB" smtClean="0"/>
              <a:t>‹#›</a:t>
            </a:fld>
            <a:endParaRPr lang="en-GB"/>
          </a:p>
        </p:txBody>
      </p:sp>
    </p:spTree>
    <p:extLst>
      <p:ext uri="{BB962C8B-B14F-4D97-AF65-F5344CB8AC3E}">
        <p14:creationId xmlns:p14="http://schemas.microsoft.com/office/powerpoint/2010/main" val="47395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34617-2458-4FE1-A5FC-584A0A1A4107}" type="datetimeFigureOut">
              <a:rPr lang="en-GB" smtClean="0"/>
              <a:t>19/03/2020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D4517-9AF9-4C5C-8AFB-17F9D083C696}" type="slidenum">
              <a:rPr lang="en-GB" smtClean="0"/>
              <a:t>‹#›</a:t>
            </a:fld>
            <a:endParaRPr lang="en-GB"/>
          </a:p>
        </p:txBody>
      </p:sp>
    </p:spTree>
    <p:extLst>
      <p:ext uri="{BB962C8B-B14F-4D97-AF65-F5344CB8AC3E}">
        <p14:creationId xmlns:p14="http://schemas.microsoft.com/office/powerpoint/2010/main" val="3171218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mKDRo5DLTw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NUL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NUL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uoSBVNUO2LU" TargetMode="External"/><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player.5-a-day.tv/" TargetMode="Externa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2" descr="Image result for place value chart k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 y="517798"/>
            <a:ext cx="9218783" cy="616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974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Box 3"/>
          <p:cNvSpPr txBox="1"/>
          <p:nvPr/>
        </p:nvSpPr>
        <p:spPr>
          <a:xfrm>
            <a:off x="467544" y="332656"/>
            <a:ext cx="7920880" cy="1077218"/>
          </a:xfrm>
          <a:prstGeom prst="rect">
            <a:avLst/>
          </a:prstGeom>
          <a:noFill/>
        </p:spPr>
        <p:txBody>
          <a:bodyPr wrap="square" rtlCol="0">
            <a:spAutoFit/>
          </a:bodyPr>
          <a:lstStyle/>
          <a:p>
            <a:r>
              <a:rPr lang="en-GB" sz="3200" dirty="0" smtClean="0"/>
              <a:t>How do you immediately know that the second number on the grid is the smallest?</a:t>
            </a:r>
            <a:endParaRPr lang="en-GB" sz="3200"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34" t="6593" r="20860" b="8472"/>
          <a:stretch/>
        </p:blipFill>
        <p:spPr bwMode="auto">
          <a:xfrm>
            <a:off x="323527" y="1628800"/>
            <a:ext cx="8351615"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30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00" b="1776"/>
          <a:stretch/>
        </p:blipFill>
        <p:spPr bwMode="auto">
          <a:xfrm>
            <a:off x="395536" y="18403"/>
            <a:ext cx="8160996" cy="6839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53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562937"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97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48516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99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7344816" cy="648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82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2076"/>
          <a:stretch/>
        </p:blipFill>
        <p:spPr bwMode="auto">
          <a:xfrm>
            <a:off x="323528" y="310384"/>
            <a:ext cx="8352928" cy="143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479" t="773" r="11499" b="60604"/>
          <a:stretch/>
        </p:blipFill>
        <p:spPr bwMode="auto">
          <a:xfrm>
            <a:off x="323528" y="1988840"/>
            <a:ext cx="833116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508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229486"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04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214756"/>
            <a:ext cx="5829300" cy="1458161"/>
          </a:xfrm>
        </p:spPr>
        <p:txBody>
          <a:bodyPr/>
          <a:lstStyle/>
          <a:p>
            <a:r>
              <a:rPr lang="en-GB" dirty="0" smtClean="0"/>
              <a:t>Day 1</a:t>
            </a:r>
            <a:br>
              <a:rPr lang="en-GB" dirty="0" smtClean="0"/>
            </a:br>
            <a:r>
              <a:rPr lang="en-GB" dirty="0" smtClean="0"/>
              <a:t>Guided Reading</a:t>
            </a:r>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3599892" y="2834934"/>
            <a:ext cx="1944216" cy="2959944"/>
          </a:xfrm>
          <a:prstGeom prst="rect">
            <a:avLst/>
          </a:prstGeom>
        </p:spPr>
      </p:pic>
    </p:spTree>
    <p:extLst>
      <p:ext uri="{BB962C8B-B14F-4D97-AF65-F5344CB8AC3E}">
        <p14:creationId xmlns:p14="http://schemas.microsoft.com/office/powerpoint/2010/main" val="757126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385646" y="1106743"/>
            <a:ext cx="5991225" cy="1102519"/>
          </a:xfrm>
        </p:spPr>
        <p:txBody>
          <a:bodyPr>
            <a:normAutofit fontScale="90000"/>
          </a:bodyPr>
          <a:lstStyle/>
          <a:p>
            <a:pPr algn="l" eaLnBrk="1" hangingPunct="1"/>
            <a:r>
              <a:rPr lang="en-GB" u="sng" dirty="0" smtClean="0">
                <a:solidFill>
                  <a:schemeClr val="tx1"/>
                </a:solidFill>
                <a:latin typeface="Comic Sans MS"/>
                <a:cs typeface="Comic Sans MS"/>
              </a:rPr>
              <a:t/>
            </a:r>
            <a:br>
              <a:rPr lang="en-GB" u="sng" dirty="0" smtClean="0">
                <a:solidFill>
                  <a:schemeClr val="tx1"/>
                </a:solidFill>
                <a:latin typeface="Comic Sans MS"/>
                <a:cs typeface="Comic Sans MS"/>
              </a:rPr>
            </a:br>
            <a:r>
              <a:rPr lang="en-GB" u="sng" dirty="0" smtClean="0">
                <a:solidFill>
                  <a:schemeClr val="tx1"/>
                </a:solidFill>
                <a:latin typeface="Comic Sans MS"/>
                <a:cs typeface="Comic Sans MS"/>
              </a:rPr>
              <a:t>Inference and Deduction Skills</a:t>
            </a:r>
            <a:endParaRPr lang="en-GB" u="sng" dirty="0">
              <a:solidFill>
                <a:schemeClr val="tx1"/>
              </a:solidFill>
              <a:latin typeface="Comic Sans MS"/>
              <a:cs typeface="Comic Sans MS"/>
            </a:endParaRPr>
          </a:p>
        </p:txBody>
      </p:sp>
      <p:sp>
        <p:nvSpPr>
          <p:cNvPr id="2051" name="Subtitle 2"/>
          <p:cNvSpPr>
            <a:spLocks noGrp="1"/>
          </p:cNvSpPr>
          <p:nvPr>
            <p:ph type="subTitle" idx="1"/>
          </p:nvPr>
        </p:nvSpPr>
        <p:spPr>
          <a:xfrm>
            <a:off x="1331120" y="2456893"/>
            <a:ext cx="6427235" cy="918530"/>
          </a:xfrm>
        </p:spPr>
        <p:txBody>
          <a:bodyPr>
            <a:noAutofit/>
          </a:bodyPr>
          <a:lstStyle/>
          <a:p>
            <a:pPr algn="l" eaLnBrk="1" hangingPunct="1"/>
            <a:r>
              <a:rPr lang="en-US" sz="2100" u="sng" dirty="0">
                <a:latin typeface="Comic Sans MS"/>
                <a:cs typeface="Comic Sans MS"/>
              </a:rPr>
              <a:t>WALT</a:t>
            </a:r>
            <a:r>
              <a:rPr lang="en-US" sz="2100" dirty="0">
                <a:latin typeface="Comic Sans MS"/>
                <a:cs typeface="Comic Sans MS"/>
              </a:rPr>
              <a:t>: use our skills in </a:t>
            </a:r>
            <a:r>
              <a:rPr lang="en-US" sz="2100" dirty="0">
                <a:solidFill>
                  <a:srgbClr val="FF0000"/>
                </a:solidFill>
                <a:latin typeface="Comic Sans MS"/>
                <a:cs typeface="Comic Sans MS"/>
              </a:rPr>
              <a:t>inference</a:t>
            </a:r>
            <a:r>
              <a:rPr lang="en-US" sz="2100" dirty="0">
                <a:latin typeface="Comic Sans MS"/>
                <a:cs typeface="Comic Sans MS"/>
              </a:rPr>
              <a:t> and </a:t>
            </a:r>
            <a:r>
              <a:rPr lang="en-US" sz="2100" dirty="0">
                <a:solidFill>
                  <a:srgbClr val="FF0000"/>
                </a:solidFill>
                <a:latin typeface="Comic Sans MS"/>
                <a:cs typeface="Comic Sans MS"/>
              </a:rPr>
              <a:t>deduction</a:t>
            </a:r>
            <a:r>
              <a:rPr lang="en-US" sz="2100" dirty="0">
                <a:latin typeface="Comic Sans MS"/>
                <a:cs typeface="Comic Sans MS"/>
              </a:rPr>
              <a:t> to gather information about a text.</a:t>
            </a:r>
          </a:p>
          <a:p>
            <a:pPr algn="l" eaLnBrk="1" hangingPunct="1"/>
            <a:endParaRPr lang="en-US" sz="2100" u="sng" dirty="0">
              <a:latin typeface="Comic Sans MS"/>
              <a:cs typeface="Comic Sans MS"/>
            </a:endParaRPr>
          </a:p>
          <a:p>
            <a:pPr algn="l" eaLnBrk="1" hangingPunct="1"/>
            <a:endParaRPr lang="en-US" sz="2100" u="sng" dirty="0">
              <a:latin typeface="Comic Sans MS"/>
              <a:cs typeface="Comic Sans MS"/>
            </a:endParaRPr>
          </a:p>
          <a:p>
            <a:pPr algn="r" eaLnBrk="1" hangingPunct="1"/>
            <a:r>
              <a:rPr lang="en-US" sz="2100" dirty="0">
                <a:latin typeface="Comic Sans MS"/>
                <a:cs typeface="Comic Sans MS"/>
              </a:rPr>
              <a:t>That sounds very complicated</a:t>
            </a:r>
          </a:p>
          <a:p>
            <a:pPr algn="r" eaLnBrk="1" hangingPunct="1"/>
            <a:r>
              <a:rPr lang="en-US" sz="2100" dirty="0">
                <a:latin typeface="Comic Sans MS"/>
                <a:cs typeface="Comic Sans MS"/>
              </a:rPr>
              <a:t> but it just means searching </a:t>
            </a:r>
          </a:p>
          <a:p>
            <a:pPr algn="r" eaLnBrk="1" hangingPunct="1"/>
            <a:r>
              <a:rPr lang="en-US" sz="2100" dirty="0">
                <a:latin typeface="Comic Sans MS"/>
                <a:cs typeface="Comic Sans MS"/>
              </a:rPr>
              <a:t>for clues and reading between the lines </a:t>
            </a:r>
          </a:p>
          <a:p>
            <a:pPr algn="r" eaLnBrk="1" hangingPunct="1"/>
            <a:r>
              <a:rPr lang="en-US" sz="2100" dirty="0">
                <a:latin typeface="Comic Sans MS"/>
                <a:cs typeface="Comic Sans MS"/>
              </a:rPr>
              <a:t> to work out what’s going on!</a:t>
            </a:r>
            <a:endParaRPr lang="en-GB" sz="2100" dirty="0">
              <a:latin typeface="Comic Sans MS"/>
              <a:cs typeface="Comic Sans MS"/>
            </a:endParaRPr>
          </a:p>
        </p:txBody>
      </p:sp>
      <p:pic>
        <p:nvPicPr>
          <p:cNvPr id="3" name="Picture 2"/>
          <p:cNvPicPr>
            <a:picLocks noChangeAspect="1"/>
          </p:cNvPicPr>
          <p:nvPr/>
        </p:nvPicPr>
        <p:blipFill>
          <a:blip r:embed="rId3"/>
          <a:stretch>
            <a:fillRect/>
          </a:stretch>
        </p:blipFill>
        <p:spPr>
          <a:xfrm>
            <a:off x="1166769" y="3699030"/>
            <a:ext cx="2085975" cy="2190750"/>
          </a:xfrm>
          <a:prstGeom prst="rect">
            <a:avLst/>
          </a:prstGeom>
        </p:spPr>
      </p:pic>
    </p:spTree>
    <p:extLst>
      <p:ext uri="{BB962C8B-B14F-4D97-AF65-F5344CB8AC3E}">
        <p14:creationId xmlns:p14="http://schemas.microsoft.com/office/powerpoint/2010/main" val="4151331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55676" y="1484785"/>
            <a:ext cx="5829300" cy="1102519"/>
          </a:xfrm>
        </p:spPr>
        <p:txBody>
          <a:bodyPr>
            <a:noAutofit/>
          </a:bodyPr>
          <a:lstStyle/>
          <a:p>
            <a:r>
              <a:rPr lang="en-GB" sz="3375" b="1" i="1" dirty="0"/>
              <a:t>. What do you notice about the book covers? </a:t>
            </a:r>
          </a:p>
        </p:txBody>
      </p:sp>
      <p:sp>
        <p:nvSpPr>
          <p:cNvPr id="5" name="Title 1"/>
          <p:cNvSpPr txBox="1">
            <a:spLocks/>
          </p:cNvSpPr>
          <p:nvPr/>
        </p:nvSpPr>
        <p:spPr>
          <a:xfrm>
            <a:off x="3491881" y="3429000"/>
            <a:ext cx="1782198" cy="2214246"/>
          </a:xfrm>
          <a:prstGeom prst="rect">
            <a:avLst/>
          </a:prstGeom>
        </p:spPr>
        <p:txBody>
          <a:bodyPr vert="horz" lIns="68580" tIns="34290" rIns="68580" bIns="34290" rtlCol="0" anchor="ct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ja-JP" altLang="en-US" sz="3000" b="1" dirty="0">
                <a:latin typeface="Calibri" charset="0"/>
              </a:rPr>
              <a:t>‘</a:t>
            </a:r>
            <a:r>
              <a:rPr lang="en-US" sz="3000" b="1" dirty="0">
                <a:latin typeface="Calibri" charset="0"/>
              </a:rPr>
              <a:t>You can</a:t>
            </a:r>
            <a:r>
              <a:rPr lang="ja-JP" altLang="en-US" sz="3000" b="1" dirty="0">
                <a:latin typeface="Calibri" charset="0"/>
              </a:rPr>
              <a:t>’</a:t>
            </a:r>
            <a:r>
              <a:rPr lang="en-US" sz="3000" b="1" dirty="0">
                <a:latin typeface="Calibri" charset="0"/>
              </a:rPr>
              <a:t>t blend in when you were born to stand out</a:t>
            </a:r>
            <a:r>
              <a:rPr lang="ja-JP" altLang="en-US" sz="3000" b="1" dirty="0">
                <a:latin typeface="Calibri" charset="0"/>
              </a:rPr>
              <a:t>’</a:t>
            </a:r>
            <a:endParaRPr lang="en-GB" altLang="ja-JP" sz="3000" b="1" dirty="0">
              <a:latin typeface="Calibri" charset="0"/>
            </a:endParaRPr>
          </a:p>
          <a:p>
            <a:endParaRPr lang="en-GB" sz="3000" b="1" dirty="0">
              <a:latin typeface="Calibri" charset="0"/>
            </a:endParaRPr>
          </a:p>
          <a:p>
            <a:endParaRPr lang="en-GB" sz="3000" b="1" dirty="0">
              <a:latin typeface="Calibri" charset="0"/>
            </a:endParaRPr>
          </a:p>
          <a:p>
            <a:r>
              <a:rPr lang="en-GB" sz="3000" b="1" dirty="0">
                <a:latin typeface="Calibri" charset="0"/>
              </a:rPr>
              <a:t>‘To me, though, I’m just an ordinary kid.</a:t>
            </a:r>
            <a:endParaRPr lang="en-GB" sz="3000" dirty="0">
              <a:latin typeface="Calibri" charset="0"/>
            </a:endParaRPr>
          </a:p>
        </p:txBody>
      </p:sp>
      <p:pic>
        <p:nvPicPr>
          <p:cNvPr id="7" name="Picture 8" descr="wonder the book quotes | Follow posts tagged #r.j.palacio, #wonder #books"/>
          <p:cNvPicPr>
            <a:picLocks noChangeAspect="1" noChangeArrowheads="1"/>
          </p:cNvPicPr>
          <p:nvPr/>
        </p:nvPicPr>
        <p:blipFill>
          <a:blip r:embed="rId3" cstate="print"/>
          <a:srcRect/>
          <a:stretch>
            <a:fillRect/>
          </a:stretch>
        </p:blipFill>
        <p:spPr bwMode="auto">
          <a:xfrm>
            <a:off x="5544108" y="3050958"/>
            <a:ext cx="2251839" cy="2700300"/>
          </a:xfrm>
          <a:prstGeom prst="rect">
            <a:avLst/>
          </a:prstGeom>
          <a:ln>
            <a:noFill/>
          </a:ln>
          <a:effectLst>
            <a:softEdge rad="112500"/>
          </a:effectLst>
        </p:spPr>
      </p:pic>
      <p:pic>
        <p:nvPicPr>
          <p:cNvPr id="2" name="Picture 1"/>
          <p:cNvPicPr>
            <a:picLocks noChangeAspect="1"/>
          </p:cNvPicPr>
          <p:nvPr/>
        </p:nvPicPr>
        <p:blipFill>
          <a:blip r:embed="rId4"/>
          <a:stretch>
            <a:fillRect/>
          </a:stretch>
        </p:blipFill>
        <p:spPr>
          <a:xfrm>
            <a:off x="1527818" y="2921136"/>
            <a:ext cx="1944216" cy="2959944"/>
          </a:xfrm>
          <a:prstGeom prst="rect">
            <a:avLst/>
          </a:prstGeom>
        </p:spPr>
      </p:pic>
    </p:spTree>
    <p:extLst>
      <p:ext uri="{BB962C8B-B14F-4D97-AF65-F5344CB8AC3E}">
        <p14:creationId xmlns:p14="http://schemas.microsoft.com/office/powerpoint/2010/main" val="4028820375"/>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8000" dirty="0" smtClean="0"/>
              <a:t>Day 1</a:t>
            </a:r>
            <a:r>
              <a:rPr lang="en-GB" dirty="0" smtClean="0"/>
              <a:t/>
            </a:r>
            <a:br>
              <a:rPr lang="en-GB" dirty="0" smtClean="0"/>
            </a:br>
            <a:endParaRPr lang="en-GB" dirty="0"/>
          </a:p>
        </p:txBody>
      </p:sp>
      <p:sp>
        <p:nvSpPr>
          <p:cNvPr id="4" name="Rectangle 3"/>
          <p:cNvSpPr/>
          <p:nvPr/>
        </p:nvSpPr>
        <p:spPr>
          <a:xfrm>
            <a:off x="323528" y="1772816"/>
            <a:ext cx="8424936" cy="2585323"/>
          </a:xfrm>
          <a:prstGeom prst="rect">
            <a:avLst/>
          </a:prstGeom>
        </p:spPr>
        <p:txBody>
          <a:bodyPr wrap="square">
            <a:spAutoFit/>
          </a:bodyPr>
          <a:lstStyle/>
          <a:p>
            <a:r>
              <a:rPr lang="en-GB" sz="5400" b="1" dirty="0" smtClean="0"/>
              <a:t>WALT: </a:t>
            </a:r>
            <a:r>
              <a:rPr lang="en-GB" sz="5400" dirty="0" smtClean="0"/>
              <a:t>order and compare numbers to at least 1,000,000</a:t>
            </a:r>
            <a:endParaRPr lang="en-GB" sz="54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5048250"/>
            <a:ext cx="300037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107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EEF4"/>
          </a:solidFill>
        </p:spPr>
        <p:txBody>
          <a:bodyPr/>
          <a:lstStyle/>
          <a:p>
            <a:r>
              <a:rPr lang="en-GB" b="1" i="1" dirty="0" smtClean="0"/>
              <a:t>What is a Blurb?</a:t>
            </a:r>
            <a:endParaRPr lang="en-GB" b="1" i="1" dirty="0"/>
          </a:p>
        </p:txBody>
      </p:sp>
      <p:sp>
        <p:nvSpPr>
          <p:cNvPr id="3" name="Content Placeholder 2"/>
          <p:cNvSpPr>
            <a:spLocks noGrp="1"/>
          </p:cNvSpPr>
          <p:nvPr>
            <p:ph idx="1"/>
          </p:nvPr>
        </p:nvSpPr>
        <p:spPr>
          <a:xfrm>
            <a:off x="1655676" y="2240868"/>
            <a:ext cx="5829300" cy="3429000"/>
          </a:xfrm>
          <a:solidFill>
            <a:srgbClr val="DBEEF4"/>
          </a:solidFill>
          <a:ln>
            <a:solidFill>
              <a:schemeClr val="accent5"/>
            </a:solidFill>
          </a:ln>
        </p:spPr>
        <p:txBody>
          <a:bodyPr anchor="ctr">
            <a:normAutofit/>
          </a:bodyPr>
          <a:lstStyle/>
          <a:p>
            <a:pPr marL="34290" indent="0" algn="ctr">
              <a:lnSpc>
                <a:spcPct val="150000"/>
              </a:lnSpc>
              <a:buNone/>
            </a:pPr>
            <a:r>
              <a:rPr lang="en-GB" sz="2400" dirty="0"/>
              <a:t>My name is August.</a:t>
            </a:r>
          </a:p>
          <a:p>
            <a:pPr marL="34290" indent="0" algn="ctr">
              <a:lnSpc>
                <a:spcPct val="150000"/>
              </a:lnSpc>
              <a:buNone/>
            </a:pPr>
            <a:r>
              <a:rPr lang="en-GB" sz="2400" dirty="0"/>
              <a:t>I won’t describe what I look like. </a:t>
            </a:r>
          </a:p>
          <a:p>
            <a:pPr marL="34290" indent="0" algn="ctr">
              <a:lnSpc>
                <a:spcPct val="150000"/>
              </a:lnSpc>
              <a:buNone/>
            </a:pPr>
            <a:r>
              <a:rPr lang="en-GB" sz="2400" dirty="0"/>
              <a:t>Whatever you’re thinking, it’s probably worse.</a:t>
            </a:r>
          </a:p>
        </p:txBody>
      </p:sp>
      <p:sp>
        <p:nvSpPr>
          <p:cNvPr id="4" name="TextBox 3"/>
          <p:cNvSpPr txBox="1"/>
          <p:nvPr/>
        </p:nvSpPr>
        <p:spPr>
          <a:xfrm>
            <a:off x="4842031" y="1052736"/>
            <a:ext cx="2862319" cy="2054409"/>
          </a:xfrm>
          <a:prstGeom prst="rect">
            <a:avLst/>
          </a:prstGeom>
          <a:solidFill>
            <a:schemeClr val="accent3"/>
          </a:solidFill>
        </p:spPr>
        <p:txBody>
          <a:bodyPr wrap="square" rtlCol="0">
            <a:spAutoFit/>
          </a:bodyPr>
          <a:lstStyle/>
          <a:p>
            <a:pPr algn="ctr"/>
            <a:r>
              <a:rPr lang="en-US" sz="2550" dirty="0">
                <a:latin typeface="Comic Sans MS"/>
                <a:cs typeface="Comic Sans MS"/>
              </a:rPr>
              <a:t>Is this an effective blurb? </a:t>
            </a:r>
          </a:p>
          <a:p>
            <a:pPr algn="ctr"/>
            <a:endParaRPr lang="en-US" sz="2550" dirty="0">
              <a:latin typeface="Comic Sans MS"/>
              <a:cs typeface="Comic Sans MS"/>
            </a:endParaRPr>
          </a:p>
          <a:p>
            <a:pPr algn="ctr"/>
            <a:r>
              <a:rPr lang="en-US" sz="2550" dirty="0">
                <a:latin typeface="Comic Sans MS"/>
                <a:cs typeface="Comic Sans MS"/>
              </a:rPr>
              <a:t>Why? </a:t>
            </a:r>
          </a:p>
          <a:p>
            <a:pPr algn="ctr"/>
            <a:r>
              <a:rPr lang="en-US" sz="2550" dirty="0">
                <a:latin typeface="Comic Sans MS"/>
                <a:cs typeface="Comic Sans MS"/>
              </a:rPr>
              <a:t>Why not?</a:t>
            </a:r>
          </a:p>
        </p:txBody>
      </p:sp>
    </p:spTree>
    <p:extLst>
      <p:ext uri="{BB962C8B-B14F-4D97-AF65-F5344CB8AC3E}">
        <p14:creationId xmlns:p14="http://schemas.microsoft.com/office/powerpoint/2010/main" val="35565459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linds(horizontal)">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ttp://www.timeforkids.com/files/RJ-PALACIO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636" y="1052736"/>
            <a:ext cx="1782365" cy="182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a:spLocks noGrp="1"/>
          </p:cNvSpPr>
          <p:nvPr>
            <p:ph type="title"/>
          </p:nvPr>
        </p:nvSpPr>
        <p:spPr>
          <a:xfrm>
            <a:off x="1277635" y="870772"/>
            <a:ext cx="4327922" cy="540545"/>
          </a:xfrm>
        </p:spPr>
        <p:txBody>
          <a:bodyPr>
            <a:normAutofit/>
          </a:bodyPr>
          <a:lstStyle/>
          <a:p>
            <a:pPr eaLnBrk="1" hangingPunct="1"/>
            <a:r>
              <a:rPr lang="en-GB" sz="2100" b="1" u="sng" dirty="0">
                <a:latin typeface="Comic Sans MS"/>
                <a:cs typeface="Comic Sans MS"/>
              </a:rPr>
              <a:t>So to sum up…</a:t>
            </a:r>
            <a:endParaRPr lang="en-GB" sz="2100" u="sng" dirty="0">
              <a:latin typeface="Comic Sans MS"/>
              <a:cs typeface="Comic Sans MS"/>
            </a:endParaRPr>
          </a:p>
        </p:txBody>
      </p:sp>
      <p:sp>
        <p:nvSpPr>
          <p:cNvPr id="4100" name="Content Placeholder 2"/>
          <p:cNvSpPr>
            <a:spLocks noGrp="1"/>
          </p:cNvSpPr>
          <p:nvPr>
            <p:ph idx="1"/>
          </p:nvPr>
        </p:nvSpPr>
        <p:spPr>
          <a:xfrm>
            <a:off x="1331640" y="1484784"/>
            <a:ext cx="5535216" cy="4320480"/>
          </a:xfrm>
        </p:spPr>
        <p:txBody>
          <a:bodyPr>
            <a:normAutofit fontScale="47500" lnSpcReduction="20000"/>
          </a:bodyPr>
          <a:lstStyle/>
          <a:p>
            <a:pPr eaLnBrk="1" hangingPunct="1">
              <a:buFont typeface="Arial" charset="0"/>
              <a:buNone/>
            </a:pPr>
            <a:r>
              <a:rPr lang="en-GB" sz="1800" dirty="0">
                <a:latin typeface="Comic Sans MS"/>
                <a:cs typeface="Comic Sans MS"/>
              </a:rPr>
              <a:t>    </a:t>
            </a:r>
            <a:r>
              <a:rPr lang="en-GB" dirty="0">
                <a:latin typeface="Comic Sans MS"/>
                <a:cs typeface="Comic Sans MS"/>
              </a:rPr>
              <a:t>R.J. Palacio wrote the children’s novel </a:t>
            </a:r>
          </a:p>
          <a:p>
            <a:pPr eaLnBrk="1" hangingPunct="1">
              <a:buFont typeface="Arial" charset="0"/>
              <a:buNone/>
            </a:pPr>
            <a:r>
              <a:rPr lang="en-GB" i="1" dirty="0">
                <a:latin typeface="Comic Sans MS"/>
                <a:cs typeface="Comic Sans MS"/>
              </a:rPr>
              <a:t>   ‘Wonder’, </a:t>
            </a:r>
            <a:r>
              <a:rPr lang="en-GB" dirty="0">
                <a:latin typeface="Comic Sans MS"/>
                <a:cs typeface="Comic Sans MS"/>
              </a:rPr>
              <a:t>a fictional story about trying to fit </a:t>
            </a:r>
          </a:p>
          <a:p>
            <a:pPr eaLnBrk="1" hangingPunct="1">
              <a:buFont typeface="Arial" charset="0"/>
              <a:buNone/>
            </a:pPr>
            <a:r>
              <a:rPr lang="en-GB" dirty="0">
                <a:latin typeface="Comic Sans MS"/>
                <a:cs typeface="Comic Sans MS"/>
              </a:rPr>
              <a:t>    in when you stand out. </a:t>
            </a:r>
          </a:p>
          <a:p>
            <a:pPr eaLnBrk="1" hangingPunct="1">
              <a:buFont typeface="Arial" charset="0"/>
              <a:buNone/>
            </a:pPr>
            <a:endParaRPr lang="en-GB" dirty="0">
              <a:latin typeface="Comic Sans MS"/>
              <a:cs typeface="Comic Sans MS"/>
            </a:endParaRPr>
          </a:p>
          <a:p>
            <a:pPr eaLnBrk="1" hangingPunct="1">
              <a:buFont typeface="Arial" charset="0"/>
              <a:buNone/>
            </a:pPr>
            <a:r>
              <a:rPr lang="en-GB" dirty="0">
                <a:latin typeface="Comic Sans MS"/>
                <a:cs typeface="Comic Sans MS"/>
              </a:rPr>
              <a:t>    The idea for the book came from a real incident!</a:t>
            </a:r>
          </a:p>
          <a:p>
            <a:pPr eaLnBrk="1" hangingPunct="1">
              <a:buFont typeface="Arial" charset="0"/>
              <a:buNone/>
            </a:pPr>
            <a:endParaRPr lang="en-GB" dirty="0">
              <a:latin typeface="Comic Sans MS"/>
              <a:cs typeface="Comic Sans MS"/>
            </a:endParaRPr>
          </a:p>
          <a:p>
            <a:pPr eaLnBrk="1" hangingPunct="1">
              <a:buFont typeface="Arial" charset="0"/>
              <a:buNone/>
            </a:pPr>
            <a:r>
              <a:rPr lang="en-GB" dirty="0">
                <a:latin typeface="Comic Sans MS"/>
                <a:cs typeface="Comic Sans MS"/>
              </a:rPr>
              <a:t>    The author was at an ice-cream shop with her two sons when they saw a little girl with a facial difference (this is kinder than the word deformity).</a:t>
            </a:r>
          </a:p>
          <a:p>
            <a:pPr eaLnBrk="1" hangingPunct="1">
              <a:buFont typeface="Arial" charset="0"/>
              <a:buNone/>
            </a:pPr>
            <a:endParaRPr lang="en-GB" dirty="0">
              <a:latin typeface="Comic Sans MS"/>
              <a:cs typeface="Comic Sans MS"/>
            </a:endParaRPr>
          </a:p>
          <a:p>
            <a:pPr eaLnBrk="1" hangingPunct="1">
              <a:buFont typeface="Arial" charset="0"/>
              <a:buNone/>
            </a:pPr>
            <a:r>
              <a:rPr lang="en-GB" dirty="0">
                <a:latin typeface="Comic Sans MS"/>
                <a:cs typeface="Comic Sans MS"/>
              </a:rPr>
              <a:t>     Palacio’s 3-year-old son started to cry. Her 10-year-old son looked alarmed. She quickly pulled the boys away. Palacio never saw the girl again, but she did not forget about her. </a:t>
            </a:r>
          </a:p>
          <a:p>
            <a:pPr eaLnBrk="1" hangingPunct="1">
              <a:buFont typeface="Arial" charset="0"/>
              <a:buNone/>
            </a:pPr>
            <a:endParaRPr lang="en-GB" dirty="0">
              <a:latin typeface="Comic Sans MS"/>
              <a:cs typeface="Comic Sans MS"/>
            </a:endParaRPr>
          </a:p>
          <a:p>
            <a:pPr eaLnBrk="1" hangingPunct="1">
              <a:buFont typeface="Arial" charset="0"/>
              <a:buNone/>
            </a:pPr>
            <a:r>
              <a:rPr lang="en-GB" dirty="0">
                <a:latin typeface="Comic Sans MS"/>
                <a:cs typeface="Comic Sans MS"/>
              </a:rPr>
              <a:t>    “I started thinking about what life must be like for that family, for that little girl. </a:t>
            </a:r>
            <a:r>
              <a:rPr lang="en-GB" u="sng" dirty="0">
                <a:latin typeface="Comic Sans MS"/>
                <a:cs typeface="Comic Sans MS"/>
              </a:rPr>
              <a:t>Imagine having to face a world that couldn’t face you back. </a:t>
            </a:r>
            <a:r>
              <a:rPr lang="en-GB" dirty="0">
                <a:latin typeface="Comic Sans MS"/>
                <a:cs typeface="Comic Sans MS"/>
              </a:rPr>
              <a:t>That is how I came up with the idea for August Pullman, the main character in </a:t>
            </a:r>
            <a:r>
              <a:rPr lang="en-GB" i="1" dirty="0">
                <a:latin typeface="Comic Sans MS"/>
                <a:cs typeface="Comic Sans MS"/>
              </a:rPr>
              <a:t>Wonder.”</a:t>
            </a:r>
            <a:endParaRPr lang="en-GB" dirty="0">
              <a:latin typeface="Comic Sans MS"/>
              <a:cs typeface="Comic Sans MS"/>
            </a:endParaRPr>
          </a:p>
        </p:txBody>
      </p:sp>
      <p:sp>
        <p:nvSpPr>
          <p:cNvPr id="2" name="TextBox 1"/>
          <p:cNvSpPr txBox="1"/>
          <p:nvPr/>
        </p:nvSpPr>
        <p:spPr>
          <a:xfrm>
            <a:off x="2544536" y="1088572"/>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2077229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9652" y="1376772"/>
            <a:ext cx="6318702" cy="4374486"/>
          </a:xfrm>
        </p:spPr>
        <p:txBody>
          <a:bodyPr>
            <a:normAutofit fontScale="70000" lnSpcReduction="20000"/>
          </a:bodyPr>
          <a:lstStyle/>
          <a:p>
            <a:pPr marL="34290" indent="0">
              <a:buNone/>
            </a:pPr>
            <a:r>
              <a:rPr lang="en-GB" dirty="0" smtClean="0">
                <a:latin typeface="Comic Sans MS"/>
                <a:cs typeface="Comic Sans MS"/>
              </a:rPr>
              <a:t>The main character in ‘Wonder’ was born with </a:t>
            </a:r>
            <a:r>
              <a:rPr lang="en-GB" dirty="0" err="1" smtClean="0">
                <a:latin typeface="Comic Sans MS"/>
                <a:cs typeface="Comic Sans MS"/>
              </a:rPr>
              <a:t>Treacher</a:t>
            </a:r>
            <a:r>
              <a:rPr lang="en-GB" dirty="0">
                <a:latin typeface="Comic Sans MS"/>
                <a:cs typeface="Comic Sans MS"/>
              </a:rPr>
              <a:t>-Collins </a:t>
            </a:r>
            <a:r>
              <a:rPr lang="en-GB" dirty="0" smtClean="0">
                <a:latin typeface="Comic Sans MS"/>
                <a:cs typeface="Comic Sans MS"/>
              </a:rPr>
              <a:t>syndrome.</a:t>
            </a:r>
          </a:p>
          <a:p>
            <a:pPr marL="34290" indent="0">
              <a:buNone/>
            </a:pPr>
            <a:endParaRPr lang="en-GB" dirty="0">
              <a:latin typeface="Comic Sans MS"/>
              <a:cs typeface="Comic Sans MS"/>
            </a:endParaRPr>
          </a:p>
          <a:p>
            <a:pPr marL="34290" indent="0">
              <a:buNone/>
            </a:pPr>
            <a:r>
              <a:rPr lang="en-GB" dirty="0" smtClean="0">
                <a:latin typeface="Comic Sans MS"/>
                <a:cs typeface="Comic Sans MS"/>
              </a:rPr>
              <a:t>This means his face is very</a:t>
            </a:r>
          </a:p>
          <a:p>
            <a:pPr marL="34290" indent="0">
              <a:buNone/>
            </a:pPr>
            <a:r>
              <a:rPr lang="en-GB" dirty="0" smtClean="0">
                <a:latin typeface="Comic Sans MS"/>
                <a:cs typeface="Comic Sans MS"/>
              </a:rPr>
              <a:t> different to other </a:t>
            </a:r>
          </a:p>
          <a:p>
            <a:pPr marL="34290" indent="0">
              <a:buNone/>
            </a:pPr>
            <a:r>
              <a:rPr lang="en-GB" dirty="0" smtClean="0">
                <a:latin typeface="Comic Sans MS"/>
                <a:cs typeface="Comic Sans MS"/>
              </a:rPr>
              <a:t>children’s. </a:t>
            </a:r>
          </a:p>
          <a:p>
            <a:pPr marL="34290" indent="0">
              <a:buNone/>
            </a:pPr>
            <a:endParaRPr lang="en-GB" dirty="0">
              <a:latin typeface="Comic Sans MS"/>
              <a:cs typeface="Comic Sans MS"/>
            </a:endParaRPr>
          </a:p>
          <a:p>
            <a:pPr marL="34290" indent="0">
              <a:buNone/>
            </a:pPr>
            <a:r>
              <a:rPr lang="en-GB" dirty="0" smtClean="0">
                <a:latin typeface="Comic Sans MS"/>
                <a:cs typeface="Comic Sans MS"/>
              </a:rPr>
              <a:t>Why might someone write</a:t>
            </a:r>
          </a:p>
          <a:p>
            <a:pPr marL="34290" indent="0">
              <a:buNone/>
            </a:pPr>
            <a:r>
              <a:rPr lang="en-GB" dirty="0" smtClean="0">
                <a:latin typeface="Comic Sans MS"/>
                <a:cs typeface="Comic Sans MS"/>
              </a:rPr>
              <a:t> a book about a boy with </a:t>
            </a:r>
          </a:p>
          <a:p>
            <a:pPr marL="34290" indent="0">
              <a:buNone/>
            </a:pPr>
            <a:r>
              <a:rPr lang="en-GB" dirty="0" err="1" smtClean="0">
                <a:latin typeface="Comic Sans MS"/>
                <a:cs typeface="Comic Sans MS"/>
              </a:rPr>
              <a:t>Treacher</a:t>
            </a:r>
            <a:r>
              <a:rPr lang="en-GB" dirty="0" smtClean="0">
                <a:latin typeface="Comic Sans MS"/>
                <a:cs typeface="Comic Sans MS"/>
              </a:rPr>
              <a:t>-Collins syndrome</a:t>
            </a:r>
          </a:p>
          <a:p>
            <a:pPr marL="34290" indent="0">
              <a:buNone/>
            </a:pPr>
            <a:r>
              <a:rPr lang="en-GB" dirty="0" smtClean="0">
                <a:latin typeface="Comic Sans MS"/>
                <a:cs typeface="Comic Sans MS"/>
              </a:rPr>
              <a:t>going to school for the</a:t>
            </a:r>
          </a:p>
          <a:p>
            <a:pPr marL="34290" indent="0">
              <a:buNone/>
            </a:pPr>
            <a:r>
              <a:rPr lang="en-GB" dirty="0" smtClean="0">
                <a:latin typeface="Comic Sans MS"/>
                <a:cs typeface="Comic Sans MS"/>
              </a:rPr>
              <a:t>first time?</a:t>
            </a:r>
          </a:p>
        </p:txBody>
      </p:sp>
      <p:pic>
        <p:nvPicPr>
          <p:cNvPr id="6" name="Picture 5"/>
          <p:cNvPicPr>
            <a:picLocks noChangeAspect="1"/>
          </p:cNvPicPr>
          <p:nvPr/>
        </p:nvPicPr>
        <p:blipFill>
          <a:blip r:embed="rId3"/>
          <a:stretch>
            <a:fillRect/>
          </a:stretch>
        </p:blipFill>
        <p:spPr>
          <a:xfrm>
            <a:off x="5382090" y="2510898"/>
            <a:ext cx="2190750" cy="3209925"/>
          </a:xfrm>
          <a:prstGeom prst="rect">
            <a:avLst/>
          </a:prstGeom>
        </p:spPr>
      </p:pic>
    </p:spTree>
    <p:extLst>
      <p:ext uri="{BB962C8B-B14F-4D97-AF65-F5344CB8AC3E}">
        <p14:creationId xmlns:p14="http://schemas.microsoft.com/office/powerpoint/2010/main" val="169764566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3"/>
          <a:stretch>
            <a:fillRect/>
          </a:stretch>
        </p:blipFill>
        <p:spPr>
          <a:xfrm>
            <a:off x="4842030" y="2888940"/>
            <a:ext cx="2845203" cy="2845203"/>
          </a:xfrm>
          <a:prstGeom prst="rect">
            <a:avLst/>
          </a:prstGeom>
        </p:spPr>
      </p:pic>
      <p:pic>
        <p:nvPicPr>
          <p:cNvPr id="8" name="Picture 7"/>
          <p:cNvPicPr>
            <a:picLocks noChangeAspect="1"/>
          </p:cNvPicPr>
          <p:nvPr/>
        </p:nvPicPr>
        <p:blipFill>
          <a:blip r:embed="rId4"/>
          <a:stretch>
            <a:fillRect/>
          </a:stretch>
        </p:blipFill>
        <p:spPr>
          <a:xfrm>
            <a:off x="1439652" y="1052736"/>
            <a:ext cx="6267539" cy="1620180"/>
          </a:xfrm>
          <a:prstGeom prst="rect">
            <a:avLst/>
          </a:prstGeom>
        </p:spPr>
      </p:pic>
      <p:sp>
        <p:nvSpPr>
          <p:cNvPr id="9" name="Rectangle 8"/>
          <p:cNvSpPr/>
          <p:nvPr/>
        </p:nvSpPr>
        <p:spPr>
          <a:xfrm>
            <a:off x="1439652" y="2888941"/>
            <a:ext cx="3320988" cy="2885405"/>
          </a:xfrm>
          <a:prstGeom prst="rect">
            <a:avLst/>
          </a:prstGeom>
          <a:solidFill>
            <a:schemeClr val="accent5">
              <a:lumMod val="60000"/>
              <a:lumOff val="40000"/>
            </a:schemeClr>
          </a:solidFill>
        </p:spPr>
        <p:txBody>
          <a:bodyPr wrap="square">
            <a:spAutoFit/>
          </a:bodyPr>
          <a:lstStyle/>
          <a:p>
            <a:r>
              <a:rPr lang="en-US" sz="1650" dirty="0">
                <a:solidFill>
                  <a:srgbClr val="000000"/>
                </a:solidFill>
                <a:latin typeface="Calibri"/>
                <a:cs typeface="Calibri"/>
              </a:rPr>
              <a:t>If every person in this room made it a rule that wherever you are, whenever you can, you will try to act a little kinder than is necessary - the world really would be a better place. And if you do this, if you act just a little kinder than is necessary, someone else, somewhere, someday, may recognize in you, in every single one of you, the face of God</a:t>
            </a:r>
          </a:p>
        </p:txBody>
      </p:sp>
    </p:spTree>
    <p:extLst>
      <p:ext uri="{BB962C8B-B14F-4D97-AF65-F5344CB8AC3E}">
        <p14:creationId xmlns:p14="http://schemas.microsoft.com/office/powerpoint/2010/main" val="2435606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Time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kind of places do you think there will be in the story? </a:t>
            </a:r>
          </a:p>
          <a:p>
            <a:endParaRPr lang="en-US" dirty="0" smtClean="0"/>
          </a:p>
          <a:p>
            <a:r>
              <a:rPr lang="en-US" dirty="0" smtClean="0"/>
              <a:t>What kind of dilemmas might the main character face? </a:t>
            </a:r>
          </a:p>
          <a:p>
            <a:endParaRPr lang="en-US" dirty="0" smtClean="0"/>
          </a:p>
          <a:p>
            <a:r>
              <a:rPr lang="en-US" dirty="0" smtClean="0"/>
              <a:t>What kind of characters might we meet?</a:t>
            </a:r>
          </a:p>
          <a:p>
            <a:endParaRPr lang="en-US" dirty="0" smtClean="0"/>
          </a:p>
          <a:p>
            <a:r>
              <a:rPr lang="en-US" dirty="0" smtClean="0"/>
              <a:t>Do you think there will be a moral of the story or that it will teach us something? </a:t>
            </a:r>
            <a:endParaRPr lang="en-US" dirty="0"/>
          </a:p>
        </p:txBody>
      </p:sp>
      <p:pic>
        <p:nvPicPr>
          <p:cNvPr id="4" name="Picture 3"/>
          <p:cNvPicPr>
            <a:picLocks noChangeAspect="1"/>
          </p:cNvPicPr>
          <p:nvPr/>
        </p:nvPicPr>
        <p:blipFill>
          <a:blip r:embed="rId2"/>
          <a:stretch>
            <a:fillRect/>
          </a:stretch>
        </p:blipFill>
        <p:spPr>
          <a:xfrm>
            <a:off x="6948265" y="848232"/>
            <a:ext cx="825059" cy="1209168"/>
          </a:xfrm>
          <a:prstGeom prst="rect">
            <a:avLst/>
          </a:prstGeom>
        </p:spPr>
      </p:pic>
    </p:spTree>
    <p:extLst>
      <p:ext uri="{BB962C8B-B14F-4D97-AF65-F5344CB8AC3E}">
        <p14:creationId xmlns:p14="http://schemas.microsoft.com/office/powerpoint/2010/main" val="1696310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63228"/>
            <a:ext cx="6172200" cy="2473784"/>
          </a:xfrm>
          <a:solidFill>
            <a:srgbClr val="DBEEF4"/>
          </a:solidFill>
        </p:spPr>
        <p:txBody>
          <a:bodyPr>
            <a:normAutofit fontScale="90000"/>
          </a:bodyPr>
          <a:lstStyle/>
          <a:p>
            <a:pPr marL="34290"/>
            <a:r>
              <a:rPr lang="en-GB" sz="2250" dirty="0" err="1">
                <a:latin typeface="Comic Sans MS"/>
                <a:cs typeface="Comic Sans MS"/>
              </a:rPr>
              <a:t>Treacher</a:t>
            </a:r>
            <a:r>
              <a:rPr lang="en-GB" sz="2250" dirty="0">
                <a:latin typeface="Comic Sans MS"/>
                <a:cs typeface="Comic Sans MS"/>
              </a:rPr>
              <a:t>-Collins syndrome is more common than you might think so RJ Palacio’s message is so important. As we read her book, you will hear about a character called </a:t>
            </a:r>
            <a:r>
              <a:rPr lang="en-GB" sz="2250" dirty="0" err="1">
                <a:latin typeface="Comic Sans MS"/>
                <a:cs typeface="Comic Sans MS"/>
              </a:rPr>
              <a:t>Auggie</a:t>
            </a:r>
            <a:r>
              <a:rPr lang="en-GB" sz="2250" dirty="0">
                <a:latin typeface="Comic Sans MS"/>
                <a:cs typeface="Comic Sans MS"/>
              </a:rPr>
              <a:t> Pullman who has quite a tough time at school.</a:t>
            </a:r>
            <a:br>
              <a:rPr lang="en-GB" sz="2250" dirty="0">
                <a:latin typeface="Comic Sans MS"/>
                <a:cs typeface="Comic Sans MS"/>
              </a:rPr>
            </a:br>
            <a:r>
              <a:rPr lang="en-GB" sz="2250" dirty="0">
                <a:latin typeface="Comic Sans MS"/>
                <a:cs typeface="Comic Sans MS"/>
              </a:rPr>
              <a:t>As we read, remember that there are many </a:t>
            </a:r>
            <a:r>
              <a:rPr lang="en-GB" sz="2250" dirty="0" err="1">
                <a:latin typeface="Comic Sans MS"/>
                <a:cs typeface="Comic Sans MS"/>
              </a:rPr>
              <a:t>Auggie</a:t>
            </a:r>
            <a:r>
              <a:rPr lang="en-GB" sz="2250" dirty="0">
                <a:latin typeface="Comic Sans MS"/>
                <a:cs typeface="Comic Sans MS"/>
              </a:rPr>
              <a:t> Pullman’s in the world! </a:t>
            </a:r>
          </a:p>
        </p:txBody>
      </p:sp>
      <p:pic>
        <p:nvPicPr>
          <p:cNvPr id="6" name="Picture 5" descr="Screen Shot 2015-09-06 at 12.51.13.png">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32341" t="20949" r="24802" b="35997"/>
          <a:stretch/>
        </p:blipFill>
        <p:spPr>
          <a:xfrm>
            <a:off x="3113839" y="3861049"/>
            <a:ext cx="2939143" cy="1660072"/>
          </a:xfrm>
          <a:prstGeom prst="rect">
            <a:avLst/>
          </a:prstGeom>
        </p:spPr>
      </p:pic>
    </p:spTree>
    <p:extLst>
      <p:ext uri="{BB962C8B-B14F-4D97-AF65-F5344CB8AC3E}">
        <p14:creationId xmlns:p14="http://schemas.microsoft.com/office/powerpoint/2010/main" val="27297495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160748"/>
            <a:ext cx="6172200" cy="857250"/>
          </a:xfrm>
          <a:solidFill>
            <a:srgbClr val="B7DEE8"/>
          </a:solidFill>
        </p:spPr>
        <p:txBody>
          <a:bodyPr>
            <a:normAutofit fontScale="90000"/>
          </a:bodyPr>
          <a:lstStyle/>
          <a:p>
            <a:r>
              <a:rPr lang="en-US" dirty="0" smtClean="0"/>
              <a:t>Exit Pass </a:t>
            </a:r>
            <a:br>
              <a:rPr lang="en-US" dirty="0" smtClean="0"/>
            </a:br>
            <a:r>
              <a:rPr lang="en-US" dirty="0" smtClean="0"/>
              <a:t>Complete these sentences:</a:t>
            </a:r>
            <a:endParaRPr lang="en-US" dirty="0"/>
          </a:p>
        </p:txBody>
      </p:sp>
      <p:sp>
        <p:nvSpPr>
          <p:cNvPr id="4" name="Title 3"/>
          <p:cNvSpPr>
            <a:spLocks noGrp="1"/>
          </p:cNvSpPr>
          <p:nvPr>
            <p:ph idx="1"/>
          </p:nvPr>
        </p:nvSpPr>
        <p:spPr>
          <a:xfrm>
            <a:off x="1547664" y="2348881"/>
            <a:ext cx="6172200" cy="3394472"/>
          </a:xfrm>
          <a:solidFill>
            <a:schemeClr val="accent5">
              <a:lumMod val="40000"/>
              <a:lumOff val="60000"/>
            </a:schemeClr>
          </a:solidFill>
        </p:spPr>
        <p:txBody>
          <a:bodyPr>
            <a:noAutofit/>
          </a:bodyPr>
          <a:lstStyle/>
          <a:p>
            <a:pPr marL="85725" indent="0">
              <a:buNone/>
            </a:pPr>
            <a:r>
              <a:rPr lang="en-GB" sz="3375" b="1" i="1" dirty="0"/>
              <a:t>I think the book will be about…</a:t>
            </a:r>
          </a:p>
          <a:p>
            <a:pPr marL="85725" indent="0">
              <a:buNone/>
            </a:pPr>
            <a:r>
              <a:rPr lang="en-GB" sz="3375" b="1" i="1" dirty="0"/>
              <a:t>The writer wrote the book because…</a:t>
            </a:r>
          </a:p>
          <a:p>
            <a:pPr marL="85725" indent="0">
              <a:buNone/>
            </a:pPr>
            <a:r>
              <a:rPr lang="en-GB" sz="3375" b="1" i="1" dirty="0"/>
              <a:t>I think the writer wants the reader to…</a:t>
            </a:r>
          </a:p>
        </p:txBody>
      </p:sp>
    </p:spTree>
    <p:extLst>
      <p:ext uri="{BB962C8B-B14F-4D97-AF65-F5344CB8AC3E}">
        <p14:creationId xmlns:p14="http://schemas.microsoft.com/office/powerpoint/2010/main" val="1335538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1556792"/>
            <a:ext cx="5112568" cy="2123658"/>
          </a:xfrm>
          <a:prstGeom prst="rect">
            <a:avLst/>
          </a:prstGeom>
          <a:noFill/>
        </p:spPr>
        <p:txBody>
          <a:bodyPr wrap="square" rtlCol="0">
            <a:spAutoFit/>
          </a:bodyPr>
          <a:lstStyle/>
          <a:p>
            <a:pPr algn="ctr"/>
            <a:r>
              <a:rPr lang="en-GB" sz="6600" dirty="0" smtClean="0"/>
              <a:t>Day 1</a:t>
            </a:r>
          </a:p>
          <a:p>
            <a:pPr algn="ctr"/>
            <a:r>
              <a:rPr lang="en-GB" sz="6600" dirty="0" smtClean="0"/>
              <a:t>English</a:t>
            </a:r>
            <a:endParaRPr lang="en-GB" sz="6600" dirty="0"/>
          </a:p>
        </p:txBody>
      </p:sp>
    </p:spTree>
    <p:extLst>
      <p:ext uri="{BB962C8B-B14F-4D97-AF65-F5344CB8AC3E}">
        <p14:creationId xmlns:p14="http://schemas.microsoft.com/office/powerpoint/2010/main" val="3827465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644" y="983254"/>
            <a:ext cx="6480720" cy="707886"/>
          </a:xfrm>
          <a:prstGeom prst="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4000" b="1" dirty="0" smtClean="0">
                <a:solidFill>
                  <a:prstClr val="white"/>
                </a:solidFill>
              </a:rPr>
              <a:t>WALT:</a:t>
            </a:r>
            <a:endParaRPr lang="en-GB" sz="4000" b="1" dirty="0">
              <a:solidFill>
                <a:prstClr val="white"/>
              </a:solidFill>
            </a:endParaRPr>
          </a:p>
        </p:txBody>
      </p:sp>
      <p:sp>
        <p:nvSpPr>
          <p:cNvPr id="3" name="TextBox 2"/>
          <p:cNvSpPr txBox="1"/>
          <p:nvPr/>
        </p:nvSpPr>
        <p:spPr>
          <a:xfrm>
            <a:off x="823717" y="2276872"/>
            <a:ext cx="7560840" cy="1077218"/>
          </a:xfrm>
          <a:prstGeom prst="rect">
            <a:avLst/>
          </a:prstGeom>
          <a:gradFill>
            <a:gsLst>
              <a:gs pos="0">
                <a:srgbClr val="FF3399"/>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Arial" pitchFamily="34" charset="0"/>
              <a:buChar char="•"/>
            </a:pPr>
            <a:r>
              <a:rPr lang="en-GB" sz="3200" dirty="0" smtClean="0">
                <a:solidFill>
                  <a:prstClr val="black"/>
                </a:solidFill>
                <a:latin typeface="Comic Sans MS" panose="030F0702030302020204" pitchFamily="66" charset="0"/>
              </a:rPr>
              <a:t>use </a:t>
            </a:r>
            <a:r>
              <a:rPr lang="en-GB" sz="3200" dirty="0">
                <a:solidFill>
                  <a:prstClr val="black"/>
                </a:solidFill>
                <a:latin typeface="Comic Sans MS" panose="030F0702030302020204" pitchFamily="66" charset="0"/>
              </a:rPr>
              <a:t>showing and </a:t>
            </a:r>
            <a:r>
              <a:rPr lang="en-GB" sz="3200" dirty="0" smtClean="0">
                <a:solidFill>
                  <a:prstClr val="black"/>
                </a:solidFill>
                <a:latin typeface="Comic Sans MS" panose="030F0702030302020204" pitchFamily="66" charset="0"/>
              </a:rPr>
              <a:t>telling when exploring a character description.</a:t>
            </a:r>
            <a:endParaRPr lang="en-GB" sz="3200" dirty="0">
              <a:solidFill>
                <a:prstClr val="black"/>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798201" y="3451373"/>
            <a:ext cx="6937849" cy="768163"/>
          </a:xfrm>
          <a:prstGeom prst="rect">
            <a:avLst/>
          </a:prstGeom>
        </p:spPr>
      </p:pic>
      <p:sp>
        <p:nvSpPr>
          <p:cNvPr id="5" name="TextBox 4"/>
          <p:cNvSpPr txBox="1"/>
          <p:nvPr/>
        </p:nvSpPr>
        <p:spPr>
          <a:xfrm>
            <a:off x="922545" y="4509120"/>
            <a:ext cx="4225519" cy="1323439"/>
          </a:xfrm>
          <a:prstGeom prst="rect">
            <a:avLst/>
          </a:prstGeom>
          <a:noFill/>
        </p:spPr>
        <p:txBody>
          <a:bodyPr wrap="square" rtlCol="0">
            <a:spAutoFit/>
          </a:bodyPr>
          <a:lstStyle/>
          <a:p>
            <a:pPr>
              <a:spcBef>
                <a:spcPct val="0"/>
              </a:spcBef>
            </a:pPr>
            <a:r>
              <a:rPr lang="en-GB" altLang="en-US" sz="2000" dirty="0">
                <a:latin typeface="Comic Sans MS" panose="030F0702030302020204" pitchFamily="66" charset="0"/>
              </a:rPr>
              <a:t>It makes the story much more interesting and allows the reader to fully understand how a character feels. </a:t>
            </a:r>
          </a:p>
        </p:txBody>
      </p:sp>
      <p:pic>
        <p:nvPicPr>
          <p:cNvPr id="6" name="Picture 5"/>
          <p:cNvPicPr>
            <a:picLocks noChangeAspect="1"/>
          </p:cNvPicPr>
          <p:nvPr/>
        </p:nvPicPr>
        <p:blipFill>
          <a:blip r:embed="rId3"/>
          <a:stretch>
            <a:fillRect/>
          </a:stretch>
        </p:blipFill>
        <p:spPr>
          <a:xfrm>
            <a:off x="5480612" y="4219536"/>
            <a:ext cx="2096525" cy="1824076"/>
          </a:xfrm>
          <a:prstGeom prst="rect">
            <a:avLst/>
          </a:prstGeom>
        </p:spPr>
      </p:pic>
    </p:spTree>
    <p:extLst>
      <p:ext uri="{BB962C8B-B14F-4D97-AF65-F5344CB8AC3E}">
        <p14:creationId xmlns:p14="http://schemas.microsoft.com/office/powerpoint/2010/main" val="3966855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352928" cy="923330"/>
          </a:xfrm>
          <a:prstGeom prst="rect">
            <a:avLst/>
          </a:prstGeom>
          <a:solidFill>
            <a:srgbClr val="FF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b="1" u="sng" dirty="0">
                <a:solidFill>
                  <a:prstClr val="white"/>
                </a:solidFill>
                <a:latin typeface="Comic Sans MS" panose="030F0702030302020204" pitchFamily="66" charset="0"/>
              </a:rPr>
              <a:t>Show, don’t tell!</a:t>
            </a:r>
          </a:p>
          <a:p>
            <a:endParaRPr lang="en-GB" sz="1600" dirty="0">
              <a:solidFill>
                <a:prstClr val="white"/>
              </a:solidFill>
              <a:latin typeface="Comic Sans MS" panose="030F0702030302020204" pitchFamily="66" charset="0"/>
            </a:endParaRPr>
          </a:p>
          <a:p>
            <a:r>
              <a:rPr lang="en-GB" sz="1600" dirty="0">
                <a:solidFill>
                  <a:prstClr val="white"/>
                </a:solidFill>
                <a:latin typeface="Comic Sans MS" panose="030F0702030302020204" pitchFamily="66" charset="0"/>
              </a:rPr>
              <a:t>One way of making your writing more interesting is to SHOW rather than TELL</a:t>
            </a:r>
            <a:r>
              <a:rPr lang="en-GB" sz="2000" dirty="0">
                <a:solidFill>
                  <a:prstClr val="white"/>
                </a:solidFill>
              </a:rPr>
              <a:t>.  </a:t>
            </a:r>
            <a:endParaRPr lang="en-GB" sz="2000" u="sng" dirty="0">
              <a:solidFill>
                <a:prstClr val="white"/>
              </a:solidFill>
            </a:endParaRPr>
          </a:p>
        </p:txBody>
      </p:sp>
      <p:sp>
        <p:nvSpPr>
          <p:cNvPr id="4" name="TextBox 3"/>
          <p:cNvSpPr txBox="1"/>
          <p:nvPr/>
        </p:nvSpPr>
        <p:spPr>
          <a:xfrm>
            <a:off x="450536" y="1412776"/>
            <a:ext cx="8365713" cy="1608133"/>
          </a:xfrm>
          <a:prstGeom prst="rect">
            <a:avLst/>
          </a:prstGeom>
          <a:solidFill>
            <a:srgbClr val="CCFFCC"/>
          </a:soli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200" b="1" dirty="0">
                <a:solidFill>
                  <a:prstClr val="black"/>
                </a:solidFill>
              </a:rPr>
              <a:t>Example: </a:t>
            </a:r>
            <a:r>
              <a:rPr lang="en-GB" sz="2200" i="1" dirty="0">
                <a:solidFill>
                  <a:prstClr val="black"/>
                </a:solidFill>
              </a:rPr>
              <a:t>David was in a furious temper.</a:t>
            </a:r>
            <a:endParaRPr lang="en-GB" sz="2200" b="1" i="1" u="sng" dirty="0">
              <a:solidFill>
                <a:prstClr val="black"/>
              </a:solidFill>
            </a:endParaRPr>
          </a:p>
          <a:p>
            <a:endParaRPr lang="en-GB" sz="1050" dirty="0">
              <a:solidFill>
                <a:prstClr val="black"/>
              </a:solidFill>
            </a:endParaRPr>
          </a:p>
          <a:p>
            <a:r>
              <a:rPr lang="en-GB" sz="2200" dirty="0">
                <a:solidFill>
                  <a:prstClr val="black"/>
                </a:solidFill>
              </a:rPr>
              <a:t>David stomped to his desk spilling coffee as he went. Pushing past a group of people, he threw himself into his chair. With one sweep of his hand, he cleared his desk and growled at the nearest secretary.</a:t>
            </a:r>
          </a:p>
        </p:txBody>
      </p:sp>
      <p:sp>
        <p:nvSpPr>
          <p:cNvPr id="7" name="TextBox 6"/>
          <p:cNvSpPr txBox="1"/>
          <p:nvPr/>
        </p:nvSpPr>
        <p:spPr>
          <a:xfrm>
            <a:off x="4139952" y="3645024"/>
            <a:ext cx="4536504" cy="1200329"/>
          </a:xfrm>
          <a:prstGeom prst="rect">
            <a:avLst/>
          </a:prstGeom>
          <a:noFill/>
        </p:spPr>
        <p:txBody>
          <a:bodyPr wrap="square" rtlCol="0">
            <a:spAutoFit/>
          </a:bodyPr>
          <a:lstStyle/>
          <a:p>
            <a:r>
              <a:rPr lang="en-GB" dirty="0" smtClean="0">
                <a:latin typeface="Comic Sans MS" panose="030F0702030302020204" pitchFamily="66" charset="0"/>
              </a:rPr>
              <a:t>Write down the words or phrases, in your book, that show you that David was furious.  How did he move? What sounds did he make? What did he do?</a:t>
            </a:r>
            <a:endParaRPr lang="en-GB" dirty="0">
              <a:latin typeface="Comic Sans MS" panose="030F0702030302020204" pitchFamily="66" charset="0"/>
            </a:endParaRPr>
          </a:p>
        </p:txBody>
      </p:sp>
      <p:pic>
        <p:nvPicPr>
          <p:cNvPr id="2052" name="Picture 4" descr="Image result for man angry in the offi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210"/>
          <a:stretch/>
        </p:blipFill>
        <p:spPr bwMode="auto">
          <a:xfrm>
            <a:off x="827584" y="3573016"/>
            <a:ext cx="300760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60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Daily Maths</a:t>
            </a:r>
            <a:br>
              <a:rPr lang="en-GB" dirty="0" smtClean="0"/>
            </a:b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GB" b="1" dirty="0" smtClean="0"/>
              <a:t> Discovery </a:t>
            </a:r>
            <a:r>
              <a:rPr lang="en-GB" dirty="0" smtClean="0"/>
              <a:t>–Look at a question independently </a:t>
            </a:r>
          </a:p>
          <a:p>
            <a:pPr>
              <a:buFont typeface="Wingdings" panose="05000000000000000000" pitchFamily="2" charset="2"/>
              <a:buChar char="v"/>
            </a:pPr>
            <a:r>
              <a:rPr lang="en-GB" dirty="0" smtClean="0"/>
              <a:t> </a:t>
            </a:r>
            <a:r>
              <a:rPr lang="en-GB" b="1" dirty="0" smtClean="0"/>
              <a:t>Share</a:t>
            </a:r>
            <a:r>
              <a:rPr lang="en-GB" dirty="0" smtClean="0"/>
              <a:t> – Show different methods of how a question could be answered</a:t>
            </a:r>
          </a:p>
          <a:p>
            <a:pPr>
              <a:buFont typeface="Wingdings" panose="05000000000000000000" pitchFamily="2" charset="2"/>
              <a:buChar char="v"/>
            </a:pPr>
            <a:r>
              <a:rPr lang="en-GB" dirty="0"/>
              <a:t> </a:t>
            </a:r>
            <a:r>
              <a:rPr lang="en-GB" b="1" dirty="0" smtClean="0"/>
              <a:t>Thinking Together </a:t>
            </a:r>
            <a:r>
              <a:rPr lang="en-GB" dirty="0" smtClean="0"/>
              <a:t>– Discuss method shared, use information to answer questions</a:t>
            </a:r>
          </a:p>
          <a:p>
            <a:pPr>
              <a:buFont typeface="Wingdings" panose="05000000000000000000" pitchFamily="2" charset="2"/>
              <a:buChar char="v"/>
            </a:pPr>
            <a:r>
              <a:rPr lang="en-GB" dirty="0"/>
              <a:t> </a:t>
            </a:r>
            <a:r>
              <a:rPr lang="en-GB" b="1" dirty="0" smtClean="0"/>
              <a:t>Challenge</a:t>
            </a:r>
            <a:r>
              <a:rPr lang="en-GB" dirty="0" smtClean="0"/>
              <a:t> – Plato only</a:t>
            </a:r>
          </a:p>
          <a:p>
            <a:pPr>
              <a:buFont typeface="Wingdings" panose="05000000000000000000" pitchFamily="2" charset="2"/>
              <a:buChar char="v"/>
            </a:pPr>
            <a:r>
              <a:rPr lang="en-GB" b="1" dirty="0" smtClean="0"/>
              <a:t>Practice</a:t>
            </a:r>
            <a:r>
              <a:rPr lang="en-GB" dirty="0" smtClean="0"/>
              <a:t> – Children to work independently on tasks.</a:t>
            </a:r>
            <a:endParaRPr lang="en-GB"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514828"/>
            <a:ext cx="2195735" cy="13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772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124744"/>
            <a:ext cx="4572000" cy="4524315"/>
          </a:xfrm>
          <a:prstGeom prst="rect">
            <a:avLst/>
          </a:prstGeom>
        </p:spPr>
        <p:txBody>
          <a:bodyPr>
            <a:spAutoFit/>
          </a:bodyPr>
          <a:lstStyle/>
          <a:p>
            <a:r>
              <a:rPr lang="en-GB" kern="50" dirty="0">
                <a:latin typeface="Tempus Sans ITC" panose="04020404030D07020202" pitchFamily="82" charset="0"/>
                <a:ea typeface="SimSun" panose="02010600030101010101" pitchFamily="2" charset="-122"/>
                <a:cs typeface="Calibri" panose="020F0502020204030204" pitchFamily="34" charset="0"/>
              </a:rPr>
              <a:t>Peacefully, the crisp, white snowflakes tumbled towards the earth, above the sleepy Barcelona suburb, blown by a blustery wind, which whistled through the labyrinth of dark alleys and huddled houses. Alma tried her best to dart and dodge in between each flake, causing her to bounce all over the cobbled path. Her pale pink gilet was the colour of her rosy cheeks and her small button nose, which had been exposed to the chilly weather for just a few minutes too long. Rested on her head, sat a grey bobble hat – warm and snug. This young girl had not a care in the world as her arms waved about playfully and she continued to skip through the cascading snow. </a:t>
            </a:r>
            <a:endParaRPr lang="en-GB" dirty="0"/>
          </a:p>
        </p:txBody>
      </p:sp>
      <p:sp>
        <p:nvSpPr>
          <p:cNvPr id="4" name="TextBox 3"/>
          <p:cNvSpPr txBox="1"/>
          <p:nvPr/>
        </p:nvSpPr>
        <p:spPr>
          <a:xfrm>
            <a:off x="5580112" y="1268760"/>
            <a:ext cx="2952328" cy="1477328"/>
          </a:xfrm>
          <a:prstGeom prst="rect">
            <a:avLst/>
          </a:prstGeom>
          <a:solidFill>
            <a:srgbClr val="CCFFCC"/>
          </a:solidFill>
        </p:spPr>
        <p:txBody>
          <a:bodyPr wrap="square" rtlCol="0">
            <a:spAutoFit/>
          </a:bodyPr>
          <a:lstStyle/>
          <a:p>
            <a:r>
              <a:rPr lang="en-GB" dirty="0" smtClean="0"/>
              <a:t>Read the text.  Can you pick out where ‘show not tell’ has been used? Write it in your book.  Then explain what feeling it is showing.</a:t>
            </a:r>
            <a:endParaRPr lang="en-GB" dirty="0"/>
          </a:p>
        </p:txBody>
      </p:sp>
      <p:pic>
        <p:nvPicPr>
          <p:cNvPr id="1028" name="Picture 4" descr="Image result for alma pix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159" y="3068960"/>
            <a:ext cx="2688233" cy="201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453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5536" y="1196213"/>
            <a:ext cx="8114379" cy="5185654"/>
          </a:xfrm>
          <a:prstGeom prst="rect">
            <a:avLst/>
          </a:prstGeom>
        </p:spPr>
      </p:pic>
      <p:sp>
        <p:nvSpPr>
          <p:cNvPr id="5" name="TextBox 4"/>
          <p:cNvSpPr txBox="1"/>
          <p:nvPr/>
        </p:nvSpPr>
        <p:spPr>
          <a:xfrm>
            <a:off x="611560" y="1844824"/>
            <a:ext cx="3528392" cy="1200329"/>
          </a:xfrm>
          <a:prstGeom prst="rect">
            <a:avLst/>
          </a:prstGeom>
          <a:noFill/>
        </p:spPr>
        <p:txBody>
          <a:bodyPr wrap="square" rtlCol="0">
            <a:spAutoFit/>
          </a:bodyPr>
          <a:lstStyle/>
          <a:p>
            <a:r>
              <a:rPr lang="en-GB" dirty="0" err="1" smtClean="0"/>
              <a:t>e.g</a:t>
            </a:r>
            <a:r>
              <a:rPr lang="en-GB" dirty="0" smtClean="0"/>
              <a:t> </a:t>
            </a:r>
          </a:p>
          <a:p>
            <a:r>
              <a:rPr lang="en-GB" dirty="0" smtClean="0"/>
              <a:t>heart beating like a drum</a:t>
            </a:r>
          </a:p>
          <a:p>
            <a:r>
              <a:rPr lang="en-GB" dirty="0" smtClean="0"/>
              <a:t>Butterflies in stomach</a:t>
            </a:r>
          </a:p>
          <a:p>
            <a:endParaRPr lang="en-GB" dirty="0"/>
          </a:p>
        </p:txBody>
      </p:sp>
      <p:sp>
        <p:nvSpPr>
          <p:cNvPr id="6" name="TextBox 5"/>
          <p:cNvSpPr txBox="1"/>
          <p:nvPr/>
        </p:nvSpPr>
        <p:spPr>
          <a:xfrm>
            <a:off x="3563888" y="3789040"/>
            <a:ext cx="2232248" cy="369332"/>
          </a:xfrm>
          <a:prstGeom prst="rect">
            <a:avLst/>
          </a:prstGeom>
          <a:noFill/>
        </p:spPr>
        <p:txBody>
          <a:bodyPr wrap="square" rtlCol="0">
            <a:spAutoFit/>
          </a:bodyPr>
          <a:lstStyle/>
          <a:p>
            <a:r>
              <a:rPr lang="en-GB" dirty="0" smtClean="0"/>
              <a:t>            scared</a:t>
            </a:r>
            <a:endParaRPr lang="en-GB" dirty="0"/>
          </a:p>
        </p:txBody>
      </p:sp>
      <p:sp>
        <p:nvSpPr>
          <p:cNvPr id="7" name="TextBox 6"/>
          <p:cNvSpPr txBox="1"/>
          <p:nvPr/>
        </p:nvSpPr>
        <p:spPr>
          <a:xfrm>
            <a:off x="611560" y="4725144"/>
            <a:ext cx="3168352" cy="1754326"/>
          </a:xfrm>
          <a:prstGeom prst="rect">
            <a:avLst/>
          </a:prstGeom>
          <a:noFill/>
        </p:spPr>
        <p:txBody>
          <a:bodyPr wrap="square" rtlCol="0">
            <a:spAutoFit/>
          </a:bodyPr>
          <a:lstStyle/>
          <a:p>
            <a:r>
              <a:rPr lang="en-GB" dirty="0" err="1" smtClean="0"/>
              <a:t>e.g</a:t>
            </a:r>
            <a:endParaRPr lang="en-GB" dirty="0" smtClean="0"/>
          </a:p>
          <a:p>
            <a:r>
              <a:rPr lang="en-GB" dirty="0" smtClean="0"/>
              <a:t>Break out in a sweat</a:t>
            </a:r>
          </a:p>
          <a:p>
            <a:r>
              <a:rPr lang="en-GB" dirty="0" smtClean="0"/>
              <a:t>Hands clasped over mouth</a:t>
            </a:r>
          </a:p>
          <a:p>
            <a:r>
              <a:rPr lang="en-GB" dirty="0"/>
              <a:t>Eyes wide open</a:t>
            </a:r>
          </a:p>
          <a:p>
            <a:endParaRPr lang="en-GB" dirty="0" smtClean="0"/>
          </a:p>
          <a:p>
            <a:endParaRPr lang="en-GB" dirty="0"/>
          </a:p>
        </p:txBody>
      </p:sp>
      <p:sp>
        <p:nvSpPr>
          <p:cNvPr id="8" name="TextBox 7"/>
          <p:cNvSpPr txBox="1"/>
          <p:nvPr/>
        </p:nvSpPr>
        <p:spPr>
          <a:xfrm>
            <a:off x="5436096" y="1844824"/>
            <a:ext cx="3168352" cy="923330"/>
          </a:xfrm>
          <a:prstGeom prst="rect">
            <a:avLst/>
          </a:prstGeom>
          <a:noFill/>
        </p:spPr>
        <p:txBody>
          <a:bodyPr wrap="square" rtlCol="0">
            <a:spAutoFit/>
          </a:bodyPr>
          <a:lstStyle/>
          <a:p>
            <a:r>
              <a:rPr lang="en-GB" dirty="0" err="1" smtClean="0"/>
              <a:t>e.g</a:t>
            </a:r>
            <a:endParaRPr lang="en-GB" dirty="0" smtClean="0"/>
          </a:p>
          <a:p>
            <a:r>
              <a:rPr lang="en-GB" dirty="0" smtClean="0"/>
              <a:t>Stomach rumbling</a:t>
            </a:r>
          </a:p>
          <a:p>
            <a:r>
              <a:rPr lang="en-GB" dirty="0" smtClean="0"/>
              <a:t>Pulse racing</a:t>
            </a:r>
            <a:endParaRPr lang="en-GB" dirty="0"/>
          </a:p>
        </p:txBody>
      </p:sp>
      <p:sp>
        <p:nvSpPr>
          <p:cNvPr id="9" name="TextBox 8"/>
          <p:cNvSpPr txBox="1"/>
          <p:nvPr/>
        </p:nvSpPr>
        <p:spPr>
          <a:xfrm>
            <a:off x="251520" y="404664"/>
            <a:ext cx="8640960" cy="369332"/>
          </a:xfrm>
          <a:prstGeom prst="rect">
            <a:avLst/>
          </a:prstGeom>
          <a:noFill/>
        </p:spPr>
        <p:txBody>
          <a:bodyPr wrap="square" rtlCol="0">
            <a:spAutoFit/>
          </a:bodyPr>
          <a:lstStyle/>
          <a:p>
            <a:r>
              <a:rPr lang="en-GB" dirty="0" smtClean="0"/>
              <a:t>Look at the grid.  Look at the different examples of ‘show not tell’ for the </a:t>
            </a:r>
            <a:r>
              <a:rPr lang="en-GB" smtClean="0"/>
              <a:t>word scared.  </a:t>
            </a:r>
            <a:endParaRPr lang="en-GB"/>
          </a:p>
        </p:txBody>
      </p:sp>
      <p:pic>
        <p:nvPicPr>
          <p:cNvPr id="3074" name="Picture 2" descr="Image result for scared ch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512684"/>
            <a:ext cx="2805315" cy="151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454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479" y="1484784"/>
            <a:ext cx="8766832" cy="5184576"/>
          </a:xfrm>
          <a:prstGeom prst="rect">
            <a:avLst/>
          </a:prstGeom>
        </p:spPr>
      </p:pic>
      <p:sp>
        <p:nvSpPr>
          <p:cNvPr id="3" name="Rectangle 2"/>
          <p:cNvSpPr/>
          <p:nvPr/>
        </p:nvSpPr>
        <p:spPr>
          <a:xfrm>
            <a:off x="251520" y="188640"/>
            <a:ext cx="8712968" cy="1015663"/>
          </a:xfrm>
          <a:prstGeom prst="rect">
            <a:avLst/>
          </a:prstGeom>
        </p:spPr>
        <p:txBody>
          <a:bodyPr wrap="square">
            <a:spAutoFit/>
          </a:bodyPr>
          <a:lstStyle/>
          <a:p>
            <a:pPr lvl="0"/>
            <a:r>
              <a:rPr lang="en-GB" sz="2000" dirty="0">
                <a:solidFill>
                  <a:prstClr val="black"/>
                </a:solidFill>
                <a:latin typeface="Comic Sans MS" panose="030F0702030302020204" pitchFamily="66" charset="0"/>
              </a:rPr>
              <a:t>Choose  an emotion from… scared, happy, shy, angry etc.  Place it in the box in the middle</a:t>
            </a:r>
            <a:r>
              <a:rPr lang="en-GB" sz="2000" dirty="0" smtClean="0">
                <a:solidFill>
                  <a:prstClr val="black"/>
                </a:solidFill>
                <a:latin typeface="Comic Sans MS" panose="030F0702030302020204" pitchFamily="66" charset="0"/>
              </a:rPr>
              <a:t>. Then describe what it feels like, sounds like, looks like and draw a picture to illustrate it!</a:t>
            </a:r>
            <a:endParaRPr lang="en-GB" sz="2000" dirty="0">
              <a:solidFill>
                <a:prstClr val="black"/>
              </a:solidFill>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550814" y="1469309"/>
            <a:ext cx="8114379" cy="5185654"/>
          </a:xfrm>
          <a:prstGeom prst="rect">
            <a:avLst/>
          </a:prstGeom>
        </p:spPr>
      </p:pic>
    </p:spTree>
    <p:extLst>
      <p:ext uri="{BB962C8B-B14F-4D97-AF65-F5344CB8AC3E}">
        <p14:creationId xmlns:p14="http://schemas.microsoft.com/office/powerpoint/2010/main" val="877342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4514"/>
          <a:stretch/>
        </p:blipFill>
        <p:spPr>
          <a:xfrm>
            <a:off x="309749" y="4141140"/>
            <a:ext cx="8108700" cy="1897859"/>
          </a:xfrm>
          <a:prstGeom prst="rect">
            <a:avLst/>
          </a:prstGeom>
        </p:spPr>
      </p:pic>
      <p:sp>
        <p:nvSpPr>
          <p:cNvPr id="3" name="TextBox 2"/>
          <p:cNvSpPr txBox="1"/>
          <p:nvPr/>
        </p:nvSpPr>
        <p:spPr>
          <a:xfrm>
            <a:off x="323528" y="332656"/>
            <a:ext cx="8496944" cy="923330"/>
          </a:xfrm>
          <a:prstGeom prst="rect">
            <a:avLst/>
          </a:prstGeom>
          <a:solidFill>
            <a:srgbClr val="FF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b="1" u="sng" dirty="0">
                <a:solidFill>
                  <a:prstClr val="white"/>
                </a:solidFill>
                <a:latin typeface="Comic Sans MS" panose="030F0702030302020204" pitchFamily="66" charset="0"/>
              </a:rPr>
              <a:t>Show, don’t tell!</a:t>
            </a:r>
          </a:p>
          <a:p>
            <a:endParaRPr lang="en-GB" sz="1600" dirty="0">
              <a:solidFill>
                <a:prstClr val="white"/>
              </a:solidFill>
              <a:latin typeface="Comic Sans MS" panose="030F0702030302020204" pitchFamily="66" charset="0"/>
            </a:endParaRPr>
          </a:p>
          <a:p>
            <a:r>
              <a:rPr lang="en-GB" sz="1600" dirty="0">
                <a:solidFill>
                  <a:prstClr val="white"/>
                </a:solidFill>
                <a:latin typeface="Comic Sans MS" panose="030F0702030302020204" pitchFamily="66" charset="0"/>
              </a:rPr>
              <a:t>One way of making your writing more interesting is to SHOW rather than TELL</a:t>
            </a:r>
            <a:r>
              <a:rPr lang="en-GB" sz="2000" dirty="0">
                <a:solidFill>
                  <a:prstClr val="white"/>
                </a:solidFill>
              </a:rPr>
              <a:t>.  </a:t>
            </a:r>
            <a:endParaRPr lang="en-GB" sz="2000" u="sng" dirty="0">
              <a:solidFill>
                <a:prstClr val="white"/>
              </a:solidFill>
            </a:endParaRPr>
          </a:p>
        </p:txBody>
      </p:sp>
      <p:sp>
        <p:nvSpPr>
          <p:cNvPr id="5" name="TextBox 4"/>
          <p:cNvSpPr txBox="1"/>
          <p:nvPr/>
        </p:nvSpPr>
        <p:spPr>
          <a:xfrm>
            <a:off x="323528" y="1556792"/>
            <a:ext cx="8496944" cy="2862322"/>
          </a:xfrm>
          <a:prstGeom prst="rect">
            <a:avLst/>
          </a:prstGeom>
          <a:noFill/>
        </p:spPr>
        <p:txBody>
          <a:bodyPr wrap="square" rtlCol="0">
            <a:spAutoFit/>
          </a:bodyPr>
          <a:lstStyle/>
          <a:p>
            <a:r>
              <a:rPr lang="en-GB" sz="2000" dirty="0" smtClean="0"/>
              <a:t>Task: Re-write the statements below so that you are showing, not telling, the reader how these characters are feeling. </a:t>
            </a:r>
          </a:p>
          <a:p>
            <a:endParaRPr lang="en-GB" sz="2000" dirty="0"/>
          </a:p>
          <a:p>
            <a:pPr marL="457200" indent="-457200">
              <a:buAutoNum type="arabicPeriod"/>
            </a:pPr>
            <a:r>
              <a:rPr lang="en-GB" sz="2000" dirty="0" smtClean="0"/>
              <a:t>She was frightened.</a:t>
            </a:r>
          </a:p>
          <a:p>
            <a:pPr marL="457200" indent="-457200">
              <a:buAutoNum type="arabicPeriod"/>
            </a:pPr>
            <a:r>
              <a:rPr lang="en-GB" sz="2000" dirty="0" smtClean="0"/>
              <a:t>He was unhappy.</a:t>
            </a:r>
          </a:p>
          <a:p>
            <a:pPr marL="457200" indent="-457200">
              <a:buAutoNum type="arabicPeriod"/>
            </a:pPr>
            <a:r>
              <a:rPr lang="en-GB" sz="2000" dirty="0" smtClean="0"/>
              <a:t>She was happy.</a:t>
            </a:r>
          </a:p>
          <a:p>
            <a:pPr marL="457200" indent="-457200">
              <a:buAutoNum type="arabicPeriod"/>
            </a:pPr>
            <a:r>
              <a:rPr lang="en-GB" sz="2000" dirty="0" smtClean="0"/>
              <a:t>He was surprised.</a:t>
            </a:r>
          </a:p>
          <a:p>
            <a:pPr marL="457200" indent="-457200">
              <a:buAutoNum type="arabicPeriod"/>
            </a:pPr>
            <a:r>
              <a:rPr lang="en-GB" sz="2000" dirty="0" smtClean="0"/>
              <a:t>She was excited.</a:t>
            </a:r>
          </a:p>
          <a:p>
            <a:pPr marL="457200" indent="-457200">
              <a:buAutoNum type="arabicPeriod"/>
            </a:pPr>
            <a:endParaRPr lang="en-GB" sz="2000" dirty="0"/>
          </a:p>
        </p:txBody>
      </p:sp>
      <p:sp>
        <p:nvSpPr>
          <p:cNvPr id="6" name="TextBox 5"/>
          <p:cNvSpPr txBox="1"/>
          <p:nvPr/>
        </p:nvSpPr>
        <p:spPr>
          <a:xfrm>
            <a:off x="611560" y="5758907"/>
            <a:ext cx="7560840" cy="830997"/>
          </a:xfrm>
          <a:prstGeom prst="rect">
            <a:avLst/>
          </a:prstGeom>
          <a:noFill/>
        </p:spPr>
        <p:txBody>
          <a:bodyPr wrap="square" rtlCol="0">
            <a:spAutoFit/>
          </a:bodyPr>
          <a:lstStyle/>
          <a:p>
            <a:endParaRPr lang="en-GB" sz="1600" b="1" dirty="0" smtClean="0">
              <a:hlinkClick r:id="rId3"/>
            </a:endParaRPr>
          </a:p>
          <a:p>
            <a:r>
              <a:rPr lang="en-GB" sz="1600" b="1" dirty="0" smtClean="0">
                <a:hlinkClick r:id="rId3"/>
              </a:rPr>
              <a:t>This link will help you remember what similes and metaphors are.</a:t>
            </a:r>
          </a:p>
          <a:p>
            <a:r>
              <a:rPr lang="en-GB" sz="1600" dirty="0" smtClean="0">
                <a:hlinkClick r:id="rId3"/>
              </a:rPr>
              <a:t>https</a:t>
            </a:r>
            <a:r>
              <a:rPr lang="en-GB" sz="1600" dirty="0">
                <a:hlinkClick r:id="rId3"/>
              </a:rPr>
              <a:t>://www.youtube.com/watch?v=uoSBVNUO2LU</a:t>
            </a:r>
            <a:endParaRPr lang="en-GB" sz="1600" dirty="0"/>
          </a:p>
        </p:txBody>
      </p:sp>
      <p:pic>
        <p:nvPicPr>
          <p:cNvPr id="7" name="Picture 6"/>
          <p:cNvPicPr>
            <a:picLocks noChangeAspect="1"/>
          </p:cNvPicPr>
          <p:nvPr/>
        </p:nvPicPr>
        <p:blipFill rotWithShape="1">
          <a:blip r:embed="rId4"/>
          <a:srcRect t="45808" b="3871"/>
          <a:stretch/>
        </p:blipFill>
        <p:spPr>
          <a:xfrm>
            <a:off x="161764" y="4153965"/>
            <a:ext cx="8820472" cy="1872208"/>
          </a:xfrm>
          <a:prstGeom prst="rect">
            <a:avLst/>
          </a:prstGeom>
        </p:spPr>
      </p:pic>
    </p:spTree>
    <p:extLst>
      <p:ext uri="{BB962C8B-B14F-4D97-AF65-F5344CB8AC3E}">
        <p14:creationId xmlns:p14="http://schemas.microsoft.com/office/powerpoint/2010/main" val="512566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340768"/>
            <a:ext cx="6480720" cy="3323987"/>
          </a:xfrm>
          <a:prstGeom prst="rect">
            <a:avLst/>
          </a:prstGeom>
          <a:noFill/>
        </p:spPr>
        <p:txBody>
          <a:bodyPr wrap="square" rtlCol="0">
            <a:spAutoFit/>
          </a:bodyPr>
          <a:lstStyle/>
          <a:p>
            <a:pPr algn="ctr"/>
            <a:r>
              <a:rPr lang="en-GB" sz="6000" dirty="0" smtClean="0"/>
              <a:t>PE</a:t>
            </a:r>
          </a:p>
          <a:p>
            <a:pPr algn="ctr"/>
            <a:r>
              <a:rPr lang="en-GB" sz="3600" dirty="0" smtClean="0"/>
              <a:t>Use this link to access 5 a day</a:t>
            </a:r>
            <a:endParaRPr lang="en-GB" sz="3600" dirty="0"/>
          </a:p>
          <a:p>
            <a:pPr algn="ctr"/>
            <a:r>
              <a:rPr lang="en-GB" dirty="0">
                <a:hlinkClick r:id="rId2"/>
              </a:rPr>
              <a:t>https://player.5-a-day.tv/</a:t>
            </a:r>
            <a:endParaRPr lang="en-GB" dirty="0"/>
          </a:p>
          <a:p>
            <a:pPr algn="ctr"/>
            <a:r>
              <a:rPr lang="en-GB" dirty="0"/>
              <a:t>User Name: FPS53</a:t>
            </a:r>
          </a:p>
          <a:p>
            <a:pPr algn="ctr"/>
            <a:r>
              <a:rPr lang="en-GB" dirty="0"/>
              <a:t>Password: JFz4XqG7​</a:t>
            </a:r>
          </a:p>
          <a:p>
            <a:pPr algn="ctr"/>
            <a:endParaRPr lang="en-GB" sz="6000" dirty="0"/>
          </a:p>
        </p:txBody>
      </p:sp>
      <p:pic>
        <p:nvPicPr>
          <p:cNvPr id="1028" name="Picture 4" descr="Image result for spor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16632"/>
            <a:ext cx="223224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spor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532" y="4365104"/>
            <a:ext cx="223224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por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221" y="404664"/>
            <a:ext cx="2067421" cy="14191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por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3011" y="4653136"/>
            <a:ext cx="2067421" cy="141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255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need to do?</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GB" dirty="0"/>
              <a:t>Discovery </a:t>
            </a:r>
            <a:r>
              <a:rPr lang="en-GB" dirty="0" smtClean="0"/>
              <a:t>– Plato, Aristotle, Pythagoras</a:t>
            </a:r>
            <a:endParaRPr lang="en-GB" dirty="0"/>
          </a:p>
          <a:p>
            <a:pPr>
              <a:buFont typeface="Wingdings" panose="05000000000000000000" pitchFamily="2" charset="2"/>
              <a:buChar char="v"/>
            </a:pPr>
            <a:r>
              <a:rPr lang="en-GB" dirty="0"/>
              <a:t> </a:t>
            </a:r>
            <a:r>
              <a:rPr lang="en-GB" dirty="0" smtClean="0"/>
              <a:t>Share – Plato, Aristotle, </a:t>
            </a:r>
            <a:r>
              <a:rPr lang="en-GB" dirty="0"/>
              <a:t>Pythagoras</a:t>
            </a:r>
          </a:p>
          <a:p>
            <a:pPr>
              <a:buFont typeface="Wingdings" panose="05000000000000000000" pitchFamily="2" charset="2"/>
              <a:buChar char="v"/>
            </a:pPr>
            <a:r>
              <a:rPr lang="en-GB" dirty="0"/>
              <a:t> Thinking </a:t>
            </a:r>
            <a:r>
              <a:rPr lang="en-GB" dirty="0" smtClean="0"/>
              <a:t>Together – Aristotle, </a:t>
            </a:r>
            <a:r>
              <a:rPr lang="en-GB" dirty="0"/>
              <a:t>Pythagoras</a:t>
            </a:r>
          </a:p>
          <a:p>
            <a:pPr>
              <a:buFont typeface="Wingdings" panose="05000000000000000000" pitchFamily="2" charset="2"/>
              <a:buChar char="v"/>
            </a:pPr>
            <a:r>
              <a:rPr lang="en-GB" dirty="0" smtClean="0"/>
              <a:t>Challenge - </a:t>
            </a:r>
            <a:r>
              <a:rPr lang="en-GB" dirty="0"/>
              <a:t>Plato </a:t>
            </a:r>
          </a:p>
          <a:p>
            <a:pPr>
              <a:buFont typeface="Wingdings" panose="05000000000000000000" pitchFamily="2" charset="2"/>
              <a:buChar char="v"/>
            </a:pPr>
            <a:r>
              <a:rPr lang="en-GB" dirty="0" smtClean="0"/>
              <a:t>Practice – Pythagoras Qu 1 and 2</a:t>
            </a:r>
          </a:p>
          <a:p>
            <a:pPr marL="1828800" lvl="4" indent="0">
              <a:buNone/>
            </a:pPr>
            <a:r>
              <a:rPr lang="en-GB" sz="3200" dirty="0"/>
              <a:t> </a:t>
            </a:r>
            <a:r>
              <a:rPr lang="en-GB" sz="3200" dirty="0" smtClean="0"/>
              <a:t>  Aristotle Qu 1 – 4</a:t>
            </a:r>
          </a:p>
          <a:p>
            <a:pPr marL="1828800" lvl="4" indent="0">
              <a:buNone/>
            </a:pPr>
            <a:r>
              <a:rPr lang="en-GB" sz="3200" dirty="0"/>
              <a:t> </a:t>
            </a:r>
            <a:r>
              <a:rPr lang="en-GB" sz="3200" dirty="0" smtClean="0"/>
              <a:t>  Plato Qu 3 - Reflection</a:t>
            </a:r>
          </a:p>
          <a:p>
            <a:endParaRPr lang="en-GB" dirty="0"/>
          </a:p>
        </p:txBody>
      </p:sp>
    </p:spTree>
    <p:extLst>
      <p:ext uri="{BB962C8B-B14F-4D97-AF65-F5344CB8AC3E}">
        <p14:creationId xmlns:p14="http://schemas.microsoft.com/office/powerpoint/2010/main" val="2749393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prstClr val="black"/>
                </a:solidFill>
                <a:ea typeface="+mn-ea"/>
                <a:cs typeface="+mn-cs"/>
              </a:rPr>
              <a:t>Discovery </a:t>
            </a:r>
            <a:r>
              <a:rPr lang="en-GB" sz="3200" dirty="0" smtClean="0">
                <a:solidFill>
                  <a:prstClr val="black"/>
                </a:solidFill>
                <a:ea typeface="+mn-ea"/>
                <a:cs typeface="+mn-cs"/>
              </a:rPr>
              <a:t>– Look </a:t>
            </a:r>
            <a:r>
              <a:rPr lang="en-GB" sz="3200" dirty="0">
                <a:solidFill>
                  <a:prstClr val="black"/>
                </a:solidFill>
                <a:ea typeface="+mn-ea"/>
                <a:cs typeface="+mn-cs"/>
              </a:rPr>
              <a:t>at a question independently</a:t>
            </a:r>
            <a:endParaRPr lang="en-GB"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23" t="14006" r="5817"/>
          <a:stretch/>
        </p:blipFill>
        <p:spPr bwMode="auto">
          <a:xfrm>
            <a:off x="323528" y="1340768"/>
            <a:ext cx="4896544" cy="541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292080" y="1484784"/>
            <a:ext cx="3600400" cy="3970318"/>
          </a:xfrm>
          <a:prstGeom prst="rect">
            <a:avLst/>
          </a:prstGeom>
        </p:spPr>
        <p:txBody>
          <a:bodyPr wrap="square">
            <a:spAutoFit/>
          </a:bodyPr>
          <a:lstStyle/>
          <a:p>
            <a:r>
              <a:rPr lang="en-GB" dirty="0" smtClean="0"/>
              <a:t> What do you notice about the digits in all of the scores? </a:t>
            </a:r>
          </a:p>
          <a:p>
            <a:endParaRPr lang="en-GB" dirty="0"/>
          </a:p>
          <a:p>
            <a:r>
              <a:rPr lang="en-GB" dirty="0" smtClean="0"/>
              <a:t>Can you find some digits that have the same value in different scores?</a:t>
            </a:r>
          </a:p>
          <a:p>
            <a:endParaRPr lang="en-GB" dirty="0"/>
          </a:p>
          <a:p>
            <a:endParaRPr lang="en-GB" dirty="0" smtClean="0"/>
          </a:p>
          <a:p>
            <a:r>
              <a:rPr lang="en-GB" dirty="0" smtClean="0"/>
              <a:t>How do you know immediately that Amal was not the winner? </a:t>
            </a:r>
          </a:p>
          <a:p>
            <a:endParaRPr lang="en-GB" dirty="0"/>
          </a:p>
          <a:p>
            <a:r>
              <a:rPr lang="en-GB" dirty="0" smtClean="0"/>
              <a:t>How do you know that Holly was not last?</a:t>
            </a:r>
          </a:p>
          <a:p>
            <a:r>
              <a:rPr lang="en-GB" dirty="0" smtClean="0"/>
              <a:t>Which digit in the number tells you this?</a:t>
            </a:r>
            <a:endParaRPr lang="en-GB"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301208"/>
            <a:ext cx="2085619" cy="1257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987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1633"/>
            <a:ext cx="8229600" cy="1143000"/>
          </a:xfrm>
        </p:spPr>
        <p:txBody>
          <a:bodyPr/>
          <a:lstStyle/>
          <a:p>
            <a:r>
              <a:rPr lang="en-GB" sz="3200" b="1" dirty="0">
                <a:solidFill>
                  <a:prstClr val="black"/>
                </a:solidFill>
                <a:ea typeface="+mn-ea"/>
                <a:cs typeface="+mn-cs"/>
              </a:rPr>
              <a:t>Share</a:t>
            </a:r>
            <a:r>
              <a:rPr lang="en-GB" sz="3200" dirty="0">
                <a:solidFill>
                  <a:prstClr val="black"/>
                </a:solidFill>
                <a:ea typeface="+mn-ea"/>
                <a:cs typeface="+mn-cs"/>
              </a:rPr>
              <a:t> – Show </a:t>
            </a:r>
            <a:r>
              <a:rPr lang="en-GB" sz="3200" dirty="0" smtClean="0">
                <a:solidFill>
                  <a:prstClr val="black"/>
                </a:solidFill>
                <a:ea typeface="+mn-ea"/>
                <a:cs typeface="+mn-cs"/>
              </a:rPr>
              <a:t>methods </a:t>
            </a:r>
            <a:r>
              <a:rPr lang="en-GB" sz="3200" dirty="0">
                <a:solidFill>
                  <a:prstClr val="black"/>
                </a:solidFill>
                <a:ea typeface="+mn-ea"/>
                <a:cs typeface="+mn-cs"/>
              </a:rPr>
              <a:t>of how a question could be answered</a:t>
            </a:r>
            <a:endParaRPr lang="en-GB"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36034"/>
          <a:stretch/>
        </p:blipFill>
        <p:spPr bwMode="auto">
          <a:xfrm>
            <a:off x="79680" y="1416181"/>
            <a:ext cx="5757946" cy="438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839470" y="1173084"/>
            <a:ext cx="3148032" cy="5324535"/>
          </a:xfrm>
          <a:prstGeom prst="rect">
            <a:avLst/>
          </a:prstGeom>
          <a:noFill/>
        </p:spPr>
        <p:txBody>
          <a:bodyPr wrap="square" rtlCol="0">
            <a:spAutoFit/>
          </a:bodyPr>
          <a:lstStyle/>
          <a:p>
            <a:endParaRPr lang="en-GB" sz="2000" dirty="0" smtClean="0"/>
          </a:p>
          <a:p>
            <a:r>
              <a:rPr lang="en-GB" sz="2000" dirty="0" smtClean="0"/>
              <a:t>Question a)</a:t>
            </a:r>
          </a:p>
          <a:p>
            <a:r>
              <a:rPr lang="en-GB" sz="2000" dirty="0" smtClean="0"/>
              <a:t>Why is it important to check how many digits each number has before comparing digits?</a:t>
            </a:r>
          </a:p>
          <a:p>
            <a:endParaRPr lang="en-GB" sz="2000" dirty="0" smtClean="0"/>
          </a:p>
          <a:p>
            <a:r>
              <a:rPr lang="en-GB" sz="2000" dirty="0" smtClean="0"/>
              <a:t>Can you suggest a pair of 5-digit numbers where you need to check the 1,000s but not the 100s?</a:t>
            </a:r>
          </a:p>
          <a:p>
            <a:endParaRPr lang="en-GB" sz="2000" dirty="0" smtClean="0"/>
          </a:p>
          <a:p>
            <a:r>
              <a:rPr lang="en-GB" sz="2000" dirty="0" smtClean="0"/>
              <a:t>What would you do if the number of 100s in the two scores had also been the same?</a:t>
            </a:r>
          </a:p>
          <a:p>
            <a:endParaRPr lang="en-GB" sz="2000" dirty="0" smtClean="0"/>
          </a:p>
        </p:txBody>
      </p:sp>
      <p:pic>
        <p:nvPicPr>
          <p:cNvPr id="1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03041" y="5676619"/>
            <a:ext cx="1958605" cy="118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9006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3597"/>
          <a:stretch/>
        </p:blipFill>
        <p:spPr bwMode="auto">
          <a:xfrm>
            <a:off x="178564" y="0"/>
            <a:ext cx="6179617" cy="2675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7927" y="2675458"/>
            <a:ext cx="8548632" cy="3785652"/>
          </a:xfrm>
          <a:prstGeom prst="rect">
            <a:avLst/>
          </a:prstGeom>
          <a:noFill/>
        </p:spPr>
        <p:txBody>
          <a:bodyPr wrap="square" rtlCol="0">
            <a:spAutoFit/>
          </a:bodyPr>
          <a:lstStyle/>
          <a:p>
            <a:r>
              <a:rPr lang="en-GB" sz="2000" dirty="0" smtClean="0"/>
              <a:t>Question b)</a:t>
            </a:r>
          </a:p>
          <a:p>
            <a:endParaRPr lang="en-GB" sz="2000" dirty="0" smtClean="0"/>
          </a:p>
          <a:p>
            <a:r>
              <a:rPr lang="en-GB" sz="2000" dirty="0" smtClean="0"/>
              <a:t>Why do you only need to compare the numbers 55,276 and 56,725 now?</a:t>
            </a:r>
          </a:p>
          <a:p>
            <a:endParaRPr lang="en-GB" sz="2000" dirty="0"/>
          </a:p>
          <a:p>
            <a:r>
              <a:rPr lang="en-GB" sz="2000" dirty="0" smtClean="0"/>
              <a:t>How does representing the two numbers with place value counters help you compare them?</a:t>
            </a:r>
          </a:p>
          <a:p>
            <a:endParaRPr lang="en-GB" sz="2000" dirty="0" smtClean="0"/>
          </a:p>
          <a:p>
            <a:r>
              <a:rPr lang="en-GB" sz="2000" dirty="0" smtClean="0"/>
              <a:t>How do the signs between the numbers tell you that they are in ascending order?</a:t>
            </a:r>
          </a:p>
          <a:p>
            <a:endParaRPr lang="en-GB" sz="2000" dirty="0" smtClean="0"/>
          </a:p>
          <a:p>
            <a:r>
              <a:rPr lang="en-GB" sz="2000" dirty="0" smtClean="0"/>
              <a:t>What does descending mean? How could you write the numbers in descending order?</a:t>
            </a:r>
            <a:endParaRPr lang="en-GB" sz="2000" dirty="0"/>
          </a:p>
        </p:txBody>
      </p:sp>
    </p:spTree>
    <p:extLst>
      <p:ext uri="{BB962C8B-B14F-4D97-AF65-F5344CB8AC3E}">
        <p14:creationId xmlns:p14="http://schemas.microsoft.com/office/powerpoint/2010/main" val="1559091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2942" b="7505"/>
          <a:stretch/>
        </p:blipFill>
        <p:spPr bwMode="auto">
          <a:xfrm>
            <a:off x="-3805" y="0"/>
            <a:ext cx="6619191" cy="494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588224" y="188640"/>
            <a:ext cx="2448272" cy="5909310"/>
          </a:xfrm>
          <a:prstGeom prst="rect">
            <a:avLst/>
          </a:prstGeom>
          <a:noFill/>
        </p:spPr>
        <p:txBody>
          <a:bodyPr wrap="square" rtlCol="0">
            <a:spAutoFit/>
          </a:bodyPr>
          <a:lstStyle/>
          <a:p>
            <a:r>
              <a:rPr lang="en-GB" dirty="0" smtClean="0"/>
              <a:t>Bag B has more counters, but why might it not have the larger value? </a:t>
            </a:r>
          </a:p>
          <a:p>
            <a:endParaRPr lang="en-GB" dirty="0"/>
          </a:p>
          <a:p>
            <a:endParaRPr lang="en-GB" dirty="0" smtClean="0"/>
          </a:p>
          <a:p>
            <a:endParaRPr lang="en-GB" dirty="0"/>
          </a:p>
          <a:p>
            <a:endParaRPr lang="en-GB" dirty="0" smtClean="0"/>
          </a:p>
          <a:p>
            <a:endParaRPr lang="en-GB" dirty="0"/>
          </a:p>
          <a:p>
            <a:r>
              <a:rPr lang="en-GB" dirty="0" smtClean="0"/>
              <a:t>Which counters have the largest value? </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Why do you need to compare the numbers of 1,000s next? </a:t>
            </a:r>
            <a:endParaRPr lang="en-GB"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048250"/>
            <a:ext cx="300037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5480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n-GB" sz="3200" b="1" dirty="0">
                <a:solidFill>
                  <a:prstClr val="black"/>
                </a:solidFill>
                <a:ea typeface="+mn-ea"/>
                <a:cs typeface="+mn-cs"/>
              </a:rPr>
              <a:t>Thinking Together </a:t>
            </a:r>
            <a:r>
              <a:rPr lang="en-GB" sz="3200" dirty="0">
                <a:solidFill>
                  <a:prstClr val="black"/>
                </a:solidFill>
                <a:ea typeface="+mn-ea"/>
                <a:cs typeface="+mn-cs"/>
              </a:rPr>
              <a:t>– Discuss method shared, use information to answer questions</a:t>
            </a:r>
            <a:br>
              <a:rPr lang="en-GB" sz="3200" dirty="0">
                <a:solidFill>
                  <a:prstClr val="black"/>
                </a:solidFill>
                <a:ea typeface="+mn-ea"/>
                <a:cs typeface="+mn-cs"/>
              </a:rPr>
            </a:b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41" y="1484784"/>
            <a:ext cx="6357196" cy="458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32020" y="1444134"/>
            <a:ext cx="2448272" cy="3139321"/>
          </a:xfrm>
          <a:prstGeom prst="rect">
            <a:avLst/>
          </a:prstGeom>
          <a:noFill/>
        </p:spPr>
        <p:txBody>
          <a:bodyPr wrap="square" rtlCol="0">
            <a:spAutoFit/>
          </a:bodyPr>
          <a:lstStyle/>
          <a:p>
            <a:r>
              <a:rPr lang="en-GB" dirty="0" smtClean="0"/>
              <a:t>How do you know that you need to write the larger number in the </a:t>
            </a:r>
          </a:p>
          <a:p>
            <a:r>
              <a:rPr lang="en-GB" dirty="0" smtClean="0"/>
              <a:t>first box each time? </a:t>
            </a:r>
            <a:endParaRPr lang="en-GB" dirty="0"/>
          </a:p>
          <a:p>
            <a:endParaRPr lang="en-GB" dirty="0" smtClean="0"/>
          </a:p>
          <a:p>
            <a:endParaRPr lang="en-GB" dirty="0" smtClean="0"/>
          </a:p>
          <a:p>
            <a:r>
              <a:rPr lang="en-GB" dirty="0" smtClean="0"/>
              <a:t>One of the numbers starts with a larger digit. Does this mean that it must be the larger number? Why?</a:t>
            </a:r>
            <a:endParaRPr lang="en-GB" dirty="0"/>
          </a:p>
        </p:txBody>
      </p:sp>
    </p:spTree>
    <p:extLst>
      <p:ext uri="{BB962C8B-B14F-4D97-AF65-F5344CB8AC3E}">
        <p14:creationId xmlns:p14="http://schemas.microsoft.com/office/powerpoint/2010/main" val="180768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1552</Words>
  <Application>Microsoft Office PowerPoint</Application>
  <PresentationFormat>On-screen Show (4:3)</PresentationFormat>
  <Paragraphs>186</Paragraphs>
  <Slides>34</Slides>
  <Notes>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Day 1 </vt:lpstr>
      <vt:lpstr>Daily Maths </vt:lpstr>
      <vt:lpstr>What you need to do?</vt:lpstr>
      <vt:lpstr>Discovery – Look at a question independently</vt:lpstr>
      <vt:lpstr>Share – Show methods of how a question could be answered</vt:lpstr>
      <vt:lpstr>PowerPoint Presentation</vt:lpstr>
      <vt:lpstr>PowerPoint Presentation</vt:lpstr>
      <vt:lpstr>Thinking Together – Discuss method shared, use information to answer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Day 1 Guided Reading</vt:lpstr>
      <vt:lpstr> Inference and Deduction Skills</vt:lpstr>
      <vt:lpstr>. What do you notice about the book covers? </vt:lpstr>
      <vt:lpstr>What is a Blurb?</vt:lpstr>
      <vt:lpstr>So to sum up…</vt:lpstr>
      <vt:lpstr>PowerPoint Presentation</vt:lpstr>
      <vt:lpstr>PowerPoint Presentation</vt:lpstr>
      <vt:lpstr>Thinking Time</vt:lpstr>
      <vt:lpstr>Treacher-Collins syndrome is more common than you might think so RJ Palacio’s message is so important. As we read her book, you will hear about a character called Auggie Pullman who has quite a tough time at school. As we read, remember that there are many Auggie Pullman’s in the world! </vt:lpstr>
      <vt:lpstr>Exit Pass  Complete these sentences: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17</cp:revision>
  <dcterms:created xsi:type="dcterms:W3CDTF">2020-03-17T20:50:48Z</dcterms:created>
  <dcterms:modified xsi:type="dcterms:W3CDTF">2020-03-19T16:06:58Z</dcterms:modified>
</cp:coreProperties>
</file>