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7" r:id="rId2"/>
    <p:sldId id="301" r:id="rId3"/>
    <p:sldId id="261" r:id="rId4"/>
    <p:sldId id="262" r:id="rId5"/>
    <p:sldId id="271" r:id="rId6"/>
    <p:sldId id="273" r:id="rId7"/>
    <p:sldId id="282" r:id="rId8"/>
    <p:sldId id="285" r:id="rId9"/>
    <p:sldId id="286" r:id="rId10"/>
    <p:sldId id="264" r:id="rId11"/>
    <p:sldId id="283" r:id="rId12"/>
    <p:sldId id="266" r:id="rId13"/>
    <p:sldId id="284" r:id="rId14"/>
    <p:sldId id="274" r:id="rId15"/>
    <p:sldId id="288" r:id="rId16"/>
    <p:sldId id="275" r:id="rId17"/>
    <p:sldId id="276" r:id="rId18"/>
    <p:sldId id="277" r:id="rId19"/>
    <p:sldId id="281" r:id="rId20"/>
    <p:sldId id="287" r:id="rId21"/>
    <p:sldId id="269" r:id="rId22"/>
    <p:sldId id="290" r:id="rId23"/>
    <p:sldId id="291" r:id="rId24"/>
    <p:sldId id="292" r:id="rId25"/>
    <p:sldId id="296" r:id="rId26"/>
    <p:sldId id="302" r:id="rId27"/>
    <p:sldId id="293" r:id="rId28"/>
    <p:sldId id="294" r:id="rId29"/>
    <p:sldId id="295" r:id="rId30"/>
    <p:sldId id="304" r:id="rId31"/>
    <p:sldId id="297" r:id="rId32"/>
    <p:sldId id="298" r:id="rId33"/>
    <p:sldId id="305" r:id="rId34"/>
    <p:sldId id="306" r:id="rId35"/>
    <p:sldId id="307" r:id="rId36"/>
    <p:sldId id="308" r:id="rId37"/>
    <p:sldId id="309" r:id="rId38"/>
    <p:sldId id="300" r:id="rId39"/>
    <p:sldId id="289"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516" y="58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CB140A-2A2A-4DB3-9916-9C978E5E9114}" type="datetimeFigureOut">
              <a:rPr lang="en-US" smtClean="0"/>
              <a:t>9/25/2018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DC68F54-8088-46E6-9BE1-495B9BB1F1E8}" type="slidenum">
              <a:rPr lang="en-US" smtClean="0"/>
              <a:t>‹#›</a:t>
            </a:fld>
            <a:endParaRPr lang="en-US"/>
          </a:p>
        </p:txBody>
      </p:sp>
    </p:spTree>
    <p:extLst>
      <p:ext uri="{BB962C8B-B14F-4D97-AF65-F5344CB8AC3E}">
        <p14:creationId xmlns:p14="http://schemas.microsoft.com/office/powerpoint/2010/main" val="2460676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C68F54-8088-46E6-9BE1-495B9BB1F1E8}" type="slidenum">
              <a:rPr lang="en-US" smtClean="0"/>
              <a:t>10</a:t>
            </a:fld>
            <a:endParaRPr lang="en-US"/>
          </a:p>
        </p:txBody>
      </p:sp>
    </p:spTree>
    <p:extLst>
      <p:ext uri="{BB962C8B-B14F-4D97-AF65-F5344CB8AC3E}">
        <p14:creationId xmlns:p14="http://schemas.microsoft.com/office/powerpoint/2010/main" val="33315333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8E93ACF-BF88-4C15-99D0-FF8560A0989C}" type="datetimeFigureOut">
              <a:rPr lang="en-GB" smtClean="0"/>
              <a:t>25/09/2018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219C10-05D5-45F9-B5C3-FB9F8BBCA545}" type="slidenum">
              <a:rPr lang="en-GB" smtClean="0"/>
              <a:t>‹#›</a:t>
            </a:fld>
            <a:endParaRPr lang="en-GB"/>
          </a:p>
        </p:txBody>
      </p:sp>
    </p:spTree>
    <p:extLst>
      <p:ext uri="{BB962C8B-B14F-4D97-AF65-F5344CB8AC3E}">
        <p14:creationId xmlns:p14="http://schemas.microsoft.com/office/powerpoint/2010/main" val="20816101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8E93ACF-BF88-4C15-99D0-FF8560A0989C}" type="datetimeFigureOut">
              <a:rPr lang="en-GB" smtClean="0"/>
              <a:t>25/09/2018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219C10-05D5-45F9-B5C3-FB9F8BBCA545}" type="slidenum">
              <a:rPr lang="en-GB" smtClean="0"/>
              <a:t>‹#›</a:t>
            </a:fld>
            <a:endParaRPr lang="en-GB"/>
          </a:p>
        </p:txBody>
      </p:sp>
    </p:spTree>
    <p:extLst>
      <p:ext uri="{BB962C8B-B14F-4D97-AF65-F5344CB8AC3E}">
        <p14:creationId xmlns:p14="http://schemas.microsoft.com/office/powerpoint/2010/main" val="692167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8E93ACF-BF88-4C15-99D0-FF8560A0989C}" type="datetimeFigureOut">
              <a:rPr lang="en-GB" smtClean="0"/>
              <a:t>25/09/2018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219C10-05D5-45F9-B5C3-FB9F8BBCA545}" type="slidenum">
              <a:rPr lang="en-GB" smtClean="0"/>
              <a:t>‹#›</a:t>
            </a:fld>
            <a:endParaRPr lang="en-GB"/>
          </a:p>
        </p:txBody>
      </p:sp>
    </p:spTree>
    <p:extLst>
      <p:ext uri="{BB962C8B-B14F-4D97-AF65-F5344CB8AC3E}">
        <p14:creationId xmlns:p14="http://schemas.microsoft.com/office/powerpoint/2010/main" val="4206638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8E93ACF-BF88-4C15-99D0-FF8560A0989C}" type="datetimeFigureOut">
              <a:rPr lang="en-GB" smtClean="0"/>
              <a:t>25/09/2018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219C10-05D5-45F9-B5C3-FB9F8BBCA545}" type="slidenum">
              <a:rPr lang="en-GB" smtClean="0"/>
              <a:t>‹#›</a:t>
            </a:fld>
            <a:endParaRPr lang="en-GB"/>
          </a:p>
        </p:txBody>
      </p:sp>
    </p:spTree>
    <p:extLst>
      <p:ext uri="{BB962C8B-B14F-4D97-AF65-F5344CB8AC3E}">
        <p14:creationId xmlns:p14="http://schemas.microsoft.com/office/powerpoint/2010/main" val="1983093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8E93ACF-BF88-4C15-99D0-FF8560A0989C}" type="datetimeFigureOut">
              <a:rPr lang="en-GB" smtClean="0"/>
              <a:t>25/09/2018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219C10-05D5-45F9-B5C3-FB9F8BBCA545}" type="slidenum">
              <a:rPr lang="en-GB" smtClean="0"/>
              <a:t>‹#›</a:t>
            </a:fld>
            <a:endParaRPr lang="en-GB"/>
          </a:p>
        </p:txBody>
      </p:sp>
    </p:spTree>
    <p:extLst>
      <p:ext uri="{BB962C8B-B14F-4D97-AF65-F5344CB8AC3E}">
        <p14:creationId xmlns:p14="http://schemas.microsoft.com/office/powerpoint/2010/main" val="3001942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8E93ACF-BF88-4C15-99D0-FF8560A0989C}" type="datetimeFigureOut">
              <a:rPr lang="en-GB" smtClean="0"/>
              <a:t>25/09/2018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8219C10-05D5-45F9-B5C3-FB9F8BBCA545}" type="slidenum">
              <a:rPr lang="en-GB" smtClean="0"/>
              <a:t>‹#›</a:t>
            </a:fld>
            <a:endParaRPr lang="en-GB"/>
          </a:p>
        </p:txBody>
      </p:sp>
    </p:spTree>
    <p:extLst>
      <p:ext uri="{BB962C8B-B14F-4D97-AF65-F5344CB8AC3E}">
        <p14:creationId xmlns:p14="http://schemas.microsoft.com/office/powerpoint/2010/main" val="27914185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8E93ACF-BF88-4C15-99D0-FF8560A0989C}" type="datetimeFigureOut">
              <a:rPr lang="en-GB" smtClean="0"/>
              <a:t>25/09/2018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8219C10-05D5-45F9-B5C3-FB9F8BBCA545}" type="slidenum">
              <a:rPr lang="en-GB" smtClean="0"/>
              <a:t>‹#›</a:t>
            </a:fld>
            <a:endParaRPr lang="en-GB"/>
          </a:p>
        </p:txBody>
      </p:sp>
    </p:spTree>
    <p:extLst>
      <p:ext uri="{BB962C8B-B14F-4D97-AF65-F5344CB8AC3E}">
        <p14:creationId xmlns:p14="http://schemas.microsoft.com/office/powerpoint/2010/main" val="33569179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8E93ACF-BF88-4C15-99D0-FF8560A0989C}" type="datetimeFigureOut">
              <a:rPr lang="en-GB" smtClean="0"/>
              <a:t>25/09/2018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8219C10-05D5-45F9-B5C3-FB9F8BBCA545}" type="slidenum">
              <a:rPr lang="en-GB" smtClean="0"/>
              <a:t>‹#›</a:t>
            </a:fld>
            <a:endParaRPr lang="en-GB"/>
          </a:p>
        </p:txBody>
      </p:sp>
    </p:spTree>
    <p:extLst>
      <p:ext uri="{BB962C8B-B14F-4D97-AF65-F5344CB8AC3E}">
        <p14:creationId xmlns:p14="http://schemas.microsoft.com/office/powerpoint/2010/main" val="16229004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E93ACF-BF88-4C15-99D0-FF8560A0989C}" type="datetimeFigureOut">
              <a:rPr lang="en-GB" smtClean="0"/>
              <a:t>25/09/2018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8219C10-05D5-45F9-B5C3-FB9F8BBCA545}" type="slidenum">
              <a:rPr lang="en-GB" smtClean="0"/>
              <a:t>‹#›</a:t>
            </a:fld>
            <a:endParaRPr lang="en-GB"/>
          </a:p>
        </p:txBody>
      </p:sp>
    </p:spTree>
    <p:extLst>
      <p:ext uri="{BB962C8B-B14F-4D97-AF65-F5344CB8AC3E}">
        <p14:creationId xmlns:p14="http://schemas.microsoft.com/office/powerpoint/2010/main" val="6136359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E93ACF-BF88-4C15-99D0-FF8560A0989C}" type="datetimeFigureOut">
              <a:rPr lang="en-GB" smtClean="0"/>
              <a:t>25/09/2018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8219C10-05D5-45F9-B5C3-FB9F8BBCA545}" type="slidenum">
              <a:rPr lang="en-GB" smtClean="0"/>
              <a:t>‹#›</a:t>
            </a:fld>
            <a:endParaRPr lang="en-GB"/>
          </a:p>
        </p:txBody>
      </p:sp>
    </p:spTree>
    <p:extLst>
      <p:ext uri="{BB962C8B-B14F-4D97-AF65-F5344CB8AC3E}">
        <p14:creationId xmlns:p14="http://schemas.microsoft.com/office/powerpoint/2010/main" val="957422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E93ACF-BF88-4C15-99D0-FF8560A0989C}" type="datetimeFigureOut">
              <a:rPr lang="en-GB" smtClean="0"/>
              <a:t>25/09/2018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8219C10-05D5-45F9-B5C3-FB9F8BBCA545}" type="slidenum">
              <a:rPr lang="en-GB" smtClean="0"/>
              <a:t>‹#›</a:t>
            </a:fld>
            <a:endParaRPr lang="en-GB"/>
          </a:p>
        </p:txBody>
      </p:sp>
    </p:spTree>
    <p:extLst>
      <p:ext uri="{BB962C8B-B14F-4D97-AF65-F5344CB8AC3E}">
        <p14:creationId xmlns:p14="http://schemas.microsoft.com/office/powerpoint/2010/main" val="26129032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E93ACF-BF88-4C15-99D0-FF8560A0989C}" type="datetimeFigureOut">
              <a:rPr lang="en-GB" smtClean="0"/>
              <a:t>25/09/2018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219C10-05D5-45F9-B5C3-FB9F8BBCA545}" type="slidenum">
              <a:rPr lang="en-GB" smtClean="0"/>
              <a:t>‹#›</a:t>
            </a:fld>
            <a:endParaRPr lang="en-GB"/>
          </a:p>
        </p:txBody>
      </p:sp>
    </p:spTree>
    <p:extLst>
      <p:ext uri="{BB962C8B-B14F-4D97-AF65-F5344CB8AC3E}">
        <p14:creationId xmlns:p14="http://schemas.microsoft.com/office/powerpoint/2010/main" val="39821804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hyperlink" Target="https://www.youtube.com/watch?v=COJdn6sbbsk" TargetMode="External"/><Relationship Id="rId7" Type="http://schemas.openxmlformats.org/officeDocument/2006/relationships/image" Target="../media/image6.wmf"/><Relationship Id="rId2" Type="http://schemas.openxmlformats.org/officeDocument/2006/relationships/hyperlink" Target="http://www.youtube.com/watch?v=eCjJYB07aSU" TargetMode="External"/><Relationship Id="rId1" Type="http://schemas.openxmlformats.org/officeDocument/2006/relationships/slideLayout" Target="../slideLayouts/slideLayout2.xml"/><Relationship Id="rId6" Type="http://schemas.openxmlformats.org/officeDocument/2006/relationships/image" Target="../media/image5.wmf"/><Relationship Id="rId5" Type="http://schemas.openxmlformats.org/officeDocument/2006/relationships/image" Target="../media/image4.png"/><Relationship Id="rId4" Type="http://schemas.openxmlformats.org/officeDocument/2006/relationships/image" Target="../media/image3.w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7.jpeg"/><Relationship Id="rId11" Type="http://schemas.openxmlformats.org/officeDocument/2006/relationships/image" Target="../media/image22.jpeg"/><Relationship Id="rId5" Type="http://schemas.openxmlformats.org/officeDocument/2006/relationships/image" Target="../media/image16.jpeg"/><Relationship Id="rId10" Type="http://schemas.openxmlformats.org/officeDocument/2006/relationships/image" Target="../media/image21.jpeg"/><Relationship Id="rId4" Type="http://schemas.openxmlformats.org/officeDocument/2006/relationships/image" Target="../media/image15.jpeg"/><Relationship Id="rId9" Type="http://schemas.openxmlformats.org/officeDocument/2006/relationships/image" Target="../media/image20.jpeg"/></Relationships>
</file>

<file path=ppt/slides/_rels/slide3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youtube.com/watch?v=LlTw0oiLNys"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teacher\Downloads\Dyslexia friendly classroom.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18216" y="260648"/>
            <a:ext cx="8280920" cy="4824536"/>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p:txBody>
          <a:bodyPr>
            <a:normAutofit/>
          </a:bodyPr>
          <a:lstStyle/>
          <a:p>
            <a:r>
              <a:rPr lang="en-GB" dirty="0" smtClean="0">
                <a:latin typeface="Comic Sans MS" pitchFamily="66" charset="0"/>
              </a:rPr>
              <a:t>Phonics and </a:t>
            </a:r>
            <a:r>
              <a:rPr lang="en-GB" dirty="0" err="1" smtClean="0">
                <a:latin typeface="Comic Sans MS" pitchFamily="66" charset="0"/>
              </a:rPr>
              <a:t>ReadingWorkshop</a:t>
            </a:r>
            <a:endParaRPr lang="en-GB" dirty="0">
              <a:latin typeface="Comic Sans MS" pitchFamily="66" charset="0"/>
            </a:endParaRPr>
          </a:p>
        </p:txBody>
      </p:sp>
      <p:sp>
        <p:nvSpPr>
          <p:cNvPr id="10" name="TextBox 9"/>
          <p:cNvSpPr txBox="1"/>
          <p:nvPr/>
        </p:nvSpPr>
        <p:spPr>
          <a:xfrm>
            <a:off x="2123728" y="4748371"/>
            <a:ext cx="4869897" cy="1569660"/>
          </a:xfrm>
          <a:prstGeom prst="rect">
            <a:avLst/>
          </a:prstGeom>
          <a:noFill/>
        </p:spPr>
        <p:txBody>
          <a:bodyPr wrap="square" rtlCol="0" anchor="b">
            <a:spAutoFit/>
          </a:bodyPr>
          <a:lstStyle/>
          <a:p>
            <a:pPr algn="ctr"/>
            <a:endParaRPr lang="en-GB" sz="3200" dirty="0">
              <a:latin typeface="Comic Sans MS" pitchFamily="66" charset="0"/>
            </a:endParaRPr>
          </a:p>
          <a:p>
            <a:pPr algn="ctr"/>
            <a:r>
              <a:rPr lang="en-GB" sz="3200" dirty="0" smtClean="0">
                <a:latin typeface="Comic Sans MS" pitchFamily="66" charset="0"/>
              </a:rPr>
              <a:t>Farnborough Primary School </a:t>
            </a:r>
            <a:endParaRPr lang="en-GB" sz="3200" dirty="0">
              <a:latin typeface="Comic Sans MS" pitchFamily="66" charset="0"/>
            </a:endParaRPr>
          </a:p>
        </p:txBody>
      </p:sp>
    </p:spTree>
    <p:extLst>
      <p:ext uri="{BB962C8B-B14F-4D97-AF65-F5344CB8AC3E}">
        <p14:creationId xmlns:p14="http://schemas.microsoft.com/office/powerpoint/2010/main" val="24702061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2400" dirty="0" smtClean="0"/>
              <a:t>Now have a go at saying these sounds. They represent the remaining sounds that make up the 44 sounds of the English language</a:t>
            </a:r>
            <a:endParaRPr lang="en-GB" sz="2400" dirty="0"/>
          </a:p>
        </p:txBody>
      </p:sp>
      <p:sp>
        <p:nvSpPr>
          <p:cNvPr id="3" name="Content Placeholder 2"/>
          <p:cNvSpPr>
            <a:spLocks noGrp="1"/>
          </p:cNvSpPr>
          <p:nvPr>
            <p:ph idx="1"/>
          </p:nvPr>
        </p:nvSpPr>
        <p:spPr>
          <a:xfrm>
            <a:off x="457200" y="1600200"/>
            <a:ext cx="8229600" cy="4525963"/>
          </a:xfrm>
        </p:spPr>
        <p:txBody>
          <a:bodyPr>
            <a:normAutofit fontScale="85000" lnSpcReduction="20000"/>
          </a:bodyPr>
          <a:lstStyle/>
          <a:p>
            <a:endParaRPr lang="en-GB" dirty="0" smtClean="0"/>
          </a:p>
          <a:p>
            <a:endParaRPr lang="en-GB" sz="4400" dirty="0"/>
          </a:p>
          <a:p>
            <a:endParaRPr lang="en-GB" sz="4400" dirty="0" smtClean="0"/>
          </a:p>
          <a:p>
            <a:endParaRPr lang="en-GB" sz="4400" dirty="0" smtClean="0"/>
          </a:p>
          <a:p>
            <a:pPr marL="0" indent="0">
              <a:buNone/>
            </a:pPr>
            <a:endParaRPr lang="en-GB" sz="4400" dirty="0" smtClean="0"/>
          </a:p>
          <a:p>
            <a:pPr marL="0" indent="0">
              <a:buNone/>
            </a:pPr>
            <a:endParaRPr lang="en-GB" sz="4400" dirty="0" smtClean="0"/>
          </a:p>
          <a:p>
            <a:pPr marL="0" indent="0">
              <a:buNone/>
            </a:pPr>
            <a:endParaRPr lang="en-GB" sz="4400" dirty="0"/>
          </a:p>
          <a:p>
            <a:pPr marL="0" indent="0">
              <a:buNone/>
            </a:pPr>
            <a:r>
              <a:rPr lang="en-GB" sz="4400" dirty="0" smtClean="0"/>
              <a:t>Which is the odd one out?</a:t>
            </a:r>
            <a:endParaRPr lang="en-GB" sz="4400" dirty="0"/>
          </a:p>
          <a:p>
            <a:endParaRPr lang="en-GB" dirty="0" smtClean="0"/>
          </a:p>
          <a:p>
            <a:pPr marL="0" indent="0">
              <a:buNone/>
            </a:pPr>
            <a:endParaRPr lang="en-GB" dirty="0" smtClean="0"/>
          </a:p>
          <a:p>
            <a:endParaRPr lang="en-GB" dirty="0" smtClean="0">
              <a:solidFill>
                <a:schemeClr val="accent2">
                  <a:lumMod val="75000"/>
                </a:schemeClr>
              </a:solidFill>
            </a:endParaRPr>
          </a:p>
          <a:p>
            <a:endParaRPr lang="en-GB" dirty="0" smtClean="0"/>
          </a:p>
          <a:p>
            <a:endParaRPr lang="en-GB" dirty="0"/>
          </a:p>
          <a:p>
            <a:endParaRPr lang="en-GB" dirty="0" smtClean="0"/>
          </a:p>
          <a:p>
            <a:endParaRPr lang="en-GB" dirty="0"/>
          </a:p>
        </p:txBody>
      </p:sp>
      <p:sp>
        <p:nvSpPr>
          <p:cNvPr id="5" name="Rounded Rectangle 4"/>
          <p:cNvSpPr/>
          <p:nvPr/>
        </p:nvSpPr>
        <p:spPr>
          <a:xfrm>
            <a:off x="274876" y="3212976"/>
            <a:ext cx="914400" cy="9144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GB" dirty="0" err="1" smtClean="0"/>
              <a:t>ai</a:t>
            </a:r>
            <a:endParaRPr lang="en-GB" dirty="0"/>
          </a:p>
        </p:txBody>
      </p:sp>
      <p:sp>
        <p:nvSpPr>
          <p:cNvPr id="6" name="Rounded Rectangle 5"/>
          <p:cNvSpPr/>
          <p:nvPr/>
        </p:nvSpPr>
        <p:spPr>
          <a:xfrm>
            <a:off x="3736504" y="3263652"/>
            <a:ext cx="914400" cy="9144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dirty="0" err="1" smtClean="0"/>
              <a:t>oa</a:t>
            </a:r>
            <a:endParaRPr lang="en-GB" dirty="0"/>
          </a:p>
        </p:txBody>
      </p:sp>
      <p:sp>
        <p:nvSpPr>
          <p:cNvPr id="7" name="Rounded Rectangle 6"/>
          <p:cNvSpPr/>
          <p:nvPr/>
        </p:nvSpPr>
        <p:spPr>
          <a:xfrm>
            <a:off x="2630074" y="3263652"/>
            <a:ext cx="914400" cy="9144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dirty="0" err="1" smtClean="0"/>
              <a:t>igh</a:t>
            </a:r>
            <a:endParaRPr lang="en-GB" dirty="0"/>
          </a:p>
        </p:txBody>
      </p:sp>
      <p:sp>
        <p:nvSpPr>
          <p:cNvPr id="8" name="Rounded Rectangle 7"/>
          <p:cNvSpPr/>
          <p:nvPr/>
        </p:nvSpPr>
        <p:spPr>
          <a:xfrm>
            <a:off x="1500596" y="3212976"/>
            <a:ext cx="914400" cy="9144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dirty="0" err="1" smtClean="0"/>
              <a:t>ee</a:t>
            </a:r>
            <a:endParaRPr lang="en-GB" dirty="0"/>
          </a:p>
        </p:txBody>
      </p:sp>
      <p:sp>
        <p:nvSpPr>
          <p:cNvPr id="9" name="Rounded Rectangle 8"/>
          <p:cNvSpPr/>
          <p:nvPr/>
        </p:nvSpPr>
        <p:spPr>
          <a:xfrm>
            <a:off x="8050872" y="3263652"/>
            <a:ext cx="914400" cy="9144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dirty="0" smtClean="0"/>
              <a:t>or</a:t>
            </a:r>
            <a:endParaRPr lang="en-GB" dirty="0"/>
          </a:p>
        </p:txBody>
      </p:sp>
      <p:sp>
        <p:nvSpPr>
          <p:cNvPr id="10" name="Rounded Rectangle 9"/>
          <p:cNvSpPr/>
          <p:nvPr/>
        </p:nvSpPr>
        <p:spPr>
          <a:xfrm>
            <a:off x="5779587" y="1971204"/>
            <a:ext cx="914400" cy="9144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GB" dirty="0" err="1" smtClean="0"/>
              <a:t>ng</a:t>
            </a:r>
            <a:endParaRPr lang="en-GB" dirty="0"/>
          </a:p>
        </p:txBody>
      </p:sp>
      <p:sp>
        <p:nvSpPr>
          <p:cNvPr id="11" name="Rounded Rectangle 10"/>
          <p:cNvSpPr/>
          <p:nvPr/>
        </p:nvSpPr>
        <p:spPr>
          <a:xfrm>
            <a:off x="4865187" y="3263652"/>
            <a:ext cx="914400" cy="9144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dirty="0" err="1" smtClean="0"/>
              <a:t>oo</a:t>
            </a:r>
            <a:endParaRPr lang="en-GB" dirty="0"/>
          </a:p>
        </p:txBody>
      </p:sp>
      <p:sp>
        <p:nvSpPr>
          <p:cNvPr id="12" name="Rounded Rectangle 11"/>
          <p:cNvSpPr/>
          <p:nvPr/>
        </p:nvSpPr>
        <p:spPr>
          <a:xfrm>
            <a:off x="5927314" y="3263652"/>
            <a:ext cx="914400" cy="9144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dirty="0" smtClean="0"/>
              <a:t>OO</a:t>
            </a:r>
            <a:endParaRPr lang="en-GB" dirty="0"/>
          </a:p>
        </p:txBody>
      </p:sp>
      <p:sp>
        <p:nvSpPr>
          <p:cNvPr id="13" name="Rounded Rectangle 12"/>
          <p:cNvSpPr/>
          <p:nvPr/>
        </p:nvSpPr>
        <p:spPr>
          <a:xfrm>
            <a:off x="2022522" y="1971204"/>
            <a:ext cx="914400" cy="9144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GB" dirty="0" err="1" smtClean="0"/>
              <a:t>ch</a:t>
            </a:r>
            <a:endParaRPr lang="en-GB" dirty="0"/>
          </a:p>
        </p:txBody>
      </p:sp>
      <p:sp>
        <p:nvSpPr>
          <p:cNvPr id="14" name="Rounded Rectangle 13"/>
          <p:cNvSpPr/>
          <p:nvPr/>
        </p:nvSpPr>
        <p:spPr>
          <a:xfrm>
            <a:off x="907520" y="1983160"/>
            <a:ext cx="914400" cy="9144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dirty="0" err="1" smtClean="0"/>
              <a:t>sh</a:t>
            </a:r>
            <a:endParaRPr lang="en-GB" dirty="0"/>
          </a:p>
        </p:txBody>
      </p:sp>
      <p:sp>
        <p:nvSpPr>
          <p:cNvPr id="15" name="Rounded Rectangle 14"/>
          <p:cNvSpPr/>
          <p:nvPr/>
        </p:nvSpPr>
        <p:spPr>
          <a:xfrm>
            <a:off x="3279304" y="1971204"/>
            <a:ext cx="914400" cy="9144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dirty="0" err="1" smtClean="0"/>
              <a:t>th</a:t>
            </a:r>
            <a:endParaRPr lang="en-GB" dirty="0"/>
          </a:p>
        </p:txBody>
      </p:sp>
      <p:sp>
        <p:nvSpPr>
          <p:cNvPr id="16" name="Rounded Rectangle 15"/>
          <p:cNvSpPr/>
          <p:nvPr/>
        </p:nvSpPr>
        <p:spPr>
          <a:xfrm>
            <a:off x="4001674" y="4368600"/>
            <a:ext cx="914400" cy="9144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dirty="0" smtClean="0"/>
              <a:t>ear</a:t>
            </a:r>
            <a:endParaRPr lang="en-GB" dirty="0"/>
          </a:p>
        </p:txBody>
      </p:sp>
      <p:sp>
        <p:nvSpPr>
          <p:cNvPr id="17" name="Rounded Rectangle 16"/>
          <p:cNvSpPr/>
          <p:nvPr/>
        </p:nvSpPr>
        <p:spPr>
          <a:xfrm>
            <a:off x="1565322" y="4391043"/>
            <a:ext cx="914400" cy="9144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dirty="0" err="1" smtClean="0"/>
              <a:t>ow</a:t>
            </a:r>
            <a:endParaRPr lang="en-GB" dirty="0"/>
          </a:p>
        </p:txBody>
      </p:sp>
      <p:sp>
        <p:nvSpPr>
          <p:cNvPr id="18" name="Rounded Rectangle 17"/>
          <p:cNvSpPr/>
          <p:nvPr/>
        </p:nvSpPr>
        <p:spPr>
          <a:xfrm>
            <a:off x="2822104" y="4355156"/>
            <a:ext cx="914400" cy="9144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dirty="0" err="1" smtClean="0"/>
              <a:t>oi</a:t>
            </a:r>
            <a:endParaRPr lang="en-GB" dirty="0"/>
          </a:p>
        </p:txBody>
      </p:sp>
      <p:sp>
        <p:nvSpPr>
          <p:cNvPr id="19" name="Rounded Rectangle 18"/>
          <p:cNvSpPr/>
          <p:nvPr/>
        </p:nvSpPr>
        <p:spPr>
          <a:xfrm>
            <a:off x="6384514" y="4394615"/>
            <a:ext cx="914400" cy="914400"/>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GB" dirty="0" err="1" smtClean="0"/>
              <a:t>ure</a:t>
            </a:r>
            <a:endParaRPr lang="en-GB" dirty="0"/>
          </a:p>
        </p:txBody>
      </p:sp>
      <p:sp>
        <p:nvSpPr>
          <p:cNvPr id="20" name="Rounded Rectangle 19"/>
          <p:cNvSpPr/>
          <p:nvPr/>
        </p:nvSpPr>
        <p:spPr>
          <a:xfrm>
            <a:off x="467544" y="4359745"/>
            <a:ext cx="914400" cy="9144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dirty="0"/>
              <a:t>u</a:t>
            </a:r>
            <a:r>
              <a:rPr lang="en-GB" dirty="0" smtClean="0"/>
              <a:t>r</a:t>
            </a:r>
            <a:endParaRPr lang="en-GB" dirty="0"/>
          </a:p>
        </p:txBody>
      </p:sp>
      <p:sp>
        <p:nvSpPr>
          <p:cNvPr id="21" name="Rounded Rectangle 20"/>
          <p:cNvSpPr/>
          <p:nvPr/>
        </p:nvSpPr>
        <p:spPr>
          <a:xfrm>
            <a:off x="6997336" y="3305326"/>
            <a:ext cx="914400" cy="9144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GB" dirty="0" err="1" smtClean="0"/>
              <a:t>ar</a:t>
            </a:r>
            <a:endParaRPr lang="en-GB" dirty="0"/>
          </a:p>
        </p:txBody>
      </p:sp>
      <p:sp>
        <p:nvSpPr>
          <p:cNvPr id="22" name="Rounded Rectangle 21"/>
          <p:cNvSpPr/>
          <p:nvPr/>
        </p:nvSpPr>
        <p:spPr>
          <a:xfrm>
            <a:off x="5077694" y="4355156"/>
            <a:ext cx="914400" cy="9144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dirty="0" smtClean="0"/>
              <a:t>air</a:t>
            </a:r>
            <a:endParaRPr lang="en-GB" dirty="0"/>
          </a:p>
        </p:txBody>
      </p:sp>
      <p:sp>
        <p:nvSpPr>
          <p:cNvPr id="23" name="Rounded Rectangle 22"/>
          <p:cNvSpPr/>
          <p:nvPr/>
        </p:nvSpPr>
        <p:spPr>
          <a:xfrm>
            <a:off x="7481580" y="4394615"/>
            <a:ext cx="914400" cy="9144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dirty="0" err="1" smtClean="0"/>
              <a:t>er</a:t>
            </a:r>
            <a:endParaRPr lang="en-GB" dirty="0"/>
          </a:p>
        </p:txBody>
      </p:sp>
      <p:sp>
        <p:nvSpPr>
          <p:cNvPr id="24" name="Rounded Rectangle 23"/>
          <p:cNvSpPr/>
          <p:nvPr/>
        </p:nvSpPr>
        <p:spPr>
          <a:xfrm>
            <a:off x="4618188" y="1971204"/>
            <a:ext cx="914400" cy="9144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dirty="0" err="1" smtClean="0"/>
              <a:t>th</a:t>
            </a:r>
            <a:endParaRPr lang="en-GB" dirty="0"/>
          </a:p>
        </p:txBody>
      </p:sp>
      <p:sp>
        <p:nvSpPr>
          <p:cNvPr id="25" name="Rounded Rectangle 24"/>
          <p:cNvSpPr/>
          <p:nvPr/>
        </p:nvSpPr>
        <p:spPr>
          <a:xfrm>
            <a:off x="7136472" y="1971204"/>
            <a:ext cx="914400" cy="914400"/>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GB" dirty="0" err="1" smtClean="0"/>
              <a:t>zh</a:t>
            </a:r>
            <a:endParaRPr lang="en-GB" dirty="0"/>
          </a:p>
        </p:txBody>
      </p:sp>
    </p:spTree>
    <p:extLst>
      <p:ext uri="{BB962C8B-B14F-4D97-AF65-F5344CB8AC3E}">
        <p14:creationId xmlns:p14="http://schemas.microsoft.com/office/powerpoint/2010/main" val="3400314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7"/>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8"/>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16"/>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2"/>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19"/>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Blending</a:t>
            </a:r>
            <a:endParaRPr lang="en-GB" dirty="0"/>
          </a:p>
        </p:txBody>
      </p:sp>
      <p:sp>
        <p:nvSpPr>
          <p:cNvPr id="3" name="Content Placeholder 2"/>
          <p:cNvSpPr>
            <a:spLocks noGrp="1"/>
          </p:cNvSpPr>
          <p:nvPr>
            <p:ph idx="1"/>
          </p:nvPr>
        </p:nvSpPr>
        <p:spPr/>
        <p:txBody>
          <a:bodyPr/>
          <a:lstStyle/>
          <a:p>
            <a:pPr marL="0" indent="0">
              <a:buNone/>
            </a:pPr>
            <a:r>
              <a:rPr lang="en-GB" dirty="0" smtClean="0"/>
              <a:t>How would we read these nonsense words?</a:t>
            </a:r>
          </a:p>
          <a:p>
            <a:pPr marL="0" indent="0">
              <a:buNone/>
            </a:pPr>
            <a:endParaRPr lang="en-GB" dirty="0" smtClean="0"/>
          </a:p>
          <a:p>
            <a:pPr marL="0" indent="0">
              <a:buNone/>
            </a:pPr>
            <a:r>
              <a:rPr lang="en-GB" b="1" dirty="0" err="1"/>
              <a:t>c</a:t>
            </a:r>
            <a:r>
              <a:rPr lang="en-GB" b="1" dirty="0" err="1" smtClean="0"/>
              <a:t>hail</a:t>
            </a:r>
            <a:r>
              <a:rPr lang="en-GB" b="1" dirty="0" smtClean="0"/>
              <a:t>			</a:t>
            </a:r>
            <a:r>
              <a:rPr lang="en-GB" b="1" dirty="0" err="1" smtClean="0"/>
              <a:t>pightfoy</a:t>
            </a:r>
            <a:r>
              <a:rPr lang="en-GB" b="1" dirty="0" smtClean="0"/>
              <a:t>		</a:t>
            </a:r>
            <a:r>
              <a:rPr lang="en-GB" b="1" dirty="0" err="1" smtClean="0"/>
              <a:t>dairang</a:t>
            </a:r>
            <a:endParaRPr lang="en-GB" b="1" dirty="0" smtClean="0"/>
          </a:p>
          <a:p>
            <a:pPr marL="0" indent="0">
              <a:buNone/>
            </a:pPr>
            <a:endParaRPr lang="en-GB" b="1" dirty="0"/>
          </a:p>
          <a:p>
            <a:pPr marL="0" indent="0">
              <a:buNone/>
            </a:pPr>
            <a:r>
              <a:rPr lang="en-GB" b="1" dirty="0" err="1" smtClean="0">
                <a:solidFill>
                  <a:srgbClr val="FF0000"/>
                </a:solidFill>
              </a:rPr>
              <a:t>ch</a:t>
            </a:r>
            <a:r>
              <a:rPr lang="en-GB" b="1" dirty="0" err="1" smtClean="0">
                <a:solidFill>
                  <a:srgbClr val="00B050"/>
                </a:solidFill>
              </a:rPr>
              <a:t>ai</a:t>
            </a:r>
            <a:r>
              <a:rPr lang="en-GB" b="1" dirty="0" err="1" smtClean="0"/>
              <a:t>l</a:t>
            </a:r>
            <a:r>
              <a:rPr lang="en-GB" b="1" dirty="0"/>
              <a:t>			</a:t>
            </a:r>
            <a:r>
              <a:rPr lang="en-GB" b="1" dirty="0" err="1" smtClean="0"/>
              <a:t>p</a:t>
            </a:r>
            <a:r>
              <a:rPr lang="en-GB" b="1" dirty="0" err="1" smtClean="0">
                <a:solidFill>
                  <a:schemeClr val="accent4">
                    <a:lumMod val="75000"/>
                  </a:schemeClr>
                </a:solidFill>
              </a:rPr>
              <a:t>igh</a:t>
            </a:r>
            <a:r>
              <a:rPr lang="en-GB" b="1" dirty="0" err="1" smtClean="0"/>
              <a:t>tf</a:t>
            </a:r>
            <a:r>
              <a:rPr lang="en-GB" b="1" dirty="0" err="1" smtClean="0">
                <a:solidFill>
                  <a:srgbClr val="FF0000"/>
                </a:solidFill>
              </a:rPr>
              <a:t>oy</a:t>
            </a:r>
            <a:r>
              <a:rPr lang="en-GB" b="1" dirty="0"/>
              <a:t>		</a:t>
            </a:r>
            <a:r>
              <a:rPr lang="en-GB" b="1" dirty="0" err="1"/>
              <a:t>d</a:t>
            </a:r>
            <a:r>
              <a:rPr lang="en-GB" b="1" dirty="0" err="1">
                <a:solidFill>
                  <a:srgbClr val="0070C0"/>
                </a:solidFill>
              </a:rPr>
              <a:t>air</a:t>
            </a:r>
            <a:r>
              <a:rPr lang="en-GB" b="1" dirty="0" err="1"/>
              <a:t>a</a:t>
            </a:r>
            <a:r>
              <a:rPr lang="en-GB" b="1" dirty="0" err="1">
                <a:solidFill>
                  <a:schemeClr val="accent6">
                    <a:lumMod val="75000"/>
                  </a:schemeClr>
                </a:solidFill>
              </a:rPr>
              <a:t>ng</a:t>
            </a:r>
            <a:endParaRPr lang="en-GB" b="1" dirty="0">
              <a:solidFill>
                <a:schemeClr val="accent6">
                  <a:lumMod val="75000"/>
                </a:schemeClr>
              </a:solidFill>
            </a:endParaRPr>
          </a:p>
          <a:p>
            <a:pPr marL="0" indent="0">
              <a:buNone/>
            </a:pPr>
            <a:endParaRPr lang="en-GB" dirty="0" smtClean="0"/>
          </a:p>
          <a:p>
            <a:pPr marL="0" indent="0">
              <a:buNone/>
            </a:pPr>
            <a:endParaRPr lang="en-GB" dirty="0"/>
          </a:p>
          <a:p>
            <a:pPr marL="0" indent="0">
              <a:buNone/>
            </a:pPr>
            <a:endParaRPr lang="en-GB" dirty="0"/>
          </a:p>
        </p:txBody>
      </p:sp>
    </p:spTree>
    <p:extLst>
      <p:ext uri="{BB962C8B-B14F-4D97-AF65-F5344CB8AC3E}">
        <p14:creationId xmlns:p14="http://schemas.microsoft.com/office/powerpoint/2010/main" val="3991192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Blending</a:t>
            </a:r>
            <a:endParaRPr lang="en-GB" dirty="0"/>
          </a:p>
        </p:txBody>
      </p:sp>
      <p:sp>
        <p:nvSpPr>
          <p:cNvPr id="3" name="Content Placeholder 2"/>
          <p:cNvSpPr>
            <a:spLocks noGrp="1"/>
          </p:cNvSpPr>
          <p:nvPr>
            <p:ph idx="1"/>
          </p:nvPr>
        </p:nvSpPr>
        <p:spPr/>
        <p:txBody>
          <a:bodyPr>
            <a:normAutofit/>
          </a:bodyPr>
          <a:lstStyle/>
          <a:p>
            <a:endParaRPr lang="en-GB" sz="2800" dirty="0" smtClean="0"/>
          </a:p>
          <a:p>
            <a:r>
              <a:rPr lang="en-GB" sz="2800" b="1" dirty="0" smtClean="0">
                <a:solidFill>
                  <a:srgbClr val="7030A0"/>
                </a:solidFill>
              </a:rPr>
              <a:t>One</a:t>
            </a:r>
            <a:r>
              <a:rPr lang="en-GB" sz="2800" dirty="0" smtClean="0"/>
              <a:t> letter can represent a sound as in ‘t a </a:t>
            </a:r>
            <a:r>
              <a:rPr lang="en-GB" sz="2800" b="1" dirty="0" smtClean="0">
                <a:solidFill>
                  <a:srgbClr val="7030A0"/>
                </a:solidFill>
              </a:rPr>
              <a:t>p</a:t>
            </a:r>
            <a:r>
              <a:rPr lang="en-GB" sz="2800" dirty="0" smtClean="0"/>
              <a:t>’</a:t>
            </a:r>
          </a:p>
          <a:p>
            <a:r>
              <a:rPr lang="en-GB" sz="2800" b="1" dirty="0" smtClean="0">
                <a:solidFill>
                  <a:srgbClr val="FF0000"/>
                </a:solidFill>
              </a:rPr>
              <a:t>Two</a:t>
            </a:r>
            <a:r>
              <a:rPr lang="en-GB" sz="2800" dirty="0" smtClean="0"/>
              <a:t> letters can represent a sound as in  ‘p </a:t>
            </a:r>
            <a:r>
              <a:rPr lang="en-GB" sz="2800" dirty="0" err="1" smtClean="0"/>
              <a:t>i</a:t>
            </a:r>
            <a:r>
              <a:rPr lang="en-GB" sz="2800" dirty="0" smtClean="0"/>
              <a:t> </a:t>
            </a:r>
            <a:r>
              <a:rPr lang="en-GB" sz="2800" b="1" dirty="0" err="1" smtClean="0">
                <a:solidFill>
                  <a:srgbClr val="FF0000"/>
                </a:solidFill>
              </a:rPr>
              <a:t>ck</a:t>
            </a:r>
            <a:r>
              <a:rPr lang="en-GB" sz="2800" dirty="0" smtClean="0"/>
              <a:t>’</a:t>
            </a:r>
          </a:p>
          <a:p>
            <a:r>
              <a:rPr lang="en-GB" sz="2800" b="1" dirty="0" smtClean="0">
                <a:solidFill>
                  <a:srgbClr val="00B050"/>
                </a:solidFill>
              </a:rPr>
              <a:t>Three</a:t>
            </a:r>
            <a:r>
              <a:rPr lang="en-GB" sz="2800" dirty="0" smtClean="0"/>
              <a:t> letters can represent  sound as in ‘l </a:t>
            </a:r>
            <a:r>
              <a:rPr lang="en-GB" sz="2800" b="1" dirty="0" err="1" smtClean="0">
                <a:solidFill>
                  <a:srgbClr val="00B050"/>
                </a:solidFill>
              </a:rPr>
              <a:t>igh</a:t>
            </a:r>
            <a:r>
              <a:rPr lang="en-GB" sz="2800" dirty="0" smtClean="0"/>
              <a:t> t’</a:t>
            </a:r>
          </a:p>
          <a:p>
            <a:r>
              <a:rPr lang="en-GB" sz="2800" b="1" dirty="0" smtClean="0">
                <a:solidFill>
                  <a:srgbClr val="0070C0"/>
                </a:solidFill>
              </a:rPr>
              <a:t>Four</a:t>
            </a:r>
            <a:r>
              <a:rPr lang="en-GB" sz="2800" dirty="0" smtClean="0"/>
              <a:t> letters can represent a sound as in ‘</a:t>
            </a:r>
            <a:r>
              <a:rPr lang="en-GB" sz="2800" dirty="0" err="1" smtClean="0"/>
              <a:t>th</a:t>
            </a:r>
            <a:r>
              <a:rPr lang="en-GB" sz="2800" dirty="0" smtClean="0"/>
              <a:t> r </a:t>
            </a:r>
            <a:r>
              <a:rPr lang="en-GB" sz="2800" b="1" dirty="0" err="1" smtClean="0">
                <a:solidFill>
                  <a:srgbClr val="0070C0"/>
                </a:solidFill>
              </a:rPr>
              <a:t>ough</a:t>
            </a:r>
            <a:r>
              <a:rPr lang="en-GB" sz="2800" dirty="0" smtClean="0"/>
              <a:t>’</a:t>
            </a:r>
          </a:p>
          <a:p>
            <a:endParaRPr lang="en-GB" sz="2800" dirty="0"/>
          </a:p>
          <a:p>
            <a:pPr marL="0" indent="0">
              <a:buNone/>
            </a:pPr>
            <a:endParaRPr lang="en-GB" sz="2800" dirty="0" smtClean="0"/>
          </a:p>
          <a:p>
            <a:endParaRPr lang="en-GB" sz="2800" dirty="0"/>
          </a:p>
        </p:txBody>
      </p:sp>
    </p:spTree>
    <p:extLst>
      <p:ext uri="{BB962C8B-B14F-4D97-AF65-F5344CB8AC3E}">
        <p14:creationId xmlns:p14="http://schemas.microsoft.com/office/powerpoint/2010/main" val="2080549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Blending</a:t>
            </a:r>
            <a:endParaRPr lang="en-GB" dirty="0"/>
          </a:p>
        </p:txBody>
      </p:sp>
      <p:sp>
        <p:nvSpPr>
          <p:cNvPr id="3" name="Content Placeholder 2"/>
          <p:cNvSpPr>
            <a:spLocks noGrp="1"/>
          </p:cNvSpPr>
          <p:nvPr>
            <p:ph idx="1"/>
          </p:nvPr>
        </p:nvSpPr>
        <p:spPr/>
        <p:txBody>
          <a:bodyPr/>
          <a:lstStyle/>
          <a:p>
            <a:pPr marL="0" indent="0">
              <a:buNone/>
            </a:pPr>
            <a:r>
              <a:rPr lang="en-GB" dirty="0" smtClean="0"/>
              <a:t>Use your full rainbow of sounds to have another go at blending these words. </a:t>
            </a:r>
          </a:p>
          <a:p>
            <a:pPr marL="0" indent="0">
              <a:buNone/>
            </a:pPr>
            <a:r>
              <a:rPr lang="en-GB" dirty="0" smtClean="0"/>
              <a:t>Try </a:t>
            </a:r>
            <a:r>
              <a:rPr lang="en-GB" u="sng" dirty="0" smtClean="0"/>
              <a:t>underlining</a:t>
            </a:r>
            <a:r>
              <a:rPr lang="en-GB" dirty="0" smtClean="0"/>
              <a:t> or </a:t>
            </a:r>
            <a:r>
              <a:rPr lang="en-GB" dirty="0" smtClean="0">
                <a:solidFill>
                  <a:srgbClr val="0070C0"/>
                </a:solidFill>
              </a:rPr>
              <a:t>highlighting</a:t>
            </a:r>
            <a:r>
              <a:rPr lang="en-GB" dirty="0" smtClean="0"/>
              <a:t> each word into the sounds that you can see on the rainbow.</a:t>
            </a:r>
          </a:p>
          <a:p>
            <a:pPr marL="0" indent="0">
              <a:buNone/>
            </a:pPr>
            <a:endParaRPr lang="en-GB" dirty="0"/>
          </a:p>
          <a:p>
            <a:pPr marL="0" indent="0" algn="ctr">
              <a:buNone/>
            </a:pPr>
            <a:r>
              <a:rPr lang="en-GB" b="1" dirty="0" err="1">
                <a:solidFill>
                  <a:srgbClr val="FF0000"/>
                </a:solidFill>
              </a:rPr>
              <a:t>s</a:t>
            </a:r>
            <a:r>
              <a:rPr lang="en-GB" b="1" dirty="0" err="1" smtClean="0">
                <a:solidFill>
                  <a:srgbClr val="FF0000"/>
                </a:solidFill>
              </a:rPr>
              <a:t>art</a:t>
            </a:r>
            <a:r>
              <a:rPr lang="en-GB" dirty="0" smtClean="0"/>
              <a:t>		</a:t>
            </a:r>
            <a:r>
              <a:rPr lang="en-GB" b="1" dirty="0" err="1" smtClean="0">
                <a:solidFill>
                  <a:srgbClr val="7030A0"/>
                </a:solidFill>
              </a:rPr>
              <a:t>tighfear</a:t>
            </a:r>
            <a:r>
              <a:rPr lang="en-GB" b="1" dirty="0" smtClean="0">
                <a:solidFill>
                  <a:srgbClr val="7030A0"/>
                </a:solidFill>
              </a:rPr>
              <a:t> </a:t>
            </a:r>
            <a:r>
              <a:rPr lang="en-GB" dirty="0" smtClean="0"/>
              <a:t>       	</a:t>
            </a:r>
            <a:r>
              <a:rPr lang="en-GB" b="1" dirty="0" err="1" smtClean="0">
                <a:solidFill>
                  <a:srgbClr val="FFFF00"/>
                </a:solidFill>
              </a:rPr>
              <a:t>poajing</a:t>
            </a:r>
            <a:r>
              <a:rPr lang="en-GB" dirty="0" smtClean="0"/>
              <a:t>	</a:t>
            </a:r>
          </a:p>
          <a:p>
            <a:pPr marL="0" indent="0">
              <a:buNone/>
            </a:pPr>
            <a:r>
              <a:rPr lang="en-GB" dirty="0"/>
              <a:t>	</a:t>
            </a:r>
            <a:r>
              <a:rPr lang="en-GB" dirty="0" smtClean="0"/>
              <a:t>	</a:t>
            </a:r>
          </a:p>
          <a:p>
            <a:pPr marL="0" indent="0" algn="ctr">
              <a:buNone/>
            </a:pPr>
            <a:r>
              <a:rPr lang="en-GB" b="1" dirty="0" err="1" smtClean="0">
                <a:solidFill>
                  <a:srgbClr val="00B050"/>
                </a:solidFill>
              </a:rPr>
              <a:t>yaireecher</a:t>
            </a:r>
            <a:endParaRPr lang="en-GB" b="1" dirty="0">
              <a:solidFill>
                <a:srgbClr val="00B050"/>
              </a:solidFill>
            </a:endParaRPr>
          </a:p>
        </p:txBody>
      </p:sp>
    </p:spTree>
    <p:extLst>
      <p:ext uri="{BB962C8B-B14F-4D97-AF65-F5344CB8AC3E}">
        <p14:creationId xmlns:p14="http://schemas.microsoft.com/office/powerpoint/2010/main" val="371421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How do we teach phonics in reception and Key Stage 1?</a:t>
            </a:r>
            <a:endParaRPr lang="en-GB" dirty="0"/>
          </a:p>
        </p:txBody>
      </p:sp>
      <p:sp>
        <p:nvSpPr>
          <p:cNvPr id="3" name="Content Placeholder 2"/>
          <p:cNvSpPr>
            <a:spLocks noGrp="1"/>
          </p:cNvSpPr>
          <p:nvPr>
            <p:ph idx="1"/>
          </p:nvPr>
        </p:nvSpPr>
        <p:spPr/>
        <p:txBody>
          <a:bodyPr>
            <a:normAutofit lnSpcReduction="10000"/>
          </a:bodyPr>
          <a:lstStyle/>
          <a:p>
            <a:r>
              <a:rPr lang="en-GB" dirty="0" smtClean="0">
                <a:solidFill>
                  <a:srgbClr val="FF0000"/>
                </a:solidFill>
              </a:rPr>
              <a:t>Using the Letters and sounds programme</a:t>
            </a:r>
          </a:p>
          <a:p>
            <a:r>
              <a:rPr lang="en-GB" dirty="0" smtClean="0">
                <a:solidFill>
                  <a:srgbClr val="00B050"/>
                </a:solidFill>
              </a:rPr>
              <a:t>Introduced in phases, grouping sounds together that can then form words e.g.</a:t>
            </a:r>
          </a:p>
          <a:p>
            <a:pPr marL="0" indent="0" algn="ctr">
              <a:buNone/>
            </a:pPr>
            <a:r>
              <a:rPr lang="en-GB" sz="6000" b="1" dirty="0" smtClean="0">
                <a:solidFill>
                  <a:srgbClr val="0070C0"/>
                </a:solidFill>
              </a:rPr>
              <a:t>s</a:t>
            </a:r>
            <a:r>
              <a:rPr lang="en-GB" sz="6000" dirty="0" smtClean="0"/>
              <a:t>  </a:t>
            </a:r>
            <a:r>
              <a:rPr lang="en-GB" sz="6000" b="1" dirty="0" smtClean="0">
                <a:solidFill>
                  <a:srgbClr val="FF0000"/>
                </a:solidFill>
              </a:rPr>
              <a:t>a</a:t>
            </a:r>
            <a:r>
              <a:rPr lang="en-GB" sz="6000" dirty="0" smtClean="0"/>
              <a:t>  </a:t>
            </a:r>
            <a:r>
              <a:rPr lang="en-GB" sz="6000" b="1" dirty="0" smtClean="0">
                <a:solidFill>
                  <a:srgbClr val="7030A0"/>
                </a:solidFill>
              </a:rPr>
              <a:t>t</a:t>
            </a:r>
            <a:r>
              <a:rPr lang="en-GB" sz="6000" dirty="0" smtClean="0"/>
              <a:t>  </a:t>
            </a:r>
            <a:r>
              <a:rPr lang="en-GB" sz="6000" b="1" dirty="0" smtClean="0">
                <a:solidFill>
                  <a:schemeClr val="accent6">
                    <a:lumMod val="75000"/>
                  </a:schemeClr>
                </a:solidFill>
              </a:rPr>
              <a:t>p</a:t>
            </a:r>
            <a:r>
              <a:rPr lang="en-GB" sz="6000" dirty="0" smtClean="0"/>
              <a:t>  </a:t>
            </a:r>
            <a:r>
              <a:rPr lang="en-GB" sz="6000" b="1" dirty="0" err="1" smtClean="0">
                <a:solidFill>
                  <a:srgbClr val="00B050"/>
                </a:solidFill>
              </a:rPr>
              <a:t>i</a:t>
            </a:r>
            <a:r>
              <a:rPr lang="en-GB" sz="6000" dirty="0" smtClean="0"/>
              <a:t>  </a:t>
            </a:r>
            <a:r>
              <a:rPr lang="en-GB" sz="6000" b="1" dirty="0" smtClean="0">
                <a:solidFill>
                  <a:srgbClr val="002060"/>
                </a:solidFill>
              </a:rPr>
              <a:t>n</a:t>
            </a:r>
          </a:p>
          <a:p>
            <a:pPr marL="0" indent="0">
              <a:buNone/>
            </a:pPr>
            <a:r>
              <a:rPr lang="en-GB" dirty="0" smtClean="0"/>
              <a:t>Using your whiteboards –how many words can you make from these sounds? You have a minute to win it!</a:t>
            </a:r>
          </a:p>
          <a:p>
            <a:pPr marL="0" indent="0" algn="ctr">
              <a:buNone/>
            </a:pPr>
            <a:r>
              <a:rPr lang="en-GB" dirty="0" smtClean="0">
                <a:solidFill>
                  <a:srgbClr val="FF0000"/>
                </a:solidFill>
              </a:rPr>
              <a:t>at  in  tap  sat  tip  nip tan pat an pan sit</a:t>
            </a:r>
          </a:p>
          <a:p>
            <a:pPr marL="0" indent="0">
              <a:buNone/>
            </a:pPr>
            <a:endParaRPr lang="en-GB" dirty="0"/>
          </a:p>
        </p:txBody>
      </p:sp>
    </p:spTree>
    <p:extLst>
      <p:ext uri="{BB962C8B-B14F-4D97-AF65-F5344CB8AC3E}">
        <p14:creationId xmlns:p14="http://schemas.microsoft.com/office/powerpoint/2010/main" val="326151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How do we teach phonics in reception and Key </a:t>
            </a:r>
            <a:r>
              <a:rPr lang="en-GB" dirty="0" smtClean="0"/>
              <a:t>Stage </a:t>
            </a:r>
            <a:r>
              <a:rPr lang="en-GB" dirty="0"/>
              <a:t>1?</a:t>
            </a:r>
          </a:p>
        </p:txBody>
      </p:sp>
      <p:sp>
        <p:nvSpPr>
          <p:cNvPr id="3" name="Content Placeholder 2"/>
          <p:cNvSpPr>
            <a:spLocks noGrp="1"/>
          </p:cNvSpPr>
          <p:nvPr>
            <p:ph idx="1"/>
          </p:nvPr>
        </p:nvSpPr>
        <p:spPr/>
        <p:txBody>
          <a:bodyPr>
            <a:normAutofit lnSpcReduction="10000"/>
          </a:bodyPr>
          <a:lstStyle/>
          <a:p>
            <a:r>
              <a:rPr lang="en-GB" dirty="0" smtClean="0">
                <a:solidFill>
                  <a:srgbClr val="FF0000"/>
                </a:solidFill>
              </a:rPr>
              <a:t>The letters b and d are introduced in different groups to avoid confusion</a:t>
            </a:r>
          </a:p>
          <a:p>
            <a:endParaRPr lang="en-GB" dirty="0"/>
          </a:p>
          <a:p>
            <a:r>
              <a:rPr lang="en-GB" dirty="0" smtClean="0">
                <a:solidFill>
                  <a:srgbClr val="0070C0"/>
                </a:solidFill>
              </a:rPr>
              <a:t>Sounds that have more than one way of being written are initially taught in one form only</a:t>
            </a:r>
          </a:p>
          <a:p>
            <a:endParaRPr lang="en-GB" dirty="0" smtClean="0">
              <a:solidFill>
                <a:srgbClr val="0070C0"/>
              </a:solidFill>
            </a:endParaRPr>
          </a:p>
          <a:p>
            <a:pPr marL="0" indent="0">
              <a:buNone/>
            </a:pPr>
            <a:r>
              <a:rPr lang="en-GB" dirty="0" smtClean="0">
                <a:solidFill>
                  <a:srgbClr val="00B050"/>
                </a:solidFill>
              </a:rPr>
              <a:t>For example: the sound </a:t>
            </a:r>
            <a:r>
              <a:rPr lang="en-GB" dirty="0" err="1" smtClean="0">
                <a:solidFill>
                  <a:srgbClr val="00B050"/>
                </a:solidFill>
              </a:rPr>
              <a:t>ai</a:t>
            </a:r>
            <a:r>
              <a:rPr lang="en-GB" dirty="0" smtClean="0">
                <a:solidFill>
                  <a:srgbClr val="00B050"/>
                </a:solidFill>
              </a:rPr>
              <a:t> (rain) is taught first and the alternatives a-e (gate) and ay (day) follow later</a:t>
            </a:r>
            <a:endParaRPr lang="en-GB" dirty="0">
              <a:solidFill>
                <a:srgbClr val="00B050"/>
              </a:solidFill>
            </a:endParaRPr>
          </a:p>
        </p:txBody>
      </p:sp>
    </p:spTree>
    <p:extLst>
      <p:ext uri="{BB962C8B-B14F-4D97-AF65-F5344CB8AC3E}">
        <p14:creationId xmlns:p14="http://schemas.microsoft.com/office/powerpoint/2010/main" val="1593151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t>  </a:t>
            </a:r>
            <a:r>
              <a:rPr lang="en-GB" sz="2800" dirty="0" smtClean="0"/>
              <a:t>Multi-sensory teaching</a:t>
            </a:r>
            <a:endParaRPr lang="en-GB" sz="3600" dirty="0"/>
          </a:p>
        </p:txBody>
      </p:sp>
      <p:sp>
        <p:nvSpPr>
          <p:cNvPr id="3" name="Content Placeholder 2"/>
          <p:cNvSpPr>
            <a:spLocks noGrp="1"/>
          </p:cNvSpPr>
          <p:nvPr>
            <p:ph idx="1"/>
          </p:nvPr>
        </p:nvSpPr>
        <p:spPr/>
        <p:txBody>
          <a:bodyPr>
            <a:normAutofit fontScale="92500"/>
          </a:bodyPr>
          <a:lstStyle/>
          <a:p>
            <a:pPr marL="0" indent="0">
              <a:buNone/>
            </a:pPr>
            <a:r>
              <a:rPr lang="en-GB" dirty="0" smtClean="0"/>
              <a:t>Each sound is taught in a multisensory way to enable to children to recognise:</a:t>
            </a:r>
          </a:p>
          <a:p>
            <a:r>
              <a:rPr lang="en-GB" dirty="0" smtClean="0"/>
              <a:t>Sound</a:t>
            </a:r>
          </a:p>
          <a:p>
            <a:r>
              <a:rPr lang="en-GB" dirty="0" smtClean="0"/>
              <a:t>Letter name</a:t>
            </a:r>
          </a:p>
          <a:p>
            <a:r>
              <a:rPr lang="en-GB" dirty="0" smtClean="0"/>
              <a:t>Shape</a:t>
            </a:r>
          </a:p>
          <a:p>
            <a:r>
              <a:rPr lang="en-GB" dirty="0" smtClean="0"/>
              <a:t>Formation</a:t>
            </a:r>
          </a:p>
          <a:p>
            <a:pPr marL="0" indent="0">
              <a:buNone/>
            </a:pPr>
            <a:endParaRPr lang="en-GB" dirty="0" smtClean="0">
              <a:hlinkClick r:id="rId2"/>
            </a:endParaRPr>
          </a:p>
          <a:p>
            <a:pPr marL="0" indent="0">
              <a:buNone/>
            </a:pPr>
            <a:r>
              <a:rPr lang="en-GB" u="sng" dirty="0">
                <a:hlinkClick r:id="rId3"/>
              </a:rPr>
              <a:t>Jolly Phonics song for children in order - YouTube</a:t>
            </a:r>
          </a:p>
          <a:p>
            <a:pPr marL="0" indent="0">
              <a:buNone/>
            </a:pPr>
            <a:endParaRPr lang="en-GB" dirty="0">
              <a:hlinkClick r:id="rId2"/>
            </a:endParaRPr>
          </a:p>
        </p:txBody>
      </p:sp>
      <p:pic>
        <p:nvPicPr>
          <p:cNvPr id="5" name="Picture 2" descr="C:\Users\teacher\AppData\Local\Microsoft\Windows\Temporary Internet Files\Content.IE5\90J2H920\MC900290188[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3674653" y="2995110"/>
            <a:ext cx="969354" cy="59442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C:\Users\teacher\Downloads\hand_r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21399" y="4005063"/>
            <a:ext cx="730721" cy="82206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7" descr="C:\Users\teacher\AppData\Local\Microsoft\Windows\Temporary Internet Files\Content.IE5\DD4QPUV8\MC900281284[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08104" y="2754044"/>
            <a:ext cx="1584176" cy="83549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C:\Users\teacher\AppData\Local\Microsoft\Windows\Temporary Internet Files\Content.IE5\QB268LJX\MC900238192[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236296" y="3930889"/>
            <a:ext cx="648072" cy="99343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http://images.scholastic.co.uk/assets/a/1e/61/jolly-phonics-logo-1149425.jpg"/>
          <p:cNvPicPr/>
          <p:nvPr/>
        </p:nvPicPr>
        <p:blipFill>
          <a:blip r:embed="rId8">
            <a:extLst>
              <a:ext uri="{28A0092B-C50C-407E-A947-70E740481C1C}">
                <a14:useLocalDpi xmlns:a14="http://schemas.microsoft.com/office/drawing/2010/main" val="0"/>
              </a:ext>
            </a:extLst>
          </a:blip>
          <a:srcRect/>
          <a:stretch>
            <a:fillRect/>
          </a:stretch>
        </p:blipFill>
        <p:spPr bwMode="auto">
          <a:xfrm>
            <a:off x="251520" y="692696"/>
            <a:ext cx="2356607" cy="803920"/>
          </a:xfrm>
          <a:prstGeom prst="rect">
            <a:avLst/>
          </a:prstGeom>
          <a:noFill/>
          <a:ln>
            <a:noFill/>
          </a:ln>
        </p:spPr>
      </p:pic>
    </p:spTree>
    <p:extLst>
      <p:ext uri="{BB962C8B-B14F-4D97-AF65-F5344CB8AC3E}">
        <p14:creationId xmlns:p14="http://schemas.microsoft.com/office/powerpoint/2010/main" val="620925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Tricky words</a:t>
            </a:r>
            <a:endParaRPr lang="en-GB" dirty="0"/>
          </a:p>
        </p:txBody>
      </p:sp>
      <p:sp>
        <p:nvSpPr>
          <p:cNvPr id="3" name="Content Placeholder 2"/>
          <p:cNvSpPr>
            <a:spLocks noGrp="1"/>
          </p:cNvSpPr>
          <p:nvPr>
            <p:ph idx="1"/>
          </p:nvPr>
        </p:nvSpPr>
        <p:spPr/>
        <p:txBody>
          <a:bodyPr>
            <a:normAutofit fontScale="85000" lnSpcReduction="10000"/>
          </a:bodyPr>
          <a:lstStyle/>
          <a:p>
            <a:r>
              <a:rPr lang="en-GB" dirty="0" smtClean="0">
                <a:solidFill>
                  <a:srgbClr val="00B050"/>
                </a:solidFill>
              </a:rPr>
              <a:t>Alongside each phase of the letters and sounds programme we teach tricky words</a:t>
            </a:r>
          </a:p>
          <a:p>
            <a:endParaRPr lang="en-GB" dirty="0"/>
          </a:p>
          <a:p>
            <a:r>
              <a:rPr lang="en-GB" dirty="0" smtClean="0">
                <a:solidFill>
                  <a:srgbClr val="7030A0"/>
                </a:solidFill>
              </a:rPr>
              <a:t>Tricky words cannot be read or spelt using our knowledge of sounds as they do not follow the rules</a:t>
            </a:r>
          </a:p>
          <a:p>
            <a:endParaRPr lang="en-GB" dirty="0"/>
          </a:p>
          <a:p>
            <a:r>
              <a:rPr lang="en-GB" dirty="0" smtClean="0">
                <a:solidFill>
                  <a:srgbClr val="FF0000"/>
                </a:solidFill>
              </a:rPr>
              <a:t>They have to be learnt as sight vocabulary</a:t>
            </a:r>
          </a:p>
          <a:p>
            <a:endParaRPr lang="en-GB" dirty="0" smtClean="0"/>
          </a:p>
          <a:p>
            <a:r>
              <a:rPr lang="en-GB" dirty="0" smtClean="0">
                <a:solidFill>
                  <a:srgbClr val="0070C0"/>
                </a:solidFill>
              </a:rPr>
              <a:t>As with the 44 sounds, tricky words are also taught in phases</a:t>
            </a:r>
          </a:p>
          <a:p>
            <a:endParaRPr lang="en-GB" dirty="0" smtClean="0"/>
          </a:p>
          <a:p>
            <a:pPr marL="0" indent="0">
              <a:buNone/>
            </a:pPr>
            <a:endParaRPr lang="en-GB" dirty="0"/>
          </a:p>
        </p:txBody>
      </p:sp>
    </p:spTree>
    <p:extLst>
      <p:ext uri="{BB962C8B-B14F-4D97-AF65-F5344CB8AC3E}">
        <p14:creationId xmlns:p14="http://schemas.microsoft.com/office/powerpoint/2010/main" val="3391820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Tricky words</a:t>
            </a:r>
            <a:endParaRPr lang="en-GB" dirty="0"/>
          </a:p>
        </p:txBody>
      </p:sp>
      <p:sp>
        <p:nvSpPr>
          <p:cNvPr id="3" name="Content Placeholder 2"/>
          <p:cNvSpPr>
            <a:spLocks noGrp="1"/>
          </p:cNvSpPr>
          <p:nvPr>
            <p:ph idx="1"/>
          </p:nvPr>
        </p:nvSpPr>
        <p:spPr/>
        <p:txBody>
          <a:bodyPr>
            <a:normAutofit fontScale="85000" lnSpcReduction="10000"/>
          </a:bodyPr>
          <a:lstStyle/>
          <a:p>
            <a:pPr marL="0" indent="0">
              <a:buNone/>
            </a:pPr>
            <a:endParaRPr lang="en-GB" dirty="0" smtClean="0"/>
          </a:p>
          <a:p>
            <a:pPr marL="0" indent="0">
              <a:buNone/>
            </a:pPr>
            <a:r>
              <a:rPr lang="en-GB" dirty="0" smtClean="0">
                <a:solidFill>
                  <a:srgbClr val="FF0000"/>
                </a:solidFill>
              </a:rPr>
              <a:t>the to I no go</a:t>
            </a:r>
          </a:p>
          <a:p>
            <a:pPr marL="0" indent="0">
              <a:buNone/>
            </a:pPr>
            <a:endParaRPr lang="en-GB" dirty="0" smtClean="0"/>
          </a:p>
          <a:p>
            <a:pPr marL="0" indent="0">
              <a:buNone/>
            </a:pPr>
            <a:r>
              <a:rPr lang="en-GB" dirty="0">
                <a:solidFill>
                  <a:srgbClr val="00B050"/>
                </a:solidFill>
              </a:rPr>
              <a:t>h</a:t>
            </a:r>
            <a:r>
              <a:rPr lang="en-GB" dirty="0" smtClean="0">
                <a:solidFill>
                  <a:srgbClr val="00B050"/>
                </a:solidFill>
              </a:rPr>
              <a:t>e she we me be was my you her they all are</a:t>
            </a:r>
          </a:p>
          <a:p>
            <a:pPr marL="0" indent="0">
              <a:buNone/>
            </a:pPr>
            <a:endParaRPr lang="en-GB" dirty="0" smtClean="0"/>
          </a:p>
          <a:p>
            <a:pPr marL="0" indent="0">
              <a:buNone/>
            </a:pPr>
            <a:r>
              <a:rPr lang="en-GB" dirty="0">
                <a:solidFill>
                  <a:srgbClr val="0070C0"/>
                </a:solidFill>
              </a:rPr>
              <a:t>s</a:t>
            </a:r>
            <a:r>
              <a:rPr lang="en-GB" dirty="0" smtClean="0">
                <a:solidFill>
                  <a:srgbClr val="0070C0"/>
                </a:solidFill>
              </a:rPr>
              <a:t>ome one said come do so were when have there out like little what</a:t>
            </a:r>
          </a:p>
          <a:p>
            <a:endParaRPr lang="en-GB" dirty="0"/>
          </a:p>
          <a:p>
            <a:pPr marL="0" indent="0">
              <a:buNone/>
            </a:pPr>
            <a:r>
              <a:rPr lang="en-GB" dirty="0" smtClean="0"/>
              <a:t>By the end of year one, the majority of children should be able to read and spell the above tricky words</a:t>
            </a:r>
            <a:endParaRPr lang="en-GB" dirty="0"/>
          </a:p>
        </p:txBody>
      </p:sp>
    </p:spTree>
    <p:extLst>
      <p:ext uri="{BB962C8B-B14F-4D97-AF65-F5344CB8AC3E}">
        <p14:creationId xmlns:p14="http://schemas.microsoft.com/office/powerpoint/2010/main" val="2887687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Phonics Screening Check</a:t>
            </a:r>
            <a:endParaRPr lang="en-GB" dirty="0"/>
          </a:p>
        </p:txBody>
      </p:sp>
      <p:sp>
        <p:nvSpPr>
          <p:cNvPr id="3" name="Content Placeholder 2"/>
          <p:cNvSpPr>
            <a:spLocks noGrp="1"/>
          </p:cNvSpPr>
          <p:nvPr>
            <p:ph idx="1"/>
          </p:nvPr>
        </p:nvSpPr>
        <p:spPr/>
        <p:txBody>
          <a:bodyPr>
            <a:normAutofit fontScale="92500" lnSpcReduction="10000"/>
          </a:bodyPr>
          <a:lstStyle/>
          <a:p>
            <a:pPr marL="0" indent="0">
              <a:buNone/>
            </a:pPr>
            <a:r>
              <a:rPr lang="en-GB" dirty="0" smtClean="0"/>
              <a:t>The phonics screening check is a short simple assessment to make sure that all pupils have learned phonic decoding (reading) to an appropriate standard by the age of 6. </a:t>
            </a:r>
            <a:endParaRPr lang="en-GB" dirty="0"/>
          </a:p>
          <a:p>
            <a:pPr marL="0" indent="0">
              <a:buNone/>
            </a:pPr>
            <a:endParaRPr lang="en-GB" dirty="0"/>
          </a:p>
          <a:p>
            <a:pPr marL="0" indent="0">
              <a:buNone/>
            </a:pPr>
            <a:r>
              <a:rPr lang="en-GB" dirty="0" smtClean="0"/>
              <a:t>All year 1 pupils in maintained schools, academies and free schools must complete the check</a:t>
            </a:r>
          </a:p>
          <a:p>
            <a:pPr marL="0" indent="0">
              <a:buNone/>
            </a:pPr>
            <a:endParaRPr lang="en-GB" dirty="0"/>
          </a:p>
          <a:p>
            <a:pPr marL="0" indent="0">
              <a:buNone/>
            </a:pPr>
            <a:r>
              <a:rPr lang="en-GB" dirty="0" smtClean="0"/>
              <a:t>This check takes place in the Summer term</a:t>
            </a:r>
          </a:p>
          <a:p>
            <a:pPr marL="0" indent="0">
              <a:buNone/>
            </a:pPr>
            <a:endParaRPr lang="en-GB" dirty="0"/>
          </a:p>
          <a:p>
            <a:pPr marL="0" indent="0">
              <a:buNone/>
            </a:pPr>
            <a:endParaRPr lang="en-GB" dirty="0"/>
          </a:p>
        </p:txBody>
      </p:sp>
    </p:spTree>
    <p:extLst>
      <p:ext uri="{BB962C8B-B14F-4D97-AF65-F5344CB8AC3E}">
        <p14:creationId xmlns:p14="http://schemas.microsoft.com/office/powerpoint/2010/main" val="3104716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Session Aims</a:t>
            </a:r>
            <a:endParaRPr lang="en-GB" b="1" dirty="0"/>
          </a:p>
        </p:txBody>
      </p:sp>
      <p:sp>
        <p:nvSpPr>
          <p:cNvPr id="3" name="Content Placeholder 2"/>
          <p:cNvSpPr>
            <a:spLocks noGrp="1"/>
          </p:cNvSpPr>
          <p:nvPr>
            <p:ph idx="1"/>
          </p:nvPr>
        </p:nvSpPr>
        <p:spPr/>
        <p:txBody>
          <a:bodyPr/>
          <a:lstStyle/>
          <a:p>
            <a:r>
              <a:rPr lang="en-GB" dirty="0" smtClean="0">
                <a:solidFill>
                  <a:srgbClr val="FF0000"/>
                </a:solidFill>
              </a:rPr>
              <a:t>What does phonics mean?</a:t>
            </a:r>
          </a:p>
          <a:p>
            <a:r>
              <a:rPr lang="en-GB" dirty="0" smtClean="0">
                <a:solidFill>
                  <a:srgbClr val="00B050"/>
                </a:solidFill>
              </a:rPr>
              <a:t>Understanding the 44 sounds of the English Language</a:t>
            </a:r>
          </a:p>
          <a:p>
            <a:r>
              <a:rPr lang="en-GB" dirty="0" smtClean="0">
                <a:solidFill>
                  <a:srgbClr val="0070C0"/>
                </a:solidFill>
              </a:rPr>
              <a:t>How to support blending skills for reading</a:t>
            </a:r>
          </a:p>
          <a:p>
            <a:r>
              <a:rPr lang="en-GB" dirty="0" smtClean="0">
                <a:solidFill>
                  <a:schemeClr val="accent6">
                    <a:lumMod val="75000"/>
                  </a:schemeClr>
                </a:solidFill>
              </a:rPr>
              <a:t>What are tricky words?</a:t>
            </a:r>
          </a:p>
          <a:p>
            <a:r>
              <a:rPr lang="en-GB" dirty="0" smtClean="0">
                <a:solidFill>
                  <a:srgbClr val="7030A0"/>
                </a:solidFill>
              </a:rPr>
              <a:t>The Year 1 phonics screening test</a:t>
            </a:r>
          </a:p>
          <a:p>
            <a:r>
              <a:rPr lang="en-GB" dirty="0" smtClean="0">
                <a:solidFill>
                  <a:srgbClr val="FF0000"/>
                </a:solidFill>
              </a:rPr>
              <a:t>Supporting reading at home</a:t>
            </a:r>
            <a:endParaRPr lang="en-GB" dirty="0">
              <a:solidFill>
                <a:srgbClr val="FF0000"/>
              </a:solidFill>
            </a:endParaRPr>
          </a:p>
        </p:txBody>
      </p:sp>
    </p:spTree>
    <p:extLst>
      <p:ext uri="{BB962C8B-B14F-4D97-AF65-F5344CB8AC3E}">
        <p14:creationId xmlns:p14="http://schemas.microsoft.com/office/powerpoint/2010/main" val="1764748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does the check work?</a:t>
            </a:r>
            <a:endParaRPr lang="en-GB" dirty="0"/>
          </a:p>
        </p:txBody>
      </p:sp>
      <p:sp>
        <p:nvSpPr>
          <p:cNvPr id="3" name="Content Placeholder 2"/>
          <p:cNvSpPr>
            <a:spLocks noGrp="1"/>
          </p:cNvSpPr>
          <p:nvPr>
            <p:ph idx="1"/>
          </p:nvPr>
        </p:nvSpPr>
        <p:spPr/>
        <p:txBody>
          <a:bodyPr>
            <a:normAutofit fontScale="70000" lnSpcReduction="20000"/>
          </a:bodyPr>
          <a:lstStyle/>
          <a:p>
            <a:r>
              <a:rPr lang="en-GB" dirty="0" smtClean="0"/>
              <a:t>Your child will sit with a teacher he or she knows and be asked to read 40 words aloud</a:t>
            </a:r>
          </a:p>
          <a:p>
            <a:endParaRPr lang="en-GB" dirty="0"/>
          </a:p>
          <a:p>
            <a:r>
              <a:rPr lang="en-GB" dirty="0" smtClean="0"/>
              <a:t>Your child may have read some of the words before, while others will be completely new</a:t>
            </a:r>
          </a:p>
          <a:p>
            <a:endParaRPr lang="en-GB" dirty="0"/>
          </a:p>
          <a:p>
            <a:r>
              <a:rPr lang="en-GB" dirty="0" smtClean="0"/>
              <a:t>The check will contain a mixture of real words and ‘non-words’ (or nonsense words)</a:t>
            </a:r>
          </a:p>
          <a:p>
            <a:pPr marL="0" indent="0">
              <a:buNone/>
            </a:pPr>
            <a:endParaRPr lang="en-GB" dirty="0"/>
          </a:p>
          <a:p>
            <a:r>
              <a:rPr lang="en-GB" dirty="0" smtClean="0"/>
              <a:t>The check normally takes a few minutes to complete and there is no time limit. If your child is struggling your teacher will stop the check. The check is designed not to be stressful for your child</a:t>
            </a:r>
          </a:p>
          <a:p>
            <a:pPr marL="0" indent="0">
              <a:buNone/>
            </a:pPr>
            <a:endParaRPr lang="en-GB" dirty="0"/>
          </a:p>
          <a:p>
            <a:pPr marL="0" indent="0">
              <a:buNone/>
            </a:pPr>
            <a:r>
              <a:rPr lang="en-GB" dirty="0" smtClean="0"/>
              <a:t> (DFE 2013)</a:t>
            </a:r>
          </a:p>
          <a:p>
            <a:endParaRPr lang="en-GB" dirty="0"/>
          </a:p>
          <a:p>
            <a:endParaRPr lang="en-GB" dirty="0"/>
          </a:p>
        </p:txBody>
      </p:sp>
    </p:spTree>
    <p:extLst>
      <p:ext uri="{BB962C8B-B14F-4D97-AF65-F5344CB8AC3E}">
        <p14:creationId xmlns:p14="http://schemas.microsoft.com/office/powerpoint/2010/main" val="3459289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Supporting Reading</a:t>
            </a:r>
            <a:br>
              <a:rPr lang="en-GB" dirty="0" smtClean="0"/>
            </a:br>
            <a:r>
              <a:rPr lang="en-GB" dirty="0" smtClean="0">
                <a:solidFill>
                  <a:srgbClr val="FF0000"/>
                </a:solidFill>
              </a:rPr>
              <a:t>Using Phonics</a:t>
            </a:r>
            <a:endParaRPr lang="en-GB" dirty="0">
              <a:solidFill>
                <a:srgbClr val="FF0000"/>
              </a:solidFill>
            </a:endParaRPr>
          </a:p>
        </p:txBody>
      </p:sp>
      <p:sp>
        <p:nvSpPr>
          <p:cNvPr id="3" name="Content Placeholder 2"/>
          <p:cNvSpPr>
            <a:spLocks noGrp="1"/>
          </p:cNvSpPr>
          <p:nvPr>
            <p:ph idx="1"/>
          </p:nvPr>
        </p:nvSpPr>
        <p:spPr/>
        <p:txBody>
          <a:bodyPr/>
          <a:lstStyle/>
          <a:p>
            <a:pPr marL="0" indent="0">
              <a:buNone/>
            </a:pPr>
            <a:r>
              <a:rPr lang="en-GB" dirty="0" smtClean="0"/>
              <a:t>When your child meets a word they don’t know ask them to:</a:t>
            </a:r>
          </a:p>
          <a:p>
            <a:r>
              <a:rPr lang="en-GB" dirty="0" smtClean="0">
                <a:solidFill>
                  <a:srgbClr val="FF0000"/>
                </a:solidFill>
              </a:rPr>
              <a:t>Sound out the word from left to right – try to avoid guesses based on the initial sound</a:t>
            </a:r>
          </a:p>
          <a:p>
            <a:r>
              <a:rPr lang="en-GB" dirty="0" smtClean="0">
                <a:solidFill>
                  <a:srgbClr val="00B050"/>
                </a:solidFill>
              </a:rPr>
              <a:t>Concentrate on the part of the word that may not have been sounded out correctly </a:t>
            </a:r>
            <a:r>
              <a:rPr lang="en-GB" dirty="0" err="1" smtClean="0">
                <a:solidFill>
                  <a:srgbClr val="00B050"/>
                </a:solidFill>
              </a:rPr>
              <a:t>e.g</a:t>
            </a:r>
            <a:r>
              <a:rPr lang="en-GB" dirty="0" smtClean="0">
                <a:solidFill>
                  <a:srgbClr val="00B050"/>
                </a:solidFill>
              </a:rPr>
              <a:t> </a:t>
            </a:r>
            <a:r>
              <a:rPr lang="en-GB" dirty="0" err="1" smtClean="0">
                <a:solidFill>
                  <a:srgbClr val="00B050"/>
                </a:solidFill>
              </a:rPr>
              <a:t>igh</a:t>
            </a:r>
            <a:endParaRPr lang="en-GB" dirty="0" smtClean="0">
              <a:solidFill>
                <a:srgbClr val="00B050"/>
              </a:solidFill>
            </a:endParaRPr>
          </a:p>
          <a:p>
            <a:r>
              <a:rPr lang="en-GB" dirty="0" smtClean="0">
                <a:solidFill>
                  <a:srgbClr val="0070C0"/>
                </a:solidFill>
              </a:rPr>
              <a:t>Tell them the correct sound that the letter/s make</a:t>
            </a:r>
            <a:endParaRPr lang="en-GB" dirty="0">
              <a:solidFill>
                <a:srgbClr val="0070C0"/>
              </a:solidFill>
            </a:endParaRPr>
          </a:p>
        </p:txBody>
      </p:sp>
    </p:spTree>
    <p:extLst>
      <p:ext uri="{BB962C8B-B14F-4D97-AF65-F5344CB8AC3E}">
        <p14:creationId xmlns:p14="http://schemas.microsoft.com/office/powerpoint/2010/main" val="133363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smtClean="0">
                <a:solidFill>
                  <a:schemeClr val="accent6">
                    <a:lumMod val="75000"/>
                  </a:schemeClr>
                </a:solidFill>
              </a:rPr>
              <a:t>Sound out the word from left to right again using the correct sounds</a:t>
            </a:r>
          </a:p>
          <a:p>
            <a:r>
              <a:rPr lang="en-GB" dirty="0" smtClean="0">
                <a:solidFill>
                  <a:srgbClr val="7030A0"/>
                </a:solidFill>
              </a:rPr>
              <a:t>Blend the sounds together faster and say the word</a:t>
            </a:r>
          </a:p>
          <a:p>
            <a:endParaRPr lang="en-GB" dirty="0"/>
          </a:p>
          <a:p>
            <a:pPr marL="0" indent="0">
              <a:buNone/>
            </a:pPr>
            <a:r>
              <a:rPr lang="en-GB" dirty="0" smtClean="0"/>
              <a:t>In some cases you may need to tell them what the word is</a:t>
            </a:r>
            <a:endParaRPr lang="en-GB" dirty="0"/>
          </a:p>
        </p:txBody>
      </p:sp>
    </p:spTree>
    <p:extLst>
      <p:ext uri="{BB962C8B-B14F-4D97-AF65-F5344CB8AC3E}">
        <p14:creationId xmlns:p14="http://schemas.microsoft.com/office/powerpoint/2010/main" val="3863199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Supporting Reading</a:t>
            </a:r>
            <a:br>
              <a:rPr lang="en-GB" dirty="0" smtClean="0"/>
            </a:br>
            <a:r>
              <a:rPr lang="en-GB" dirty="0">
                <a:solidFill>
                  <a:srgbClr val="FF0000"/>
                </a:solidFill>
              </a:rPr>
              <a:t>A</a:t>
            </a:r>
            <a:r>
              <a:rPr lang="en-GB" dirty="0" smtClean="0">
                <a:solidFill>
                  <a:srgbClr val="FF0000"/>
                </a:solidFill>
              </a:rPr>
              <a:t>t Home</a:t>
            </a:r>
            <a:endParaRPr lang="en-GB" dirty="0">
              <a:solidFill>
                <a:srgbClr val="FF0000"/>
              </a:solidFill>
            </a:endParaRPr>
          </a:p>
        </p:txBody>
      </p:sp>
      <p:sp>
        <p:nvSpPr>
          <p:cNvPr id="3" name="Content Placeholder 2"/>
          <p:cNvSpPr>
            <a:spLocks noGrp="1"/>
          </p:cNvSpPr>
          <p:nvPr>
            <p:ph idx="1"/>
          </p:nvPr>
        </p:nvSpPr>
        <p:spPr/>
        <p:txBody>
          <a:bodyPr>
            <a:normAutofit fontScale="77500" lnSpcReduction="20000"/>
          </a:bodyPr>
          <a:lstStyle/>
          <a:p>
            <a:r>
              <a:rPr lang="en-GB" dirty="0" smtClean="0">
                <a:solidFill>
                  <a:srgbClr val="00B050"/>
                </a:solidFill>
              </a:rPr>
              <a:t>Find a quiet place away from interruptions</a:t>
            </a:r>
          </a:p>
          <a:p>
            <a:endParaRPr lang="en-GB" dirty="0"/>
          </a:p>
          <a:p>
            <a:r>
              <a:rPr lang="en-GB" dirty="0" smtClean="0">
                <a:solidFill>
                  <a:srgbClr val="0070C0"/>
                </a:solidFill>
              </a:rPr>
              <a:t>Sit somewhere comfortable where you can both see the book. A table is useful to prevent the book from moving around. Try to avoid the book being ‘flat’ if possible.</a:t>
            </a:r>
          </a:p>
          <a:p>
            <a:endParaRPr lang="en-GB" dirty="0"/>
          </a:p>
          <a:p>
            <a:r>
              <a:rPr lang="en-GB" dirty="0" smtClean="0">
                <a:solidFill>
                  <a:schemeClr val="accent6">
                    <a:lumMod val="75000"/>
                  </a:schemeClr>
                </a:solidFill>
              </a:rPr>
              <a:t>Let your child take control of the book –turning pages, following the words with a finger etc.</a:t>
            </a:r>
          </a:p>
          <a:p>
            <a:pPr marL="0" indent="0">
              <a:buNone/>
            </a:pPr>
            <a:endParaRPr lang="en-GB" dirty="0" smtClean="0"/>
          </a:p>
          <a:p>
            <a:r>
              <a:rPr lang="en-GB" dirty="0" smtClean="0">
                <a:solidFill>
                  <a:srgbClr val="7030A0"/>
                </a:solidFill>
              </a:rPr>
              <a:t>Spend a few minutes discussing the ‘blurb’ and front cover before you even open the book-what do you think this book is about?</a:t>
            </a:r>
          </a:p>
          <a:p>
            <a:pPr marL="0" indent="0">
              <a:buNone/>
            </a:pPr>
            <a:endParaRPr lang="en-GB" dirty="0"/>
          </a:p>
        </p:txBody>
      </p:sp>
    </p:spTree>
    <p:extLst>
      <p:ext uri="{BB962C8B-B14F-4D97-AF65-F5344CB8AC3E}">
        <p14:creationId xmlns:p14="http://schemas.microsoft.com/office/powerpoint/2010/main" val="3991242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r>
              <a:rPr lang="en-GB" dirty="0" smtClean="0"/>
              <a:t>Help and support your child if they get stuck on any words. DO NOT simply tell them the words, encourage them to work it out by:</a:t>
            </a:r>
          </a:p>
          <a:p>
            <a:pPr marL="0" indent="0">
              <a:buNone/>
            </a:pPr>
            <a:r>
              <a:rPr lang="en-GB" dirty="0" smtClean="0">
                <a:solidFill>
                  <a:srgbClr val="7030A0"/>
                </a:solidFill>
              </a:rPr>
              <a:t>-sounding out and blending</a:t>
            </a:r>
          </a:p>
          <a:p>
            <a:pPr marL="0" indent="0">
              <a:buNone/>
            </a:pPr>
            <a:r>
              <a:rPr lang="en-GB" dirty="0" smtClean="0">
                <a:solidFill>
                  <a:srgbClr val="FF0000"/>
                </a:solidFill>
              </a:rPr>
              <a:t>-using any picture clues</a:t>
            </a:r>
          </a:p>
          <a:p>
            <a:pPr marL="0" indent="0">
              <a:buNone/>
            </a:pPr>
            <a:r>
              <a:rPr lang="en-GB" dirty="0" smtClean="0">
                <a:solidFill>
                  <a:schemeClr val="accent6">
                    <a:lumMod val="75000"/>
                  </a:schemeClr>
                </a:solidFill>
              </a:rPr>
              <a:t>-using the context of the sentence to work out the word.</a:t>
            </a:r>
          </a:p>
          <a:p>
            <a:pPr marL="0" indent="0">
              <a:buNone/>
            </a:pPr>
            <a:r>
              <a:rPr lang="en-GB" dirty="0" smtClean="0">
                <a:solidFill>
                  <a:srgbClr val="00B050"/>
                </a:solidFill>
              </a:rPr>
              <a:t>-re-reading to check for meaning</a:t>
            </a:r>
            <a:endParaRPr lang="en-GB" dirty="0">
              <a:solidFill>
                <a:srgbClr val="00B050"/>
              </a:solidFill>
            </a:endParaRPr>
          </a:p>
        </p:txBody>
      </p:sp>
    </p:spTree>
    <p:extLst>
      <p:ext uri="{BB962C8B-B14F-4D97-AF65-F5344CB8AC3E}">
        <p14:creationId xmlns:p14="http://schemas.microsoft.com/office/powerpoint/2010/main" val="1838834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a:bodyPr>
          <a:lstStyle/>
          <a:p>
            <a:r>
              <a:rPr lang="en-GB" dirty="0" smtClean="0">
                <a:solidFill>
                  <a:srgbClr val="0070C0"/>
                </a:solidFill>
              </a:rPr>
              <a:t>Isolate a difficult word – cover the rest of the text </a:t>
            </a:r>
          </a:p>
          <a:p>
            <a:r>
              <a:rPr lang="en-GB" dirty="0" smtClean="0">
                <a:solidFill>
                  <a:srgbClr val="FF0000"/>
                </a:solidFill>
              </a:rPr>
              <a:t>Break up a word into chunks (syllables) </a:t>
            </a:r>
          </a:p>
          <a:p>
            <a:r>
              <a:rPr lang="en-GB" dirty="0" smtClean="0">
                <a:solidFill>
                  <a:srgbClr val="00B050"/>
                </a:solidFill>
              </a:rPr>
              <a:t>Warm the text before you start reading –pick out tricky words or challenging vocabulary and help your child become familiar with the words first. Always have a whiteboard to hand or try using magnetic letters</a:t>
            </a:r>
          </a:p>
          <a:p>
            <a:endParaRPr lang="en-GB" dirty="0" smtClean="0"/>
          </a:p>
        </p:txBody>
      </p:sp>
    </p:spTree>
    <p:extLst>
      <p:ext uri="{BB962C8B-B14F-4D97-AF65-F5344CB8AC3E}">
        <p14:creationId xmlns:p14="http://schemas.microsoft.com/office/powerpoint/2010/main" val="2048230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a:t>When your child is reading more independently –use the 3Ps</a:t>
            </a:r>
          </a:p>
          <a:p>
            <a:endParaRPr lang="en-GB" dirty="0"/>
          </a:p>
          <a:p>
            <a:pPr marL="0" indent="0">
              <a:buNone/>
            </a:pPr>
            <a:r>
              <a:rPr lang="en-GB" b="1" dirty="0">
                <a:solidFill>
                  <a:srgbClr val="00B050"/>
                </a:solidFill>
              </a:rPr>
              <a:t>Pause</a:t>
            </a:r>
            <a:r>
              <a:rPr lang="en-GB" dirty="0"/>
              <a:t> (before you tell them the word)</a:t>
            </a:r>
          </a:p>
          <a:p>
            <a:pPr marL="0" indent="0">
              <a:buNone/>
            </a:pPr>
            <a:r>
              <a:rPr lang="en-GB" b="1" dirty="0">
                <a:solidFill>
                  <a:srgbClr val="FF0000"/>
                </a:solidFill>
              </a:rPr>
              <a:t>Prompt</a:t>
            </a:r>
            <a:r>
              <a:rPr lang="en-GB" dirty="0"/>
              <a:t> (if they needs a little help)</a:t>
            </a:r>
          </a:p>
          <a:p>
            <a:pPr marL="0" indent="0">
              <a:buNone/>
            </a:pPr>
            <a:r>
              <a:rPr lang="en-GB" b="1" dirty="0">
                <a:solidFill>
                  <a:schemeClr val="accent6">
                    <a:lumMod val="75000"/>
                  </a:schemeClr>
                </a:solidFill>
              </a:rPr>
              <a:t>Praise </a:t>
            </a:r>
          </a:p>
          <a:p>
            <a:endParaRPr lang="en-GB" dirty="0"/>
          </a:p>
        </p:txBody>
      </p:sp>
    </p:spTree>
    <p:extLst>
      <p:ext uri="{BB962C8B-B14F-4D97-AF65-F5344CB8AC3E}">
        <p14:creationId xmlns:p14="http://schemas.microsoft.com/office/powerpoint/2010/main" val="2663245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r>
              <a:rPr lang="en-GB" dirty="0" smtClean="0"/>
              <a:t>Ask your child questions to check their understanding of the text e.g. </a:t>
            </a:r>
          </a:p>
          <a:p>
            <a:pPr marL="0" indent="0">
              <a:buNone/>
            </a:pPr>
            <a:r>
              <a:rPr lang="en-GB" dirty="0">
                <a:solidFill>
                  <a:schemeClr val="accent6">
                    <a:lumMod val="75000"/>
                  </a:schemeClr>
                </a:solidFill>
              </a:rPr>
              <a:t>W</a:t>
            </a:r>
            <a:r>
              <a:rPr lang="en-GB" dirty="0" smtClean="0">
                <a:solidFill>
                  <a:schemeClr val="accent6">
                    <a:lumMod val="75000"/>
                  </a:schemeClr>
                </a:solidFill>
              </a:rPr>
              <a:t>hat was your favourite part? </a:t>
            </a:r>
          </a:p>
          <a:p>
            <a:pPr marL="0" indent="0">
              <a:buNone/>
            </a:pPr>
            <a:r>
              <a:rPr lang="en-GB" dirty="0" smtClean="0">
                <a:solidFill>
                  <a:srgbClr val="FF0000"/>
                </a:solidFill>
              </a:rPr>
              <a:t>How did you feel about the main character? </a:t>
            </a:r>
          </a:p>
          <a:p>
            <a:pPr marL="0" indent="0">
              <a:buNone/>
            </a:pPr>
            <a:r>
              <a:rPr lang="en-GB" dirty="0" smtClean="0">
                <a:solidFill>
                  <a:srgbClr val="00B050"/>
                </a:solidFill>
              </a:rPr>
              <a:t>Which words show you that the character is happy? </a:t>
            </a:r>
          </a:p>
          <a:p>
            <a:pPr marL="0" indent="0">
              <a:buNone/>
            </a:pPr>
            <a:r>
              <a:rPr lang="en-GB" dirty="0" smtClean="0">
                <a:solidFill>
                  <a:srgbClr val="0070C0"/>
                </a:solidFill>
              </a:rPr>
              <a:t>What might happen next?</a:t>
            </a:r>
          </a:p>
          <a:p>
            <a:pPr marL="0" indent="0">
              <a:buNone/>
            </a:pPr>
            <a:r>
              <a:rPr lang="en-GB" dirty="0" smtClean="0"/>
              <a:t>Don’t forget that they can ask the questions too!</a:t>
            </a:r>
          </a:p>
          <a:p>
            <a:pPr marL="0" indent="0">
              <a:buNone/>
            </a:pPr>
            <a:endParaRPr lang="en-GB" dirty="0"/>
          </a:p>
        </p:txBody>
      </p:sp>
    </p:spTree>
    <p:extLst>
      <p:ext uri="{BB962C8B-B14F-4D97-AF65-F5344CB8AC3E}">
        <p14:creationId xmlns:p14="http://schemas.microsoft.com/office/powerpoint/2010/main" val="262534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smtClean="0">
                <a:solidFill>
                  <a:srgbClr val="FF0000"/>
                </a:solidFill>
              </a:rPr>
              <a:t>Give your child lots of praise and encouragement</a:t>
            </a:r>
          </a:p>
          <a:p>
            <a:endParaRPr lang="en-GB" dirty="0"/>
          </a:p>
          <a:p>
            <a:r>
              <a:rPr lang="en-GB" dirty="0" smtClean="0">
                <a:solidFill>
                  <a:srgbClr val="0070C0"/>
                </a:solidFill>
              </a:rPr>
              <a:t>Do not worry if your child does not remember a word that they have read easily before. Stay positive and simply encourage and help them work it out again</a:t>
            </a:r>
          </a:p>
          <a:p>
            <a:pPr marL="0" indent="0">
              <a:buNone/>
            </a:pPr>
            <a:endParaRPr lang="en-GB" dirty="0"/>
          </a:p>
        </p:txBody>
      </p:sp>
    </p:spTree>
    <p:extLst>
      <p:ext uri="{BB962C8B-B14F-4D97-AF65-F5344CB8AC3E}">
        <p14:creationId xmlns:p14="http://schemas.microsoft.com/office/powerpoint/2010/main" val="396435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normAutofit/>
          </a:bodyPr>
          <a:lstStyle/>
          <a:p>
            <a:r>
              <a:rPr lang="en-GB" dirty="0" smtClean="0">
                <a:solidFill>
                  <a:srgbClr val="FF0000"/>
                </a:solidFill>
              </a:rPr>
              <a:t>Try not to read with your child whilst you are helping their siblings or completing other tasks</a:t>
            </a:r>
          </a:p>
          <a:p>
            <a:endParaRPr lang="en-GB" dirty="0"/>
          </a:p>
          <a:p>
            <a:endParaRPr lang="en-GB" dirty="0" smtClean="0">
              <a:solidFill>
                <a:srgbClr val="00B050"/>
              </a:solidFill>
            </a:endParaRPr>
          </a:p>
          <a:p>
            <a:endParaRPr lang="en-GB" dirty="0" smtClean="0">
              <a:solidFill>
                <a:srgbClr val="00B050"/>
              </a:solidFill>
            </a:endParaRPr>
          </a:p>
          <a:p>
            <a:endParaRPr lang="en-GB" dirty="0" smtClean="0">
              <a:solidFill>
                <a:srgbClr val="00B050"/>
              </a:solidFill>
            </a:endParaRPr>
          </a:p>
          <a:p>
            <a:endParaRPr lang="en-GB" dirty="0">
              <a:solidFill>
                <a:srgbClr val="00B050"/>
              </a:solidFill>
            </a:endParaRPr>
          </a:p>
          <a:p>
            <a:endParaRPr lang="en-GB" dirty="0" smtClean="0">
              <a:solidFill>
                <a:srgbClr val="00B050"/>
              </a:solidFill>
            </a:endParaRPr>
          </a:p>
        </p:txBody>
      </p:sp>
      <p:pic>
        <p:nvPicPr>
          <p:cNvPr id="1026" name="Picture 2" descr="http://mamanyc.mamanyc.netdna-cdn.com/wp-content/uploads/2012/04/juggling_moth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38" y="3212976"/>
            <a:ext cx="2414028" cy="234161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theknotstory.com/wp-content/uploads/2014/07/article-2138202-12DE3373000005DC-212_634x610.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16016" y="3212976"/>
            <a:ext cx="2520280" cy="2369013"/>
          </a:xfrm>
          <a:prstGeom prst="rect">
            <a:avLst/>
          </a:prstGeom>
          <a:noFill/>
          <a:ln>
            <a:noFill/>
          </a:ln>
        </p:spPr>
      </p:pic>
    </p:spTree>
    <p:extLst>
      <p:ext uri="{BB962C8B-B14F-4D97-AF65-F5344CB8AC3E}">
        <p14:creationId xmlns:p14="http://schemas.microsoft.com/office/powerpoint/2010/main" val="2146282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t>What does phonics mean?</a:t>
            </a:r>
            <a:endParaRPr lang="en-GB" b="1" dirty="0"/>
          </a:p>
        </p:txBody>
      </p:sp>
      <p:sp>
        <p:nvSpPr>
          <p:cNvPr id="3" name="Content Placeholder 2"/>
          <p:cNvSpPr>
            <a:spLocks noGrp="1"/>
          </p:cNvSpPr>
          <p:nvPr>
            <p:ph idx="1"/>
          </p:nvPr>
        </p:nvSpPr>
        <p:spPr/>
        <p:txBody>
          <a:bodyPr>
            <a:normAutofit fontScale="62500" lnSpcReduction="20000"/>
          </a:bodyPr>
          <a:lstStyle/>
          <a:p>
            <a:pPr marL="0" indent="0">
              <a:buNone/>
            </a:pPr>
            <a:endParaRPr lang="en-GB" dirty="0" smtClean="0"/>
          </a:p>
          <a:p>
            <a:pPr marL="0" indent="0">
              <a:buNone/>
            </a:pPr>
            <a:r>
              <a:rPr lang="en-GB" dirty="0" smtClean="0"/>
              <a:t>Phonics means the sounds that letters make in words</a:t>
            </a:r>
          </a:p>
          <a:p>
            <a:pPr marL="0" indent="0">
              <a:buNone/>
            </a:pPr>
            <a:endParaRPr lang="en-GB" dirty="0" smtClean="0"/>
          </a:p>
          <a:p>
            <a:r>
              <a:rPr lang="en-GB" dirty="0" smtClean="0"/>
              <a:t>There are </a:t>
            </a:r>
            <a:r>
              <a:rPr lang="en-GB" sz="5200" dirty="0" smtClean="0">
                <a:solidFill>
                  <a:srgbClr val="FF0000"/>
                </a:solidFill>
              </a:rPr>
              <a:t>26</a:t>
            </a:r>
            <a:r>
              <a:rPr lang="en-GB" dirty="0" smtClean="0"/>
              <a:t> letters</a:t>
            </a:r>
          </a:p>
          <a:p>
            <a:r>
              <a:rPr lang="en-GB" dirty="0" smtClean="0"/>
              <a:t>There are </a:t>
            </a:r>
            <a:r>
              <a:rPr lang="en-GB" sz="5100" dirty="0" smtClean="0">
                <a:solidFill>
                  <a:srgbClr val="0070C0"/>
                </a:solidFill>
              </a:rPr>
              <a:t>44</a:t>
            </a:r>
            <a:r>
              <a:rPr lang="en-GB" dirty="0" smtClean="0"/>
              <a:t> sounds</a:t>
            </a:r>
          </a:p>
          <a:p>
            <a:endParaRPr lang="en-GB" dirty="0" smtClean="0"/>
          </a:p>
          <a:p>
            <a:r>
              <a:rPr lang="en-GB" dirty="0" smtClean="0"/>
              <a:t>There are over 140 ways to combine the 26 letters to make 44 sounds</a:t>
            </a:r>
          </a:p>
          <a:p>
            <a:pPr marL="0" indent="0">
              <a:buNone/>
            </a:pPr>
            <a:endParaRPr lang="en-GB" dirty="0" smtClean="0"/>
          </a:p>
          <a:p>
            <a:pPr marL="0" indent="0">
              <a:buNone/>
            </a:pPr>
            <a:r>
              <a:rPr lang="en-GB" dirty="0" smtClean="0">
                <a:solidFill>
                  <a:srgbClr val="0070C0"/>
                </a:solidFill>
              </a:rPr>
              <a:t>We </a:t>
            </a:r>
            <a:r>
              <a:rPr lang="en-GB" sz="5100" b="1" dirty="0" smtClean="0">
                <a:solidFill>
                  <a:srgbClr val="0070C0"/>
                </a:solidFill>
              </a:rPr>
              <a:t>blend </a:t>
            </a:r>
            <a:r>
              <a:rPr lang="en-GB" dirty="0" smtClean="0">
                <a:solidFill>
                  <a:srgbClr val="0070C0"/>
                </a:solidFill>
              </a:rPr>
              <a:t>sounds together to help us </a:t>
            </a:r>
            <a:r>
              <a:rPr lang="en-GB" b="1" dirty="0" smtClean="0">
                <a:solidFill>
                  <a:srgbClr val="0070C0"/>
                </a:solidFill>
              </a:rPr>
              <a:t>read</a:t>
            </a:r>
            <a:r>
              <a:rPr lang="en-GB" dirty="0" smtClean="0">
                <a:solidFill>
                  <a:srgbClr val="0070C0"/>
                </a:solidFill>
              </a:rPr>
              <a:t> (build words up)</a:t>
            </a:r>
          </a:p>
          <a:p>
            <a:pPr marL="0" indent="0">
              <a:buNone/>
            </a:pPr>
            <a:endParaRPr lang="en-GB" dirty="0" smtClean="0"/>
          </a:p>
          <a:p>
            <a:pPr marL="0" indent="0">
              <a:buNone/>
            </a:pPr>
            <a:r>
              <a:rPr lang="en-GB" dirty="0" smtClean="0">
                <a:solidFill>
                  <a:srgbClr val="FF0000"/>
                </a:solidFill>
              </a:rPr>
              <a:t>We </a:t>
            </a:r>
            <a:r>
              <a:rPr lang="en-GB" sz="5800" b="1" dirty="0" smtClean="0">
                <a:solidFill>
                  <a:srgbClr val="FF0000"/>
                </a:solidFill>
              </a:rPr>
              <a:t>segment</a:t>
            </a:r>
            <a:r>
              <a:rPr lang="en-GB" dirty="0" smtClean="0">
                <a:solidFill>
                  <a:srgbClr val="FF0000"/>
                </a:solidFill>
              </a:rPr>
              <a:t> words into sounds to help us </a:t>
            </a:r>
            <a:r>
              <a:rPr lang="en-GB" b="1" dirty="0" smtClean="0">
                <a:solidFill>
                  <a:srgbClr val="FF0000"/>
                </a:solidFill>
              </a:rPr>
              <a:t>spell</a:t>
            </a:r>
            <a:r>
              <a:rPr lang="en-GB" dirty="0" smtClean="0">
                <a:solidFill>
                  <a:srgbClr val="FF0000"/>
                </a:solidFill>
              </a:rPr>
              <a:t> (break words down)</a:t>
            </a:r>
            <a:endParaRPr lang="en-GB" dirty="0">
              <a:solidFill>
                <a:srgbClr val="FF0000"/>
              </a:solidFill>
            </a:endParaRPr>
          </a:p>
          <a:p>
            <a:pPr marL="0" indent="0">
              <a:buNone/>
            </a:pPr>
            <a:endParaRPr lang="en-GB" dirty="0"/>
          </a:p>
          <a:p>
            <a:pPr marL="0" indent="0">
              <a:buNone/>
            </a:pPr>
            <a:endParaRPr lang="en-GB" dirty="0"/>
          </a:p>
          <a:p>
            <a:pPr marL="0" indent="0">
              <a:buNone/>
            </a:pPr>
            <a:endParaRPr lang="en-GB" dirty="0"/>
          </a:p>
          <a:p>
            <a:pPr marL="0" indent="0">
              <a:buNone/>
            </a:pPr>
            <a:endParaRPr lang="en-GB" dirty="0" smtClean="0"/>
          </a:p>
          <a:p>
            <a:pPr marL="0" indent="0" algn="ctr">
              <a:buNone/>
            </a:pPr>
            <a:endParaRPr lang="en-GB" dirty="0"/>
          </a:p>
        </p:txBody>
      </p:sp>
    </p:spTree>
    <p:extLst>
      <p:ext uri="{BB962C8B-B14F-4D97-AF65-F5344CB8AC3E}">
        <p14:creationId xmlns:p14="http://schemas.microsoft.com/office/powerpoint/2010/main" val="2045399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a:solidFill>
                  <a:srgbClr val="00B050"/>
                </a:solidFill>
              </a:rPr>
              <a:t>Don’t make your child read there and then if they are really not in the mood. Suggest another time and walk </a:t>
            </a:r>
            <a:r>
              <a:rPr lang="en-GB" dirty="0" smtClean="0">
                <a:solidFill>
                  <a:srgbClr val="00B050"/>
                </a:solidFill>
              </a:rPr>
              <a:t>away</a:t>
            </a:r>
          </a:p>
          <a:p>
            <a:endParaRPr lang="en-GB" dirty="0">
              <a:solidFill>
                <a:srgbClr val="00B050"/>
              </a:solidFill>
            </a:endParaRPr>
          </a:p>
          <a:p>
            <a:endParaRPr lang="en-GB" dirty="0">
              <a:solidFill>
                <a:srgbClr val="00B050"/>
              </a:solidFill>
            </a:endParaRPr>
          </a:p>
          <a:p>
            <a:endParaRPr lang="en-GB" dirty="0"/>
          </a:p>
          <a:p>
            <a:r>
              <a:rPr lang="en-GB" dirty="0">
                <a:solidFill>
                  <a:srgbClr val="0070C0"/>
                </a:solidFill>
              </a:rPr>
              <a:t>Have fun reading </a:t>
            </a:r>
            <a:r>
              <a:rPr lang="en-GB" dirty="0" smtClean="0">
                <a:solidFill>
                  <a:srgbClr val="0070C0"/>
                </a:solidFill>
              </a:rPr>
              <a:t>together    </a:t>
            </a:r>
            <a:endParaRPr lang="en-GB" dirty="0">
              <a:solidFill>
                <a:srgbClr val="0070C0"/>
              </a:solidFill>
            </a:endParaRPr>
          </a:p>
          <a:p>
            <a:endParaRPr lang="en-GB" dirty="0"/>
          </a:p>
        </p:txBody>
      </p:sp>
      <p:sp>
        <p:nvSpPr>
          <p:cNvPr id="5" name="AutoShape 2" descr="data:image/jpeg;base64,/9j/4AAQSkZJRgABAQAAAQABAAD/2wCEAAkGBxQQEhQRERQSEBUUEBYVFBUUFhAVFBQVFRQWFhUUFxQYHCggGBolHBQUITEhJSkrLi4uFx8zODMsNygtLisBCgoKDg0OGhAQGywkICQsLCwsLCwsLCwsLCwsLCwsLCwsLCwsLCwsLCwsLCwsLCwsLCwsLCwsLCwsLCwsLCwsLP/AABEIALcBEwMBIgACEQEDEQH/xAAbAAEAAQUBAAAAAAAAAAAAAAAABgECAwQFB//EADoQAAIBAQYEAwYEBgEFAAAAAAABAhEDBAUSITFBUWFxBoGREyKhsdHwMkJSwRQjgpLh8dIHFRYzYv/EABkBAQADAQEAAAAAAAAAAAAAAAABAgMEBf/EACMRAQEAAgICAwEBAQEBAAAAAAABAhEDIRITMUFRFCJhMgT/2gAMAwEAAhEDEQA/APcQAAAAAAAAAAAAAAAAAAAAAFCoAAAAAAAAAAAAAAAAAAAAAAAAAAAAAAAAAAAAAAAAAGO3t4wVZNJEaxnxFJVVku7fD6Fcs5j8rY4XL4SW0tox3aRo22NWUXRyp98iAWmJWjmpStFKvBPY5d8vcvzTltwcteb3o/QyvLfptOGfb1KGNWUtpxr6P0Zu2N6jLZo8UjfZRVYTq+T1zLk+PwMd38Vys5e+3CnFONKEzkpeKfr3SoqebYN460Sbc18H2fA7l28VKW/npsW9kUvFklwNC4YlC12aZvl5ds7NfIACUAAAAAAAAAAAAAAAAAAAAAAAAAAAAAAauIXpWcW2Zp2ySrVEC8WY3mqk6Ku/RdjPkz8Y048PKrcY8QauUnXpv5UIliuKytKrNli9kmq9eFP9nFxHEXOVY7cNafBcTQd4tG9V56aowmNvddW5Oo6V2tnF0zOWvHc2Xeq6SVaeq+pxHfXFaunRU180qmr/ABqk9XKDfGtYv1WhbxRtIbW55otweblxa78UcO8Wkm3F1fNP59TJZXlxo89PWpltL5Ga2rKm9KN+QRouyotE10fA7VxxOjSZHbG32U1VP1R042Cesa136PzFTEww/E3Fpp0o+D26o9GwHE/bw1/Et+q4M8Zw62o0npptuS7w7fXd7WLTrCTpT9NeHb6kY5eNM8PKPTAW2c1JJouOpxAAAAAAAAAAAAAAAAAAAAAAAAAAAGterbKqmyRbxRicbPSrW9ab5Vu+/BeZTPLxm18MfK6aniDHKJxUo14rd06vgeZY1fvaN1ddXRbRXVvibWLYi2nKWi1pFbJcE3xfNkRvNtmrV6197tul26HPP9XddepjNRkvV43k5ZYp6vX0MVlf4yXuN6fHsW4rdHOzittK+bp+3yMlwwC1UU0qrctuQmNrUneHaVjV6d/n5Ga63By3+/M6dngUoe9trWm6NiysGnWXBPzI80+u/bnwuK1k1X4GWzjHR02fX4nRvN2zax+9NTFb3alI9P8AZXyX8HNt4PNXdG7dLeq+9H9osvMdDSuTazN8CdqWOrYWzzbuqdV24p8yVXC2/DXjp0ZCLF1a12e/Vf7ZKbhKqVaa9qP/ACVyWxerYBepOzjX3uFedP3O1GVSF+Fb5R+zk+zJhZyOjiy3i4+XHWTKADVkAAAAAAAAAAAAAAAAAAAAAAAAx29plTfJHlHjG81m3X3WteerTS+R6L4gvGSzZ454tvUpSlT9Sa7UObmu8pHX/wDPjqWuHeb45qaa2rTtVfQjvtqycfN9KfbNm0nKDq9mqUbVeRrqz96vbu9KUE6WvaQXaDtFGvJJ9Cc4JckorUhGAy97K+/0J/hCMM/l1cc/yzTwly/Mqdjm3vBKunr0JTCJV2RGk+X6hVngzi2nVcuTMWI4PKKbVW6V5k79jpqY5XdPgNVHlHl1/uM9OC4Pmcq091UXPfnwPT8SuCaaSRBcZuLs3WmjrrwTWuvItjkjPHrccOwtMrlTg6/X4fIkWE3vgyOxjHPXRN0eqfzR2rk1GiWtdi+THFOcLvVGmtVp5E/wu/KaXb4nmGFST3dNdfQmWAWtKa1135rgRxZWVHNhLExRUxWE6oyna4AAAAAAAAAAAAAAAAAAAAAAAKSYEd8Zv+S6attL10+XyPKcVsc81r7uqf8AS1Gj7UZ6F42v0HGdirR58u0cqy9W9TzFTcaqVd20nvwr8Tj5bvJ38M1ijE7r/Mkq1SfF7UFhFTlrs+P7/D4mxepfik9FKT8/9tmK4xpSuldlxp+xMvRrt2cLhka16VJrc7/CNKyUfQhuDWWrWvQ78cAVrZKDhlnGWaNotd91JPV+pWYzK9td2Y9RMrpfIT2lF9jdzqhD8J8PQu8ElrKrbdGqt0SS10SotCWKyrDyJ1q6VrTvWKWcdHKrrolu2cj/AMwu9crkk6ta13WjXKtTqRuaVHSjjKqap+66mla+G4TtvbpKMs2ZpVyOVa5staV48uhbHGWdoytl6ZI3r2usaNarR6qnM5eL3X3XXr8SSWNwjCr3b1bfFnIxt+6+xjljqt8MtvJ5Ty2ko8E9OnT4HUuF46cdO/38jkYjZSzTnHT3tf8ABms5+5HSq1r3rqa3uOedVMcLlLM+1afffYl2DWzVEtk6+f3Ug2C3x5aaN0oq7riTbC7yvZ+6k25KtfxVpt2Mb8tPpOLjavRrijoxlU4eE3muWDTTTqq8UdtHbx3cefyTVXgA0ZgAAAAAAAAAAAAAAAAAAGK8ukXTehlLLXYUjybFLVJyi370k3KTru3p5kMvjyT3cpPTkiZeMbt/Mm4J7tcVs+mtCFXiDjq6dEq9zzp109T57cy199+9q86qVhGsqy9F5/Q1otqT4tt0+nxNmDdKtUa368fqas3Y8K2+e1knsqU9T0q5w0VDyfwzelG8Rr+eqr10a/c9fw1JpFb8tsdXAvNnljXibFlF5UVvcePpxo+DpxKXf2jgquOZrdJpd6MnXau5pfYyTdHuZHChgu9nJUUpZmq1k1FN+SNwmb0r1trWjIt4lnls5Po/kSm3IH/1AvihYy1o5Uiu8il7rWdS1AL7iULSzUYcWs3Tz4mO6W2X3Wq6Jeeq++5hu9ypWaok6PfRLkbV2tbNtVq01vTTvvzqa9a6c/dvbs4ZeMmTqpbdOJKsLxDaafJUro2qbepELOCg9czqqKjW3TyO7hlJJZKNxpWD779Stw63prHpGBYmrW2o6LIm3XSren32JdZzUtUQbwncIyk3JKdFs6JrXjzJdcnScoptrKnrrTV8Tbj3Plyc0m+m8ipRFTZzAAAAAAAAAAAAoVAAAAAABjtXoVbp1ORid8rotCuWWovhjcqhHjesJOUHV1ekWuNdm+KPOr9ed3ltHJ81x59uh6fidyVruR6++HU3VKqptVnn2yXb1ccN4yPPIPVaOulab1X7UL73bUjVuv7LgiR37wz+nNB+b+Zxb7gVsk1BZttXpWhpM5WeXFlGlKjScfddap/paPSPBfiRW8EnpOOk48ntVdDzG0uVvZ/kly2qn6Ft0u1tCcbSEnZTWz1j5Pnvt0LWS/auNynWnul4xCKWuZ05Jsw2WLOX4YaLaskvgyIYTjkk42du03TWUfwrvyJnYWEJqtE6lZe+2+PhJ3FsMWdUnCTb/S4v9zo2d5runHvT9mYFd4RWioa3tXN5bOjpvJ7L6sm3SuUxyv8AmabF/vShFttJI8w8Y4beL/OLs6Qs4axUk6yf6uh6UsLTeabc312XZbIySuK5FN5S7ib4XHVeJWvh690yuKkv/lqr8nRdStl4evCpWDolzW/qezyw9ciiw1cifPNTww/68uu2GW+lYPRUSfL7R3cMuFrF1y71XrxJtHD1yM0LqlwNJz8nj49LawjTwOEoSTk5x0o6JbedV/onOHZKNwdXJ1k3uyMws6G5dp0ddhx56vbn5sPL4ScGpcrzm0e/zNs6pduGzV0AAlAAAAKACoKAACmYZgLgW5hmAuBbmGcDUxK8ZVTn8jgW8qs3sTnmm/Q06HNyXddnFj4zbVdkWSsDcbLamXjG/lXNtLnXga9phy5HZLZFbhF5yVH54SnwMbwSL4Eh0GhHhFvbUdeAxejin5IvscInZqlnaTguSo0uyknQ7zKDxT7Kjd7w+3a/98+1IJfBGPDbS1u1VL+bGteCkq8uDXoSO0s0xK6JrYjWSfPH7Y7li0LTRPXk9JLyZvKaZybxhEJbrz4o162ljRJu0Vdnv/d9S3lZ8q+Ev/mpAkXKJzbriClvWL5P71N6FrUtLGNljKol2UpGRWpZVVRLlAtTL6k9I7Z7ra0a7ndTqRup3rpOsI9jbjv05+bH7ZwW5hU1YKgpUVAqClRUCoKVAFgLSoQqCgAqUACXExf3JZns+PXkcqV+i+JIr7YKeklVcjmyway/RH0McuO27jq4+bGTVjnfxC5lrvSXE6awey/RH0qXRwyzW1nD+2JX039X/ox/HGlf4r8y9UUV9XOvbU70brFbRS8kX+yHp/6r/RPxHv4hvaE3/RP6Fa2j2s5+eVfNkg9mPZk+mI/ov44KsLZ/lS7yX7Jl38FbPjBecn+yO5kK5CfVij+jJHpYRauSbtqJfljBUfdtt+lDdjdJpUzr+1/U6mQZC3rxV92X6487hN/nS/pf1LHhsv1J/wBP+Tt5CvsyPVj+JnPnPtF7xhFo9pwpycH/AMjGrteLPbLNcqtfHUlnsx7IerFP9GaN2V8kvxwnDum16rQ2IX2L/MvU7vsSkrsnuk/Ir6vyp9/7HI/iFzKK903Om8Ns3+SH9qKf9qs/0R9ER6r+re/H8adjbKbSWrZJrGNIpckc273KEPwxUeySOnDY1ww8WHLyeXwuABdkAAACgAqUAAtBQEoVBQAVAKAWTRicTOyxoJYXEtaMrRa0QMdClDJQpQCyhTKZKCgFlBlL6CgFmUZS+hWgFmUZS+goBbQrQuFAKUK0KpFyQFFEqolUi5IAomWJakXIkVAAQAAACgAqCgAsAAAAAVAAFGWsoALWWsAC0AAAAAKgAAABUoAAKgAVKoqAKouQAFyLgAAAAAACgAAoVAA//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 name="Picture 5" descr="http://nogreaterjoy.org/wordpress/f/Angry-Child.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9592" y="3284984"/>
            <a:ext cx="1871345" cy="1247775"/>
          </a:xfrm>
          <a:prstGeom prst="rect">
            <a:avLst/>
          </a:prstGeom>
          <a:noFill/>
          <a:ln>
            <a:noFill/>
          </a:ln>
        </p:spPr>
      </p:pic>
      <p:pic>
        <p:nvPicPr>
          <p:cNvPr id="7" name="Picture 6" descr="http://www.theincredibleworld.co.in/wp-content/uploads/2012/05/story17-copy.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7864" y="3280841"/>
            <a:ext cx="1602105" cy="1540510"/>
          </a:xfrm>
          <a:prstGeom prst="rect">
            <a:avLst/>
          </a:prstGeom>
          <a:noFill/>
          <a:ln>
            <a:noFill/>
          </a:ln>
        </p:spPr>
      </p:pic>
      <p:pic>
        <p:nvPicPr>
          <p:cNvPr id="8" name="Picture 7" descr="http://www.businessinsider.com/image/4f32f5a3eab8eaa13b000012/angry-kid-child-mad.jpg"/>
          <p:cNvPicPr/>
          <p:nvPr/>
        </p:nvPicPr>
        <p:blipFill>
          <a:blip r:embed="rId4">
            <a:extLst>
              <a:ext uri="{28A0092B-C50C-407E-A947-70E740481C1C}">
                <a14:useLocalDpi xmlns:a14="http://schemas.microsoft.com/office/drawing/2010/main" val="0"/>
              </a:ext>
            </a:extLst>
          </a:blip>
          <a:srcRect/>
          <a:stretch>
            <a:fillRect/>
          </a:stretch>
        </p:blipFill>
        <p:spPr bwMode="auto">
          <a:xfrm>
            <a:off x="5657656" y="3280841"/>
            <a:ext cx="1739265" cy="1304925"/>
          </a:xfrm>
          <a:prstGeom prst="rect">
            <a:avLst/>
          </a:prstGeom>
          <a:noFill/>
          <a:ln>
            <a:noFill/>
          </a:ln>
        </p:spPr>
      </p:pic>
      <p:pic>
        <p:nvPicPr>
          <p:cNvPr id="9" name="Picture 8" descr="http://www.scholastic.com/parents/sites/default/files/styles/featured_image/public/field_asset_image/6013/0651/6042/Daughter_Dad_laughing_book_couch.jpg?itok=LLulAHWE"/>
          <p:cNvPicPr/>
          <p:nvPr/>
        </p:nvPicPr>
        <p:blipFill>
          <a:blip r:embed="rId5">
            <a:extLst>
              <a:ext uri="{28A0092B-C50C-407E-A947-70E740481C1C}">
                <a14:useLocalDpi xmlns:a14="http://schemas.microsoft.com/office/drawing/2010/main" val="0"/>
              </a:ext>
            </a:extLst>
          </a:blip>
          <a:srcRect/>
          <a:stretch>
            <a:fillRect/>
          </a:stretch>
        </p:blipFill>
        <p:spPr bwMode="auto">
          <a:xfrm>
            <a:off x="3491880" y="5524931"/>
            <a:ext cx="1631082" cy="1211585"/>
          </a:xfrm>
          <a:prstGeom prst="rect">
            <a:avLst/>
          </a:prstGeom>
          <a:noFill/>
          <a:ln>
            <a:noFill/>
          </a:ln>
        </p:spPr>
      </p:pic>
    </p:spTree>
    <p:extLst>
      <p:ext uri="{BB962C8B-B14F-4D97-AF65-F5344CB8AC3E}">
        <p14:creationId xmlns:p14="http://schemas.microsoft.com/office/powerpoint/2010/main" val="1215950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marL="0" indent="0">
              <a:buNone/>
            </a:pPr>
            <a:r>
              <a:rPr lang="en-GB" b="1" dirty="0" smtClean="0">
                <a:solidFill>
                  <a:srgbClr val="0070C0"/>
                </a:solidFill>
              </a:rPr>
              <a:t>Fiction Books</a:t>
            </a:r>
            <a:r>
              <a:rPr lang="en-GB" b="1" dirty="0" smtClean="0"/>
              <a:t>			</a:t>
            </a:r>
            <a:r>
              <a:rPr lang="en-GB" b="1" dirty="0" smtClean="0">
                <a:solidFill>
                  <a:srgbClr val="FF0000"/>
                </a:solidFill>
              </a:rPr>
              <a:t>Fact Books</a:t>
            </a:r>
          </a:p>
          <a:p>
            <a:pPr marL="0" indent="0">
              <a:buNone/>
            </a:pPr>
            <a:endParaRPr lang="en-GB" b="1" dirty="0"/>
          </a:p>
          <a:p>
            <a:pPr marL="0" indent="0">
              <a:buNone/>
            </a:pPr>
            <a:r>
              <a:rPr lang="en-GB" b="1" dirty="0" smtClean="0">
                <a:solidFill>
                  <a:srgbClr val="00B050"/>
                </a:solidFill>
              </a:rPr>
              <a:t>Comics</a:t>
            </a:r>
            <a:r>
              <a:rPr lang="en-GB" b="1" dirty="0" smtClean="0"/>
              <a:t>        </a:t>
            </a:r>
            <a:r>
              <a:rPr lang="en-GB" b="1" dirty="0" smtClean="0">
                <a:solidFill>
                  <a:schemeClr val="accent6">
                    <a:lumMod val="75000"/>
                  </a:schemeClr>
                </a:solidFill>
              </a:rPr>
              <a:t>Newspapers </a:t>
            </a:r>
            <a:r>
              <a:rPr lang="en-GB" b="1" dirty="0" smtClean="0">
                <a:solidFill>
                  <a:srgbClr val="FFFF00"/>
                </a:solidFill>
              </a:rPr>
              <a:t> </a:t>
            </a:r>
            <a:r>
              <a:rPr lang="en-GB" b="1" dirty="0" smtClean="0"/>
              <a:t>          </a:t>
            </a:r>
            <a:r>
              <a:rPr lang="en-GB" b="1" dirty="0" smtClean="0">
                <a:solidFill>
                  <a:srgbClr val="7030A0"/>
                </a:solidFill>
              </a:rPr>
              <a:t>Instructions</a:t>
            </a:r>
          </a:p>
          <a:p>
            <a:pPr marL="0" indent="0">
              <a:buNone/>
            </a:pPr>
            <a:endParaRPr lang="en-GB" b="1" dirty="0"/>
          </a:p>
          <a:p>
            <a:pPr marL="0" indent="0">
              <a:buNone/>
            </a:pPr>
            <a:r>
              <a:rPr lang="en-GB" b="1" dirty="0" smtClean="0">
                <a:solidFill>
                  <a:srgbClr val="0070C0"/>
                </a:solidFill>
              </a:rPr>
              <a:t>Recipes</a:t>
            </a:r>
            <a:r>
              <a:rPr lang="en-GB" b="1" dirty="0" smtClean="0"/>
              <a:t>            </a:t>
            </a:r>
            <a:r>
              <a:rPr lang="en-GB" b="1" dirty="0" smtClean="0">
                <a:solidFill>
                  <a:srgbClr val="FF0000"/>
                </a:solidFill>
              </a:rPr>
              <a:t>Shopping lists           </a:t>
            </a:r>
            <a:r>
              <a:rPr lang="en-GB" b="1" dirty="0" smtClean="0">
                <a:solidFill>
                  <a:srgbClr val="00B050"/>
                </a:solidFill>
              </a:rPr>
              <a:t>Labels</a:t>
            </a:r>
          </a:p>
          <a:p>
            <a:pPr marL="0" indent="0">
              <a:buNone/>
            </a:pPr>
            <a:endParaRPr lang="en-GB" b="1" dirty="0"/>
          </a:p>
          <a:p>
            <a:pPr marL="0" indent="0">
              <a:buNone/>
            </a:pPr>
            <a:r>
              <a:rPr lang="en-GB" b="1" dirty="0" smtClean="0">
                <a:solidFill>
                  <a:schemeClr val="accent6">
                    <a:lumMod val="75000"/>
                  </a:schemeClr>
                </a:solidFill>
              </a:rPr>
              <a:t>Advertisements</a:t>
            </a:r>
            <a:r>
              <a:rPr lang="en-GB" b="1" dirty="0" smtClean="0">
                <a:solidFill>
                  <a:srgbClr val="FFFF00"/>
                </a:solidFill>
              </a:rPr>
              <a:t> </a:t>
            </a:r>
            <a:r>
              <a:rPr lang="en-GB" b="1" dirty="0" smtClean="0"/>
              <a:t>	</a:t>
            </a:r>
            <a:r>
              <a:rPr lang="en-GB" b="1" dirty="0" smtClean="0">
                <a:solidFill>
                  <a:srgbClr val="7030A0"/>
                </a:solidFill>
              </a:rPr>
              <a:t> Signs    </a:t>
            </a:r>
            <a:r>
              <a:rPr lang="en-GB" b="1" dirty="0" smtClean="0">
                <a:solidFill>
                  <a:srgbClr val="0070C0"/>
                </a:solidFill>
              </a:rPr>
              <a:t>Road Names </a:t>
            </a:r>
            <a:endParaRPr lang="en-GB" b="1" dirty="0">
              <a:solidFill>
                <a:srgbClr val="0070C0"/>
              </a:solidFill>
            </a:endParaRPr>
          </a:p>
        </p:txBody>
      </p:sp>
    </p:spTree>
    <p:extLst>
      <p:ext uri="{BB962C8B-B14F-4D97-AF65-F5344CB8AC3E}">
        <p14:creationId xmlns:p14="http://schemas.microsoft.com/office/powerpoint/2010/main" val="206456596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92500" lnSpcReduction="20000"/>
          </a:bodyPr>
          <a:lstStyle/>
          <a:p>
            <a:pPr marL="0" indent="0">
              <a:buNone/>
            </a:pPr>
            <a:r>
              <a:rPr lang="en-GB" dirty="0" smtClean="0">
                <a:solidFill>
                  <a:srgbClr val="FF0000"/>
                </a:solidFill>
              </a:rPr>
              <a:t>Even when your child becomes an independent reader sharing bedtime stories will enable your child to enjoy literature, extending their vocabulary and comprehension of stories.</a:t>
            </a:r>
          </a:p>
          <a:p>
            <a:pPr marL="0" indent="0">
              <a:buNone/>
            </a:pPr>
            <a:endParaRPr lang="en-GB" dirty="0"/>
          </a:p>
          <a:p>
            <a:pPr marL="0" indent="0">
              <a:buNone/>
            </a:pPr>
            <a:r>
              <a:rPr lang="en-GB" dirty="0" smtClean="0">
                <a:solidFill>
                  <a:srgbClr val="00B050"/>
                </a:solidFill>
              </a:rPr>
              <a:t>The more stories and books your child hears, the more they will want to read</a:t>
            </a:r>
          </a:p>
          <a:p>
            <a:pPr marL="0" indent="0">
              <a:buNone/>
            </a:pPr>
            <a:endParaRPr lang="en-GB" dirty="0"/>
          </a:p>
          <a:p>
            <a:pPr marL="0" indent="0">
              <a:buNone/>
            </a:pPr>
            <a:r>
              <a:rPr lang="en-GB" dirty="0" smtClean="0">
                <a:solidFill>
                  <a:srgbClr val="7030A0"/>
                </a:solidFill>
              </a:rPr>
              <a:t>Often shared stories are memories that children carry with them for life</a:t>
            </a:r>
            <a:endParaRPr lang="en-GB" dirty="0">
              <a:solidFill>
                <a:srgbClr val="7030A0"/>
              </a:solidFill>
            </a:endParaRPr>
          </a:p>
        </p:txBody>
      </p:sp>
    </p:spTree>
    <p:extLst>
      <p:ext uri="{BB962C8B-B14F-4D97-AF65-F5344CB8AC3E}">
        <p14:creationId xmlns:p14="http://schemas.microsoft.com/office/powerpoint/2010/main" val="3516646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F.A.Qs.</a:t>
            </a:r>
            <a:endParaRPr lang="en-GB" dirty="0"/>
          </a:p>
        </p:txBody>
      </p:sp>
      <p:sp>
        <p:nvSpPr>
          <p:cNvPr id="3" name="Content Placeholder 2"/>
          <p:cNvSpPr>
            <a:spLocks noGrp="1"/>
          </p:cNvSpPr>
          <p:nvPr>
            <p:ph idx="1"/>
          </p:nvPr>
        </p:nvSpPr>
        <p:spPr/>
        <p:txBody>
          <a:bodyPr>
            <a:normAutofit fontScale="77500" lnSpcReduction="20000"/>
          </a:bodyPr>
          <a:lstStyle/>
          <a:p>
            <a:pPr marL="0" indent="0">
              <a:buNone/>
            </a:pPr>
            <a:r>
              <a:rPr lang="en-GB" sz="2400" b="1" dirty="0" smtClean="0">
                <a:solidFill>
                  <a:srgbClr val="7030A0"/>
                </a:solidFill>
              </a:rPr>
              <a:t>1. Are there any other reading strategies that my child can use as well as phonics?</a:t>
            </a:r>
          </a:p>
          <a:p>
            <a:pPr marL="0" indent="0">
              <a:buNone/>
            </a:pPr>
            <a:r>
              <a:rPr lang="en-GB" sz="2400" dirty="0" smtClean="0"/>
              <a:t>The current government guidance places the emphasis on phonics. However, at Farnborough we are aware that children’s learning styles vary. Other strategies that we use include learning  and recalling ‘whole words’ and gaining a good understanding of word families and rhyming skills (light, fight, might). We also look at words in context, prediction skills and reading around the word etc.</a:t>
            </a:r>
          </a:p>
          <a:p>
            <a:pPr marL="0" indent="0">
              <a:buNone/>
            </a:pPr>
            <a:endParaRPr lang="en-GB" sz="2400" dirty="0" smtClean="0"/>
          </a:p>
          <a:p>
            <a:pPr marL="0" indent="0">
              <a:buNone/>
            </a:pPr>
            <a:r>
              <a:rPr lang="en-GB" sz="2400" b="1" dirty="0" smtClean="0">
                <a:solidFill>
                  <a:srgbClr val="FF0000"/>
                </a:solidFill>
              </a:rPr>
              <a:t>2. How often does my child read to an adult at school?</a:t>
            </a:r>
          </a:p>
          <a:p>
            <a:pPr marL="0" indent="0">
              <a:buNone/>
            </a:pPr>
            <a:r>
              <a:rPr lang="en-GB" sz="2400" dirty="0" smtClean="0"/>
              <a:t>Children in Reception, Year 1 and Year 2 are heard at least once a week. This is sometimes as part of a small guided reading group and sometimes as individuals.</a:t>
            </a:r>
          </a:p>
          <a:p>
            <a:pPr marL="0" indent="0">
              <a:buNone/>
            </a:pPr>
            <a:endParaRPr lang="en-GB" sz="2400" dirty="0"/>
          </a:p>
          <a:p>
            <a:pPr marL="0" indent="0">
              <a:buNone/>
            </a:pPr>
            <a:r>
              <a:rPr lang="en-GB" sz="2400" b="1" dirty="0" smtClean="0">
                <a:solidFill>
                  <a:srgbClr val="0070C0"/>
                </a:solidFill>
              </a:rPr>
              <a:t>3. Who listens to them read in class?</a:t>
            </a:r>
          </a:p>
          <a:p>
            <a:pPr marL="0" indent="0">
              <a:buNone/>
            </a:pPr>
            <a:r>
              <a:rPr lang="en-GB" sz="2400" dirty="0" smtClean="0"/>
              <a:t>The class teacher, teaching </a:t>
            </a:r>
            <a:r>
              <a:rPr lang="en-GB" sz="2400" dirty="0"/>
              <a:t>a</a:t>
            </a:r>
            <a:r>
              <a:rPr lang="en-GB" sz="2400" dirty="0" smtClean="0"/>
              <a:t>ssistants or a trained volunteer. The children are rotated in order to ensure that they are heard by their class teacher on a regular basis.</a:t>
            </a:r>
          </a:p>
          <a:p>
            <a:pPr marL="0" indent="0">
              <a:buNone/>
            </a:pPr>
            <a:endParaRPr lang="en-GB" sz="2400" dirty="0"/>
          </a:p>
        </p:txBody>
      </p:sp>
    </p:spTree>
    <p:extLst>
      <p:ext uri="{BB962C8B-B14F-4D97-AF65-F5344CB8AC3E}">
        <p14:creationId xmlns:p14="http://schemas.microsoft.com/office/powerpoint/2010/main" val="198441403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77500" lnSpcReduction="20000"/>
          </a:bodyPr>
          <a:lstStyle/>
          <a:p>
            <a:pPr marL="0" indent="0">
              <a:buNone/>
            </a:pPr>
            <a:r>
              <a:rPr lang="en-GB" sz="2000" b="1" dirty="0" smtClean="0">
                <a:solidFill>
                  <a:srgbClr val="00B050"/>
                </a:solidFill>
              </a:rPr>
              <a:t>4</a:t>
            </a:r>
            <a:r>
              <a:rPr lang="en-GB" sz="2000" b="1" dirty="0">
                <a:solidFill>
                  <a:srgbClr val="00B050"/>
                </a:solidFill>
              </a:rPr>
              <a:t>. </a:t>
            </a:r>
            <a:r>
              <a:rPr lang="en-GB" sz="2000" b="1" dirty="0" smtClean="0">
                <a:solidFill>
                  <a:srgbClr val="00B050"/>
                </a:solidFill>
              </a:rPr>
              <a:t>How many books are provided by the school?</a:t>
            </a:r>
            <a:endParaRPr lang="en-GB" sz="2000" b="1" dirty="0">
              <a:solidFill>
                <a:srgbClr val="00B050"/>
              </a:solidFill>
            </a:endParaRPr>
          </a:p>
          <a:p>
            <a:pPr marL="0" indent="0">
              <a:buNone/>
            </a:pPr>
            <a:r>
              <a:rPr lang="en-GB" sz="2000" dirty="0" smtClean="0"/>
              <a:t>The children receive three books </a:t>
            </a:r>
            <a:r>
              <a:rPr lang="en-GB" sz="2000" dirty="0"/>
              <a:t>a </a:t>
            </a:r>
            <a:r>
              <a:rPr lang="en-GB" sz="2000" dirty="0" smtClean="0"/>
              <a:t>week, one printed book and two from the Bug Club reading scheme which is computer based. They also have the chance to choose a book from the </a:t>
            </a:r>
            <a:r>
              <a:rPr lang="en-GB" sz="2000" dirty="0" smtClean="0"/>
              <a:t>school library </a:t>
            </a:r>
            <a:r>
              <a:rPr lang="en-GB" sz="2000" dirty="0" smtClean="0"/>
              <a:t>on a weekly basis. Additionally, we encourage parents to visit the local libraries with their children. As well as decoding the words, it is vital that the children understand what they are reading.  To encourage this, we suggest that you talk about the book with your child and ask questions to secure their understanding. Shared reading together is a great way of reading a </a:t>
            </a:r>
            <a:r>
              <a:rPr lang="en-GB" sz="2000" dirty="0" smtClean="0"/>
              <a:t>book, </a:t>
            </a:r>
            <a:r>
              <a:rPr lang="en-GB" sz="2000" dirty="0" smtClean="0"/>
              <a:t>as well as children reading by themselves.</a:t>
            </a:r>
          </a:p>
          <a:p>
            <a:pPr marL="0" indent="0">
              <a:buNone/>
            </a:pPr>
            <a:endParaRPr lang="en-GB" sz="2200" dirty="0"/>
          </a:p>
          <a:p>
            <a:pPr marL="0" indent="0">
              <a:buNone/>
            </a:pPr>
            <a:r>
              <a:rPr lang="en-GB" sz="2200" b="1" dirty="0">
                <a:solidFill>
                  <a:srgbClr val="FFC000"/>
                </a:solidFill>
              </a:rPr>
              <a:t>5</a:t>
            </a:r>
            <a:r>
              <a:rPr lang="en-GB" sz="2200" b="1" dirty="0" smtClean="0">
                <a:solidFill>
                  <a:srgbClr val="FFC000"/>
                </a:solidFill>
              </a:rPr>
              <a:t>.  What books are involved in the reading scheme?</a:t>
            </a:r>
          </a:p>
          <a:p>
            <a:pPr marL="0" indent="0">
              <a:buNone/>
            </a:pPr>
            <a:r>
              <a:rPr lang="en-GB" sz="2200" dirty="0" smtClean="0"/>
              <a:t>The core books are part of the Oxford Reading Tree and the Bug Club scheme. The Bug Club includes some Oxford Tree books. </a:t>
            </a:r>
          </a:p>
          <a:p>
            <a:pPr marL="0" indent="0">
              <a:buNone/>
            </a:pPr>
            <a:endParaRPr lang="en-GB" sz="2200" dirty="0" smtClean="0"/>
          </a:p>
          <a:p>
            <a:pPr marL="0" indent="0">
              <a:buNone/>
            </a:pPr>
            <a:endParaRPr lang="en-GB" sz="2200" dirty="0"/>
          </a:p>
          <a:p>
            <a:pPr marL="0" indent="0">
              <a:buNone/>
            </a:pPr>
            <a:r>
              <a:rPr lang="en-GB" sz="2200" b="1" dirty="0">
                <a:solidFill>
                  <a:srgbClr val="FF0000"/>
                </a:solidFill>
              </a:rPr>
              <a:t>6</a:t>
            </a:r>
            <a:r>
              <a:rPr lang="en-GB" sz="2200" b="1" dirty="0" smtClean="0">
                <a:solidFill>
                  <a:srgbClr val="FF0000"/>
                </a:solidFill>
              </a:rPr>
              <a:t>. What happens when my child completes the last stage of the reading scheme?</a:t>
            </a:r>
          </a:p>
          <a:p>
            <a:pPr marL="0" indent="0">
              <a:buNone/>
            </a:pPr>
            <a:r>
              <a:rPr lang="en-GB" sz="2200" dirty="0" smtClean="0"/>
              <a:t>Your child will become known as a free reader and will have the opportunity to choose their own books. They will be encouraged to continue to choose books available at school as well as those they have at home. </a:t>
            </a:r>
            <a:endParaRPr lang="en-GB" sz="2200" dirty="0"/>
          </a:p>
        </p:txBody>
      </p:sp>
    </p:spTree>
    <p:extLst>
      <p:ext uri="{BB962C8B-B14F-4D97-AF65-F5344CB8AC3E}">
        <p14:creationId xmlns:p14="http://schemas.microsoft.com/office/powerpoint/2010/main" val="69891884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a:bodyPr>
          <a:lstStyle/>
          <a:p>
            <a:pPr marL="0" indent="0">
              <a:buNone/>
            </a:pPr>
            <a:r>
              <a:rPr lang="en-GB" sz="2200" b="1" dirty="0">
                <a:solidFill>
                  <a:srgbClr val="0070C0"/>
                </a:solidFill>
              </a:rPr>
              <a:t>7</a:t>
            </a:r>
            <a:r>
              <a:rPr lang="en-GB" sz="2200" b="1" dirty="0" smtClean="0">
                <a:solidFill>
                  <a:srgbClr val="0070C0"/>
                </a:solidFill>
              </a:rPr>
              <a:t>. How long should I read with my child and how often?</a:t>
            </a:r>
          </a:p>
          <a:p>
            <a:pPr marL="0" indent="0">
              <a:buNone/>
            </a:pPr>
            <a:r>
              <a:rPr lang="en-GB" sz="2200" dirty="0" smtClean="0"/>
              <a:t>Every day would be great in an ideal </a:t>
            </a:r>
            <a:r>
              <a:rPr lang="en-GB" sz="2200" dirty="0" smtClean="0"/>
              <a:t>world; each </a:t>
            </a:r>
            <a:r>
              <a:rPr lang="en-GB" sz="2200" dirty="0" smtClean="0"/>
              <a:t>session on average lasting between 10 and 20 minutes.</a:t>
            </a:r>
          </a:p>
          <a:p>
            <a:pPr marL="0" indent="0">
              <a:buNone/>
            </a:pPr>
            <a:endParaRPr lang="en-GB" sz="2200" dirty="0" smtClean="0"/>
          </a:p>
          <a:p>
            <a:pPr marL="0" indent="0">
              <a:buNone/>
            </a:pPr>
            <a:r>
              <a:rPr lang="en-GB" sz="2200" b="1" dirty="0">
                <a:solidFill>
                  <a:srgbClr val="00B050"/>
                </a:solidFill>
              </a:rPr>
              <a:t>8</a:t>
            </a:r>
            <a:r>
              <a:rPr lang="en-GB" sz="2200" b="1" dirty="0" smtClean="0">
                <a:solidFill>
                  <a:srgbClr val="00B050"/>
                </a:solidFill>
              </a:rPr>
              <a:t>. Does my child have to read the whole book in one sitting?</a:t>
            </a:r>
          </a:p>
          <a:p>
            <a:pPr marL="0" indent="0">
              <a:buNone/>
            </a:pPr>
            <a:r>
              <a:rPr lang="en-GB" sz="2200" dirty="0" smtClean="0"/>
              <a:t>Your child should not feel pressured to read a story from beginning to end. You may cover a couple of pages in detail. You may have discussed the title and what is happening in the pictures. You may have used some time to predict what happens next.</a:t>
            </a:r>
          </a:p>
          <a:p>
            <a:pPr marL="0" indent="0">
              <a:buNone/>
            </a:pPr>
            <a:endParaRPr lang="en-GB" sz="2200" dirty="0"/>
          </a:p>
          <a:p>
            <a:pPr marL="0" indent="0">
              <a:buNone/>
            </a:pPr>
            <a:endParaRPr lang="en-GB" sz="2200" dirty="0"/>
          </a:p>
        </p:txBody>
      </p:sp>
    </p:spTree>
    <p:extLst>
      <p:ext uri="{BB962C8B-B14F-4D97-AF65-F5344CB8AC3E}">
        <p14:creationId xmlns:p14="http://schemas.microsoft.com/office/powerpoint/2010/main" val="239501327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a:bodyPr>
          <a:lstStyle/>
          <a:p>
            <a:pPr marL="0" indent="0">
              <a:buNone/>
            </a:pPr>
            <a:endParaRPr lang="en-GB" sz="2200" dirty="0"/>
          </a:p>
          <a:p>
            <a:pPr marL="0" indent="0">
              <a:buNone/>
            </a:pPr>
            <a:r>
              <a:rPr lang="en-GB" sz="2200" b="1" dirty="0" smtClean="0">
                <a:solidFill>
                  <a:srgbClr val="FF0000"/>
                </a:solidFill>
              </a:rPr>
              <a:t>9. My child is a reluctant reader. What can I do to motivate them and make reading enjoyable?</a:t>
            </a:r>
          </a:p>
          <a:p>
            <a:r>
              <a:rPr lang="en-GB" sz="2200" dirty="0" smtClean="0"/>
              <a:t>Be a good role model – read regularly with your child and be seen as a reader yourself.</a:t>
            </a:r>
          </a:p>
          <a:p>
            <a:r>
              <a:rPr lang="en-GB" sz="2200" dirty="0" smtClean="0"/>
              <a:t>Team reading – take it in turns to read, reading in unison, echo reading, parent reading to child, be the teacher.</a:t>
            </a:r>
          </a:p>
          <a:p>
            <a:r>
              <a:rPr lang="en-GB" sz="2200" dirty="0" smtClean="0"/>
              <a:t>Playing games within the books – who can find the word ‘was’, how many ‘</a:t>
            </a:r>
            <a:r>
              <a:rPr lang="en-GB" sz="2200" dirty="0" err="1" smtClean="0"/>
              <a:t>sh</a:t>
            </a:r>
            <a:r>
              <a:rPr lang="en-GB" sz="2200" dirty="0" smtClean="0"/>
              <a:t>’ sounds can you spot? Can you find a word that rhymes with ‘cat’? Can you find another word that starts with the ‘j’?</a:t>
            </a:r>
          </a:p>
          <a:p>
            <a:pPr marL="0" indent="0">
              <a:buNone/>
            </a:pPr>
            <a:endParaRPr lang="en-GB" sz="2200" dirty="0"/>
          </a:p>
        </p:txBody>
      </p:sp>
    </p:spTree>
    <p:extLst>
      <p:ext uri="{BB962C8B-B14F-4D97-AF65-F5344CB8AC3E}">
        <p14:creationId xmlns:p14="http://schemas.microsoft.com/office/powerpoint/2010/main" val="206809232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85000" lnSpcReduction="10000"/>
          </a:bodyPr>
          <a:lstStyle/>
          <a:p>
            <a:r>
              <a:rPr lang="en-GB" dirty="0"/>
              <a:t>Offering alternative books/reading materials that engage your child’s interest e.g. trains, princesses, pirates, dragons, fairies, fun information etc. Please ensure that you avoid referring to the school books as ‘homework’ and the other books as ‘fun</a:t>
            </a:r>
            <a:r>
              <a:rPr lang="en-GB" dirty="0" smtClean="0"/>
              <a:t>’.</a:t>
            </a:r>
          </a:p>
          <a:p>
            <a:endParaRPr lang="en-GB" dirty="0" smtClean="0"/>
          </a:p>
          <a:p>
            <a:r>
              <a:rPr lang="en-GB" dirty="0" smtClean="0"/>
              <a:t>PRAISE </a:t>
            </a:r>
            <a:r>
              <a:rPr lang="en-GB" dirty="0" err="1"/>
              <a:t>PRAISE</a:t>
            </a:r>
            <a:r>
              <a:rPr lang="en-GB" dirty="0"/>
              <a:t> </a:t>
            </a:r>
            <a:r>
              <a:rPr lang="en-GB" dirty="0" err="1" smtClean="0"/>
              <a:t>PRAISE</a:t>
            </a:r>
            <a:r>
              <a:rPr lang="en-GB" dirty="0" smtClean="0"/>
              <a:t>!</a:t>
            </a:r>
          </a:p>
          <a:p>
            <a:endParaRPr lang="en-GB" dirty="0" smtClean="0"/>
          </a:p>
          <a:p>
            <a:r>
              <a:rPr lang="en-GB" dirty="0"/>
              <a:t>Reading is a crucial skill in </a:t>
            </a:r>
            <a:r>
              <a:rPr lang="en-GB" dirty="0" smtClean="0"/>
              <a:t>life. Let’s </a:t>
            </a:r>
            <a:r>
              <a:rPr lang="en-GB" dirty="0"/>
              <a:t>make it as enjoyable as we </a:t>
            </a:r>
            <a:r>
              <a:rPr lang="en-GB" dirty="0" smtClean="0"/>
              <a:t>can in any way that works for you and your family.</a:t>
            </a:r>
            <a:endParaRPr lang="en-GB" dirty="0"/>
          </a:p>
          <a:p>
            <a:endParaRPr lang="en-GB" dirty="0"/>
          </a:p>
          <a:p>
            <a:pPr marL="0" indent="0">
              <a:buNone/>
            </a:pPr>
            <a:endParaRPr lang="en-GB" dirty="0"/>
          </a:p>
        </p:txBody>
      </p:sp>
    </p:spTree>
    <p:extLst>
      <p:ext uri="{BB962C8B-B14F-4D97-AF65-F5344CB8AC3E}">
        <p14:creationId xmlns:p14="http://schemas.microsoft.com/office/powerpoint/2010/main" val="391650369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t>S</a:t>
            </a:r>
            <a:r>
              <a:rPr lang="en-GB" b="1" dirty="0" smtClean="0"/>
              <a:t>upport pack</a:t>
            </a:r>
            <a:endParaRPr lang="en-GB" b="1" dirty="0"/>
          </a:p>
        </p:txBody>
      </p:sp>
      <p:pic>
        <p:nvPicPr>
          <p:cNvPr id="4" name="Picture 2" descr="C:\Users\teacher\Downloads\Rainbow Arc 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36914" y="3149487"/>
            <a:ext cx="1756246" cy="124105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practicalpages.files.wordpress.com/2011/01/bed.jpg?w=500"/>
          <p:cNvPicPr/>
          <p:nvPr/>
        </p:nvPicPr>
        <p:blipFill>
          <a:blip r:embed="rId3" cstate="print"/>
          <a:srcRect/>
          <a:stretch>
            <a:fillRect/>
          </a:stretch>
        </p:blipFill>
        <p:spPr bwMode="auto">
          <a:xfrm>
            <a:off x="3563888" y="2348880"/>
            <a:ext cx="1872208" cy="1461145"/>
          </a:xfrm>
          <a:prstGeom prst="rect">
            <a:avLst/>
          </a:prstGeom>
          <a:noFill/>
          <a:ln w="9525">
            <a:noFill/>
            <a:miter lim="800000"/>
            <a:headEnd/>
            <a:tailEnd/>
          </a:ln>
        </p:spPr>
      </p:pic>
      <p:pic>
        <p:nvPicPr>
          <p:cNvPr id="6" name="Picture 5" descr="http://media-cache-lt0.pinterest.com/192x/ee/9a/d0/ee9ad0d814317350cdd2251d78910aba.jpg"/>
          <p:cNvPicPr/>
          <p:nvPr/>
        </p:nvPicPr>
        <p:blipFill>
          <a:blip r:embed="rId4">
            <a:extLst>
              <a:ext uri="{28A0092B-C50C-407E-A947-70E740481C1C}">
                <a14:useLocalDpi xmlns:a14="http://schemas.microsoft.com/office/drawing/2010/main" val="0"/>
              </a:ext>
            </a:extLst>
          </a:blip>
          <a:srcRect/>
          <a:stretch>
            <a:fillRect/>
          </a:stretch>
        </p:blipFill>
        <p:spPr bwMode="auto">
          <a:xfrm>
            <a:off x="6012160" y="3079452"/>
            <a:ext cx="1828800" cy="1381125"/>
          </a:xfrm>
          <a:prstGeom prst="rect">
            <a:avLst/>
          </a:prstGeom>
          <a:noFill/>
          <a:ln>
            <a:noFill/>
          </a:ln>
        </p:spPr>
      </p:pic>
      <p:pic>
        <p:nvPicPr>
          <p:cNvPr id="7" name="Picture 6" descr="http://www.ryman.co.uk/Catalogue/Ryman/large/global/images/main/08/0855014499.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9552" y="4460577"/>
            <a:ext cx="1975485" cy="1609725"/>
          </a:xfrm>
          <a:prstGeom prst="rect">
            <a:avLst/>
          </a:prstGeom>
          <a:noFill/>
          <a:ln>
            <a:noFill/>
          </a:ln>
        </p:spPr>
      </p:pic>
      <p:pic>
        <p:nvPicPr>
          <p:cNvPr id="8" name="Picture 7" descr="http://us.123rf.com/400wm/400/400/casejustin/casejustin1203/casejustin120300077/12797621-whiteboard-with-multicolor-marker-pens.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75961" y="4653136"/>
            <a:ext cx="1965960" cy="1524000"/>
          </a:xfrm>
          <a:prstGeom prst="rect">
            <a:avLst/>
          </a:prstGeom>
          <a:noFill/>
          <a:ln>
            <a:noFill/>
          </a:ln>
        </p:spPr>
      </p:pic>
      <p:pic>
        <p:nvPicPr>
          <p:cNvPr id="9" name="Picture 8" descr="http://www.highfrequencywords.org/p3hfwc.jpg"/>
          <p:cNvPicPr/>
          <p:nvPr/>
        </p:nvPicPr>
        <p:blipFill>
          <a:blip r:embed="rId7">
            <a:extLst>
              <a:ext uri="{28A0092B-C50C-407E-A947-70E740481C1C}">
                <a14:useLocalDpi xmlns:a14="http://schemas.microsoft.com/office/drawing/2010/main" val="0"/>
              </a:ext>
            </a:extLst>
          </a:blip>
          <a:srcRect/>
          <a:stretch>
            <a:fillRect/>
          </a:stretch>
        </p:blipFill>
        <p:spPr bwMode="auto">
          <a:xfrm>
            <a:off x="6660232" y="4653136"/>
            <a:ext cx="1472952" cy="1616968"/>
          </a:xfrm>
          <a:prstGeom prst="rect">
            <a:avLst/>
          </a:prstGeom>
          <a:noFill/>
          <a:ln>
            <a:noFill/>
          </a:ln>
        </p:spPr>
      </p:pic>
      <p:pic>
        <p:nvPicPr>
          <p:cNvPr id="10" name="Picture 9" descr="http://www.toddlertoddler.com/wp-content/uploads/2011/12/postits.jp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180683" y="1412776"/>
            <a:ext cx="1216025" cy="1231900"/>
          </a:xfrm>
          <a:prstGeom prst="rect">
            <a:avLst/>
          </a:prstGeom>
          <a:noFill/>
          <a:ln>
            <a:noFill/>
          </a:ln>
        </p:spPr>
      </p:pic>
      <p:pic>
        <p:nvPicPr>
          <p:cNvPr id="13" name="Picture 12" descr="http://toys-zoom.worldwideshoppingmall.co.uk/LER6304.jpg"/>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51520" y="3149487"/>
            <a:ext cx="1085850" cy="1085850"/>
          </a:xfrm>
          <a:prstGeom prst="rect">
            <a:avLst/>
          </a:prstGeom>
          <a:noFill/>
          <a:ln>
            <a:noFill/>
          </a:ln>
        </p:spPr>
      </p:pic>
      <p:pic>
        <p:nvPicPr>
          <p:cNvPr id="16" name="Picture 15" descr="http://dyslexiasupportservices.com.au/images/YellowReadingRuler.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009454" y="1476276"/>
            <a:ext cx="1210618" cy="656580"/>
          </a:xfrm>
          <a:prstGeom prst="rect">
            <a:avLst/>
          </a:prstGeom>
          <a:noFill/>
          <a:ln>
            <a:noFill/>
          </a:ln>
        </p:spPr>
      </p:pic>
      <p:pic>
        <p:nvPicPr>
          <p:cNvPr id="14" name="Content Placeholder 13" descr="http://www.godventure.co.uk/wp-content/uploads/2010/10/playdough2.jpg"/>
          <p:cNvPicPr>
            <a:picLocks noGrp="1"/>
          </p:cNvPicPr>
          <p:nvPr>
            <p:ph idx="1"/>
          </p:nvPr>
        </p:nvPicPr>
        <p:blipFill>
          <a:blip r:embed="rId11">
            <a:extLst>
              <a:ext uri="{28A0092B-C50C-407E-A947-70E740481C1C}">
                <a14:useLocalDpi xmlns:a14="http://schemas.microsoft.com/office/drawing/2010/main" val="0"/>
              </a:ext>
            </a:extLst>
          </a:blip>
          <a:srcRect/>
          <a:stretch>
            <a:fillRect/>
          </a:stretch>
        </p:blipFill>
        <p:spPr bwMode="auto">
          <a:xfrm>
            <a:off x="1187624" y="1476276"/>
            <a:ext cx="1205880" cy="1296042"/>
          </a:xfrm>
          <a:prstGeom prst="rect">
            <a:avLst/>
          </a:prstGeom>
          <a:noFill/>
          <a:ln>
            <a:noFill/>
          </a:ln>
        </p:spPr>
      </p:pic>
    </p:spTree>
    <p:extLst>
      <p:ext uri="{BB962C8B-B14F-4D97-AF65-F5344CB8AC3E}">
        <p14:creationId xmlns:p14="http://schemas.microsoft.com/office/powerpoint/2010/main" val="160954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five finger rule</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solidFill>
                  <a:srgbClr val="FF0000"/>
                </a:solidFill>
              </a:rPr>
              <a:t>Is your child’s book too difficult to read? How can you tell?</a:t>
            </a:r>
          </a:p>
          <a:p>
            <a:r>
              <a:rPr lang="en-GB" dirty="0" smtClean="0">
                <a:solidFill>
                  <a:schemeClr val="tx2"/>
                </a:solidFill>
              </a:rPr>
              <a:t>Use the five finger rule. </a:t>
            </a:r>
          </a:p>
          <a:p>
            <a:r>
              <a:rPr lang="en-GB" dirty="0" smtClean="0">
                <a:solidFill>
                  <a:srgbClr val="00B050"/>
                </a:solidFill>
              </a:rPr>
              <a:t>Get children to read one page from the book. For each word they cannot read get them to hold up a finger.</a:t>
            </a:r>
          </a:p>
          <a:p>
            <a:r>
              <a:rPr lang="en-GB" dirty="0" smtClean="0">
                <a:solidFill>
                  <a:srgbClr val="7030A0"/>
                </a:solidFill>
              </a:rPr>
              <a:t>If they hold up five fingers before the end of the page then the book is more than likely to be too challenging</a:t>
            </a:r>
          </a:p>
          <a:p>
            <a:r>
              <a:rPr lang="en-GB" dirty="0" smtClean="0"/>
              <a:t>Showing the children how to do this will help themselves when choosing a book</a:t>
            </a:r>
          </a:p>
          <a:p>
            <a:endParaRPr lang="en-GB" dirty="0"/>
          </a:p>
        </p:txBody>
      </p:sp>
      <p:pic>
        <p:nvPicPr>
          <p:cNvPr id="4" name="Picture 3" descr="http://t2.gstatic.com/images?q=tbn:ANd9GcTHUbqkBqVc0EsmDZgXjvuTfFnAa9gUu_vuwZiPJOdh1PtSg846ZQ:https://edc2.healthtap.com/ht-staging/user_answer/reference_image/1414/large/hand.jpeg%3F1386670359"/>
          <p:cNvPicPr/>
          <p:nvPr/>
        </p:nvPicPr>
        <p:blipFill>
          <a:blip r:embed="rId2">
            <a:extLst>
              <a:ext uri="{28A0092B-C50C-407E-A947-70E740481C1C}">
                <a14:useLocalDpi xmlns:a14="http://schemas.microsoft.com/office/drawing/2010/main" val="0"/>
              </a:ext>
            </a:extLst>
          </a:blip>
          <a:srcRect/>
          <a:stretch>
            <a:fillRect/>
          </a:stretch>
        </p:blipFill>
        <p:spPr bwMode="auto">
          <a:xfrm>
            <a:off x="323528" y="116632"/>
            <a:ext cx="1348740" cy="1527810"/>
          </a:xfrm>
          <a:prstGeom prst="rect">
            <a:avLst/>
          </a:prstGeom>
          <a:noFill/>
          <a:ln>
            <a:noFill/>
          </a:ln>
        </p:spPr>
      </p:pic>
      <p:pic>
        <p:nvPicPr>
          <p:cNvPr id="5" name="Picture 4" descr="http://t2.gstatic.com/images?q=tbn:ANd9GcTHUbqkBqVc0EsmDZgXjvuTfFnAa9gUu_vuwZiPJOdh1PtSg846ZQ:https://edc2.healthtap.com/ht-staging/user_answer/reference_image/1414/large/hand.jpeg%3F1386670359"/>
          <p:cNvPicPr/>
          <p:nvPr/>
        </p:nvPicPr>
        <p:blipFill>
          <a:blip r:embed="rId2">
            <a:extLst>
              <a:ext uri="{28A0092B-C50C-407E-A947-70E740481C1C}">
                <a14:useLocalDpi xmlns:a14="http://schemas.microsoft.com/office/drawing/2010/main" val="0"/>
              </a:ext>
            </a:extLst>
          </a:blip>
          <a:srcRect/>
          <a:stretch>
            <a:fillRect/>
          </a:stretch>
        </p:blipFill>
        <p:spPr bwMode="auto">
          <a:xfrm>
            <a:off x="8028384" y="5445224"/>
            <a:ext cx="844684" cy="1167770"/>
          </a:xfrm>
          <a:prstGeom prst="rect">
            <a:avLst/>
          </a:prstGeom>
          <a:noFill/>
          <a:ln>
            <a:noFill/>
          </a:ln>
        </p:spPr>
      </p:pic>
    </p:spTree>
    <p:extLst>
      <p:ext uri="{BB962C8B-B14F-4D97-AF65-F5344CB8AC3E}">
        <p14:creationId xmlns:p14="http://schemas.microsoft.com/office/powerpoint/2010/main" val="3455113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The Alphabet</a:t>
            </a:r>
            <a:br>
              <a:rPr lang="en-GB" b="1" dirty="0" smtClean="0"/>
            </a:br>
            <a:endParaRPr lang="en-GB" dirty="0">
              <a:solidFill>
                <a:srgbClr val="FF0000"/>
              </a:solidFill>
            </a:endParaRPr>
          </a:p>
        </p:txBody>
      </p:sp>
      <p:sp>
        <p:nvSpPr>
          <p:cNvPr id="3" name="Content Placeholder 2"/>
          <p:cNvSpPr>
            <a:spLocks noGrp="1"/>
          </p:cNvSpPr>
          <p:nvPr>
            <p:ph idx="1"/>
          </p:nvPr>
        </p:nvSpPr>
        <p:spPr/>
        <p:txBody>
          <a:bodyPr/>
          <a:lstStyle/>
          <a:p>
            <a:pPr marL="0" indent="0">
              <a:buNone/>
            </a:pPr>
            <a:r>
              <a:rPr lang="en-GB" dirty="0" smtClean="0">
                <a:solidFill>
                  <a:srgbClr val="FF0000"/>
                </a:solidFill>
              </a:rPr>
              <a:t>We need to learn</a:t>
            </a:r>
          </a:p>
          <a:p>
            <a:pPr marL="0" indent="0">
              <a:buNone/>
            </a:pPr>
            <a:endParaRPr lang="en-GB" dirty="0" smtClean="0">
              <a:solidFill>
                <a:srgbClr val="FF0000"/>
              </a:solidFill>
            </a:endParaRPr>
          </a:p>
          <a:p>
            <a:r>
              <a:rPr lang="en-GB" dirty="0" smtClean="0">
                <a:solidFill>
                  <a:schemeClr val="accent6">
                    <a:lumMod val="75000"/>
                  </a:schemeClr>
                </a:solidFill>
              </a:rPr>
              <a:t>Letter sounds (phonemes)</a:t>
            </a:r>
          </a:p>
          <a:p>
            <a:r>
              <a:rPr lang="en-GB" dirty="0" smtClean="0">
                <a:solidFill>
                  <a:srgbClr val="00B050"/>
                </a:solidFill>
              </a:rPr>
              <a:t>Letter names</a:t>
            </a:r>
          </a:p>
          <a:p>
            <a:r>
              <a:rPr lang="en-GB" dirty="0" smtClean="0">
                <a:solidFill>
                  <a:srgbClr val="0070C0"/>
                </a:solidFill>
              </a:rPr>
              <a:t>Letter shapes A </a:t>
            </a:r>
            <a:r>
              <a:rPr lang="en-GB" dirty="0" err="1" smtClean="0">
                <a:solidFill>
                  <a:srgbClr val="0070C0"/>
                </a:solidFill>
              </a:rPr>
              <a:t>a</a:t>
            </a:r>
            <a:r>
              <a:rPr lang="en-GB" dirty="0" smtClean="0">
                <a:solidFill>
                  <a:srgbClr val="0070C0"/>
                </a:solidFill>
              </a:rPr>
              <a:t> </a:t>
            </a:r>
            <a:r>
              <a:rPr lang="en-GB" dirty="0" err="1" smtClean="0">
                <a:solidFill>
                  <a:srgbClr val="0070C0"/>
                </a:solidFill>
                <a:latin typeface="Comic Sans MS" panose="030F0702030302020204" pitchFamily="66" charset="0"/>
              </a:rPr>
              <a:t>a</a:t>
            </a:r>
            <a:r>
              <a:rPr lang="en-GB" dirty="0" smtClean="0">
                <a:solidFill>
                  <a:srgbClr val="0070C0"/>
                </a:solidFill>
                <a:latin typeface="Comic Sans MS" panose="030F0702030302020204" pitchFamily="66" charset="0"/>
              </a:rPr>
              <a:t> (graphemes)</a:t>
            </a:r>
          </a:p>
          <a:p>
            <a:r>
              <a:rPr lang="en-GB" dirty="0">
                <a:solidFill>
                  <a:srgbClr val="7030A0"/>
                </a:solidFill>
                <a:latin typeface="+mj-lt"/>
              </a:rPr>
              <a:t>L</a:t>
            </a:r>
            <a:r>
              <a:rPr lang="en-GB" dirty="0" smtClean="0">
                <a:solidFill>
                  <a:srgbClr val="7030A0"/>
                </a:solidFill>
                <a:latin typeface="+mj-lt"/>
              </a:rPr>
              <a:t>etter pattern when writing</a:t>
            </a:r>
          </a:p>
          <a:p>
            <a:pPr marL="0" indent="0">
              <a:buNone/>
            </a:pPr>
            <a:endParaRPr lang="en-GB" dirty="0">
              <a:latin typeface="+mj-lt"/>
            </a:endParaRPr>
          </a:p>
        </p:txBody>
      </p:sp>
    </p:spTree>
    <p:extLst>
      <p:ext uri="{BB962C8B-B14F-4D97-AF65-F5344CB8AC3E}">
        <p14:creationId xmlns:p14="http://schemas.microsoft.com/office/powerpoint/2010/main" val="1089552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Letter sounds</a:t>
            </a:r>
            <a:endParaRPr lang="en-GB" dirty="0"/>
          </a:p>
        </p:txBody>
      </p:sp>
      <p:pic>
        <p:nvPicPr>
          <p:cNvPr id="4" name="Picture 2" descr="C:\Users\teacher\Downloads\Rainbow Arc 1.pn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899592" y="1340768"/>
            <a:ext cx="7484121" cy="52849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4918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Letter sounds</a:t>
            </a:r>
            <a:endParaRPr lang="en-GB" dirty="0"/>
          </a:p>
        </p:txBody>
      </p:sp>
      <p:sp>
        <p:nvSpPr>
          <p:cNvPr id="3" name="Content Placeholder 2"/>
          <p:cNvSpPr>
            <a:spLocks noGrp="1"/>
          </p:cNvSpPr>
          <p:nvPr>
            <p:ph idx="1"/>
          </p:nvPr>
        </p:nvSpPr>
        <p:spPr/>
        <p:txBody>
          <a:bodyPr>
            <a:normAutofit fontScale="62500" lnSpcReduction="20000"/>
          </a:bodyPr>
          <a:lstStyle/>
          <a:p>
            <a:r>
              <a:rPr lang="en-GB" u="sng" dirty="0">
                <a:hlinkClick r:id="rId2"/>
              </a:rPr>
              <a:t>How to learn the letters and sounds of the Alphabet - YouTube</a:t>
            </a:r>
          </a:p>
          <a:p>
            <a:endParaRPr lang="en-GB" dirty="0" smtClean="0">
              <a:solidFill>
                <a:srgbClr val="FF0000"/>
              </a:solidFill>
            </a:endParaRPr>
          </a:p>
          <a:p>
            <a:r>
              <a:rPr lang="en-GB" dirty="0" smtClean="0"/>
              <a:t>How did you get on? </a:t>
            </a:r>
          </a:p>
          <a:p>
            <a:pPr marL="0" indent="0">
              <a:buNone/>
            </a:pPr>
            <a:endParaRPr lang="en-GB" dirty="0" smtClean="0"/>
          </a:p>
          <a:p>
            <a:r>
              <a:rPr lang="en-GB" dirty="0" smtClean="0"/>
              <a:t>Which sounds are most tricky?</a:t>
            </a:r>
          </a:p>
          <a:p>
            <a:endParaRPr lang="en-GB" dirty="0">
              <a:solidFill>
                <a:srgbClr val="00B050"/>
              </a:solidFill>
            </a:endParaRPr>
          </a:p>
          <a:p>
            <a:r>
              <a:rPr lang="en-GB" dirty="0">
                <a:solidFill>
                  <a:srgbClr val="00B050"/>
                </a:solidFill>
              </a:rPr>
              <a:t>c</a:t>
            </a:r>
            <a:r>
              <a:rPr lang="en-GB" dirty="0" smtClean="0">
                <a:solidFill>
                  <a:srgbClr val="00B050"/>
                </a:solidFill>
              </a:rPr>
              <a:t> and k make the same sound</a:t>
            </a:r>
          </a:p>
          <a:p>
            <a:pPr marL="0" indent="0">
              <a:buNone/>
            </a:pPr>
            <a:endParaRPr lang="en-GB" dirty="0" smtClean="0">
              <a:solidFill>
                <a:srgbClr val="00B050"/>
              </a:solidFill>
            </a:endParaRPr>
          </a:p>
          <a:p>
            <a:r>
              <a:rPr lang="en-GB" dirty="0">
                <a:solidFill>
                  <a:srgbClr val="7030A0"/>
                </a:solidFill>
              </a:rPr>
              <a:t>q</a:t>
            </a:r>
            <a:r>
              <a:rPr lang="en-GB" dirty="0" smtClean="0">
                <a:solidFill>
                  <a:srgbClr val="7030A0"/>
                </a:solidFill>
              </a:rPr>
              <a:t> is made of two sounds (kw)</a:t>
            </a:r>
          </a:p>
          <a:p>
            <a:endParaRPr lang="en-GB" dirty="0">
              <a:solidFill>
                <a:srgbClr val="00B050"/>
              </a:solidFill>
            </a:endParaRPr>
          </a:p>
          <a:p>
            <a:r>
              <a:rPr lang="en-GB" dirty="0">
                <a:solidFill>
                  <a:srgbClr val="FF0000"/>
                </a:solidFill>
              </a:rPr>
              <a:t>x</a:t>
            </a:r>
            <a:r>
              <a:rPr lang="en-GB" dirty="0" smtClean="0">
                <a:solidFill>
                  <a:srgbClr val="FF0000"/>
                </a:solidFill>
              </a:rPr>
              <a:t> is made of two sounds (</a:t>
            </a:r>
            <a:r>
              <a:rPr lang="en-GB" dirty="0" err="1" smtClean="0">
                <a:solidFill>
                  <a:srgbClr val="FF0000"/>
                </a:solidFill>
              </a:rPr>
              <a:t>ks</a:t>
            </a:r>
            <a:r>
              <a:rPr lang="en-GB" dirty="0" smtClean="0">
                <a:solidFill>
                  <a:srgbClr val="FF0000"/>
                </a:solidFill>
              </a:rPr>
              <a:t>)</a:t>
            </a:r>
          </a:p>
          <a:p>
            <a:pPr marL="0" indent="0">
              <a:buNone/>
            </a:pPr>
            <a:endParaRPr lang="en-GB" dirty="0" smtClean="0">
              <a:solidFill>
                <a:srgbClr val="0070C0"/>
              </a:solidFill>
            </a:endParaRPr>
          </a:p>
          <a:p>
            <a:pPr marL="0" indent="0">
              <a:buNone/>
            </a:pPr>
            <a:r>
              <a:rPr lang="en-GB" dirty="0" smtClean="0"/>
              <a:t>Remember to avoid making a  </a:t>
            </a:r>
            <a:r>
              <a:rPr lang="en-GB" b="1" dirty="0" smtClean="0"/>
              <a:t>‘schwa</a:t>
            </a:r>
            <a:r>
              <a:rPr lang="en-GB" dirty="0" smtClean="0"/>
              <a:t>’ at the end of each sound; this is     where it is over emphasised</a:t>
            </a:r>
            <a:endParaRPr lang="en-GB" dirty="0"/>
          </a:p>
        </p:txBody>
      </p:sp>
    </p:spTree>
    <p:extLst>
      <p:ext uri="{BB962C8B-B14F-4D97-AF65-F5344CB8AC3E}">
        <p14:creationId xmlns:p14="http://schemas.microsoft.com/office/powerpoint/2010/main" val="244388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Blending</a:t>
            </a:r>
            <a:endParaRPr lang="en-GB" dirty="0"/>
          </a:p>
        </p:txBody>
      </p:sp>
      <p:sp>
        <p:nvSpPr>
          <p:cNvPr id="3" name="Content Placeholder 2"/>
          <p:cNvSpPr>
            <a:spLocks noGrp="1"/>
          </p:cNvSpPr>
          <p:nvPr>
            <p:ph idx="1"/>
          </p:nvPr>
        </p:nvSpPr>
        <p:spPr>
          <a:xfrm>
            <a:off x="323528" y="1124744"/>
            <a:ext cx="8363272" cy="5001419"/>
          </a:xfrm>
        </p:spPr>
        <p:txBody>
          <a:bodyPr>
            <a:normAutofit fontScale="47500" lnSpcReduction="20000"/>
          </a:bodyPr>
          <a:lstStyle/>
          <a:p>
            <a:pPr marL="0" indent="0">
              <a:buNone/>
            </a:pPr>
            <a:r>
              <a:rPr lang="en-GB" sz="4400" dirty="0" smtClean="0">
                <a:solidFill>
                  <a:srgbClr val="FF0000"/>
                </a:solidFill>
              </a:rPr>
              <a:t>We blend sounds together to help us read. </a:t>
            </a:r>
          </a:p>
          <a:p>
            <a:pPr marL="0" indent="0">
              <a:buNone/>
            </a:pPr>
            <a:endParaRPr lang="en-GB" sz="4400" dirty="0" smtClean="0"/>
          </a:p>
          <a:p>
            <a:pPr marL="0" indent="0">
              <a:buNone/>
            </a:pPr>
            <a:r>
              <a:rPr lang="en-GB" sz="4400" dirty="0" smtClean="0">
                <a:solidFill>
                  <a:srgbClr val="0070C0"/>
                </a:solidFill>
              </a:rPr>
              <a:t>Blending involves saying the individual sounds in a word and running them together to make the word.</a:t>
            </a:r>
          </a:p>
          <a:p>
            <a:pPr marL="0" indent="0">
              <a:buNone/>
            </a:pPr>
            <a:endParaRPr lang="en-GB" sz="4400" dirty="0"/>
          </a:p>
          <a:p>
            <a:pPr marL="0" indent="0">
              <a:buNone/>
            </a:pPr>
            <a:r>
              <a:rPr lang="en-GB" sz="4400" dirty="0" smtClean="0">
                <a:solidFill>
                  <a:srgbClr val="00B050"/>
                </a:solidFill>
              </a:rPr>
              <a:t>For example, sounding out d-o-g and making dog. It is a technique that every child needs to learn and practice.</a:t>
            </a:r>
          </a:p>
          <a:p>
            <a:pPr marL="0" indent="0">
              <a:buNone/>
            </a:pPr>
            <a:endParaRPr lang="en-GB" sz="4400" dirty="0"/>
          </a:p>
          <a:p>
            <a:pPr marL="0" indent="0">
              <a:buNone/>
            </a:pPr>
            <a:r>
              <a:rPr lang="en-GB" sz="4400" dirty="0" smtClean="0">
                <a:solidFill>
                  <a:srgbClr val="7030A0"/>
                </a:solidFill>
              </a:rPr>
              <a:t>To start with you should sound out the word and see if your child can hear it, giving the answer if needed.</a:t>
            </a:r>
          </a:p>
          <a:p>
            <a:pPr marL="0" indent="0">
              <a:buNone/>
            </a:pPr>
            <a:endParaRPr lang="en-GB" sz="4400" dirty="0"/>
          </a:p>
          <a:p>
            <a:pPr marL="0" indent="0">
              <a:buNone/>
            </a:pPr>
            <a:r>
              <a:rPr lang="en-GB" sz="4400" dirty="0" smtClean="0">
                <a:solidFill>
                  <a:schemeClr val="accent6">
                    <a:lumMod val="75000"/>
                  </a:schemeClr>
                </a:solidFill>
              </a:rPr>
              <a:t>Some children take longer than others to hear this. The sounds must be said quickly to hear the word. It is easier if the first sound is said slightly louder</a:t>
            </a:r>
          </a:p>
          <a:p>
            <a:pPr marL="0" indent="0">
              <a:buNone/>
            </a:pPr>
            <a:endParaRPr lang="en-GB" dirty="0" smtClean="0"/>
          </a:p>
          <a:p>
            <a:pPr marL="0" indent="0">
              <a:buNone/>
            </a:pPr>
            <a:endParaRPr lang="en-GB" dirty="0"/>
          </a:p>
          <a:p>
            <a:pPr marL="0" indent="0">
              <a:buNone/>
            </a:pPr>
            <a:r>
              <a:rPr lang="en-GB" dirty="0" smtClean="0"/>
              <a:t>		</a:t>
            </a:r>
          </a:p>
          <a:p>
            <a:pPr marL="0" indent="0">
              <a:buNone/>
            </a:pPr>
            <a:endParaRPr lang="en-GB" dirty="0"/>
          </a:p>
        </p:txBody>
      </p:sp>
    </p:spTree>
    <p:extLst>
      <p:ext uri="{BB962C8B-B14F-4D97-AF65-F5344CB8AC3E}">
        <p14:creationId xmlns:p14="http://schemas.microsoft.com/office/powerpoint/2010/main" val="3272384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Your turn</a:t>
            </a:r>
            <a:endParaRPr lang="en-GB" dirty="0"/>
          </a:p>
        </p:txBody>
      </p:sp>
      <p:sp>
        <p:nvSpPr>
          <p:cNvPr id="3" name="Content Placeholder 2"/>
          <p:cNvSpPr>
            <a:spLocks noGrp="1"/>
          </p:cNvSpPr>
          <p:nvPr>
            <p:ph idx="1"/>
          </p:nvPr>
        </p:nvSpPr>
        <p:spPr/>
        <p:txBody>
          <a:bodyPr/>
          <a:lstStyle/>
          <a:p>
            <a:pPr marL="0" indent="0">
              <a:buNone/>
            </a:pPr>
            <a:r>
              <a:rPr lang="en-GB" dirty="0"/>
              <a:t>Have a go </a:t>
            </a:r>
            <a:r>
              <a:rPr lang="en-GB" dirty="0" smtClean="0"/>
              <a:t>at blending some words </a:t>
            </a:r>
            <a:r>
              <a:rPr lang="en-GB" dirty="0"/>
              <a:t>using the sounds that we have learnt so far. Use your alphabet arc to help you.</a:t>
            </a:r>
          </a:p>
          <a:p>
            <a:pPr marL="0" indent="0">
              <a:buNone/>
            </a:pPr>
            <a:r>
              <a:rPr lang="en-GB" b="1" dirty="0" err="1">
                <a:solidFill>
                  <a:schemeClr val="accent6">
                    <a:lumMod val="75000"/>
                  </a:schemeClr>
                </a:solidFill>
              </a:rPr>
              <a:t>pog</a:t>
            </a:r>
            <a:r>
              <a:rPr lang="en-GB" dirty="0">
                <a:solidFill>
                  <a:schemeClr val="accent6">
                    <a:lumMod val="75000"/>
                  </a:schemeClr>
                </a:solidFill>
              </a:rPr>
              <a:t>	</a:t>
            </a:r>
            <a:r>
              <a:rPr lang="en-GB" dirty="0"/>
              <a:t>	</a:t>
            </a:r>
            <a:r>
              <a:rPr lang="en-GB" b="1" dirty="0">
                <a:solidFill>
                  <a:srgbClr val="FF0000"/>
                </a:solidFill>
              </a:rPr>
              <a:t>       </a:t>
            </a:r>
            <a:r>
              <a:rPr lang="en-GB" b="1" dirty="0" err="1">
                <a:solidFill>
                  <a:srgbClr val="FF0000"/>
                </a:solidFill>
              </a:rPr>
              <a:t>tabsug</a:t>
            </a:r>
            <a:r>
              <a:rPr lang="en-GB" b="1" dirty="0">
                <a:solidFill>
                  <a:srgbClr val="FF0000"/>
                </a:solidFill>
              </a:rPr>
              <a:t>		</a:t>
            </a:r>
            <a:r>
              <a:rPr lang="en-GB" dirty="0"/>
              <a:t>	</a:t>
            </a:r>
            <a:r>
              <a:rPr lang="en-GB" b="1" dirty="0" err="1">
                <a:solidFill>
                  <a:srgbClr val="00B050"/>
                </a:solidFill>
              </a:rPr>
              <a:t>zenlap</a:t>
            </a:r>
            <a:endParaRPr lang="en-GB" b="1" dirty="0">
              <a:solidFill>
                <a:srgbClr val="00B050"/>
              </a:solidFill>
            </a:endParaRPr>
          </a:p>
          <a:p>
            <a:pPr marL="0" indent="0">
              <a:buNone/>
            </a:pPr>
            <a:r>
              <a:rPr lang="en-GB" dirty="0"/>
              <a:t> </a:t>
            </a:r>
          </a:p>
          <a:p>
            <a:pPr marL="0" indent="0">
              <a:buNone/>
            </a:pPr>
            <a:r>
              <a:rPr lang="en-GB" b="1" dirty="0" err="1">
                <a:solidFill>
                  <a:srgbClr val="0070C0"/>
                </a:solidFill>
              </a:rPr>
              <a:t>Slitenpod</a:t>
            </a:r>
            <a:r>
              <a:rPr lang="en-GB" b="1" dirty="0">
                <a:solidFill>
                  <a:srgbClr val="0070C0"/>
                </a:solidFill>
              </a:rPr>
              <a:t>	</a:t>
            </a:r>
            <a:r>
              <a:rPr lang="en-GB" dirty="0"/>
              <a:t>		</a:t>
            </a:r>
            <a:r>
              <a:rPr lang="en-GB" b="1" dirty="0" err="1" smtClean="0">
                <a:solidFill>
                  <a:srgbClr val="7030A0"/>
                </a:solidFill>
              </a:rPr>
              <a:t>brenpigas</a:t>
            </a:r>
            <a:endParaRPr lang="en-GB" b="1" dirty="0">
              <a:solidFill>
                <a:srgbClr val="7030A0"/>
              </a:solidFill>
            </a:endParaRPr>
          </a:p>
          <a:p>
            <a:endParaRPr lang="en-GB" dirty="0"/>
          </a:p>
        </p:txBody>
      </p:sp>
    </p:spTree>
    <p:extLst>
      <p:ext uri="{BB962C8B-B14F-4D97-AF65-F5344CB8AC3E}">
        <p14:creationId xmlns:p14="http://schemas.microsoft.com/office/powerpoint/2010/main" val="3614961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Blending</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solidFill>
                  <a:srgbClr val="FF0000"/>
                </a:solidFill>
              </a:rPr>
              <a:t>When supporting your child with blending skills you also need to remember that some sounds are represented by </a:t>
            </a:r>
            <a:r>
              <a:rPr lang="en-GB" b="1" dirty="0" smtClean="0">
                <a:solidFill>
                  <a:srgbClr val="FF0000"/>
                </a:solidFill>
              </a:rPr>
              <a:t>two letters</a:t>
            </a:r>
            <a:r>
              <a:rPr lang="en-GB" dirty="0" smtClean="0">
                <a:solidFill>
                  <a:srgbClr val="FF0000"/>
                </a:solidFill>
              </a:rPr>
              <a:t>, such as </a:t>
            </a:r>
            <a:r>
              <a:rPr lang="en-GB" b="1" dirty="0" smtClean="0">
                <a:solidFill>
                  <a:srgbClr val="FF0000"/>
                </a:solidFill>
              </a:rPr>
              <a:t>sh</a:t>
            </a:r>
            <a:r>
              <a:rPr lang="en-GB" dirty="0" smtClean="0">
                <a:solidFill>
                  <a:srgbClr val="FF0000"/>
                </a:solidFill>
              </a:rPr>
              <a:t>. These are known as </a:t>
            </a:r>
            <a:r>
              <a:rPr lang="en-GB" b="1" dirty="0" smtClean="0">
                <a:solidFill>
                  <a:srgbClr val="FF0000"/>
                </a:solidFill>
              </a:rPr>
              <a:t>digraphs</a:t>
            </a:r>
          </a:p>
          <a:p>
            <a:r>
              <a:rPr lang="en-GB" dirty="0" smtClean="0">
                <a:solidFill>
                  <a:srgbClr val="00B050"/>
                </a:solidFill>
              </a:rPr>
              <a:t>Children should sound out the digraph (</a:t>
            </a:r>
            <a:r>
              <a:rPr lang="en-GB" dirty="0" err="1" smtClean="0">
                <a:solidFill>
                  <a:srgbClr val="00B050"/>
                </a:solidFill>
              </a:rPr>
              <a:t>sh</a:t>
            </a:r>
            <a:r>
              <a:rPr lang="en-GB" dirty="0" smtClean="0">
                <a:solidFill>
                  <a:srgbClr val="00B050"/>
                </a:solidFill>
              </a:rPr>
              <a:t>), </a:t>
            </a:r>
            <a:r>
              <a:rPr lang="en-GB" u="sng" dirty="0" smtClean="0">
                <a:solidFill>
                  <a:srgbClr val="00B050"/>
                </a:solidFill>
              </a:rPr>
              <a:t>not</a:t>
            </a:r>
            <a:r>
              <a:rPr lang="en-GB" dirty="0" smtClean="0">
                <a:solidFill>
                  <a:srgbClr val="00B050"/>
                </a:solidFill>
              </a:rPr>
              <a:t> the individual letters (s-h)</a:t>
            </a:r>
          </a:p>
          <a:p>
            <a:r>
              <a:rPr lang="en-GB" dirty="0" smtClean="0">
                <a:solidFill>
                  <a:srgbClr val="0070C0"/>
                </a:solidFill>
              </a:rPr>
              <a:t>With practice they will be able to blend the digraph as one sound in a word. A word like rain should be sounded out as r-</a:t>
            </a:r>
            <a:r>
              <a:rPr lang="en-GB" dirty="0" err="1" smtClean="0">
                <a:solidFill>
                  <a:srgbClr val="0070C0"/>
                </a:solidFill>
              </a:rPr>
              <a:t>ai</a:t>
            </a:r>
            <a:r>
              <a:rPr lang="en-GB" dirty="0" smtClean="0">
                <a:solidFill>
                  <a:srgbClr val="0070C0"/>
                </a:solidFill>
              </a:rPr>
              <a:t>-n and feet as </a:t>
            </a:r>
          </a:p>
          <a:p>
            <a:pPr marL="0" indent="0">
              <a:buNone/>
            </a:pPr>
            <a:r>
              <a:rPr lang="en-GB" dirty="0" smtClean="0">
                <a:solidFill>
                  <a:srgbClr val="0070C0"/>
                </a:solidFill>
              </a:rPr>
              <a:t>    f-</a:t>
            </a:r>
            <a:r>
              <a:rPr lang="en-GB" dirty="0" err="1" smtClean="0">
                <a:solidFill>
                  <a:srgbClr val="0070C0"/>
                </a:solidFill>
              </a:rPr>
              <a:t>ee</a:t>
            </a:r>
            <a:r>
              <a:rPr lang="en-GB" dirty="0" smtClean="0">
                <a:solidFill>
                  <a:srgbClr val="0070C0"/>
                </a:solidFill>
              </a:rPr>
              <a:t>-t. </a:t>
            </a:r>
          </a:p>
          <a:p>
            <a:r>
              <a:rPr lang="en-GB" dirty="0" smtClean="0">
                <a:solidFill>
                  <a:schemeClr val="accent6">
                    <a:lumMod val="75000"/>
                  </a:schemeClr>
                </a:solidFill>
              </a:rPr>
              <a:t>This is difficult to begin with and takes practice</a:t>
            </a:r>
            <a:endParaRPr lang="en-GB" dirty="0">
              <a:solidFill>
                <a:schemeClr val="accent6">
                  <a:lumMod val="75000"/>
                </a:schemeClr>
              </a:solidFill>
            </a:endParaRPr>
          </a:p>
        </p:txBody>
      </p:sp>
    </p:spTree>
    <p:extLst>
      <p:ext uri="{BB962C8B-B14F-4D97-AF65-F5344CB8AC3E}">
        <p14:creationId xmlns:p14="http://schemas.microsoft.com/office/powerpoint/2010/main" val="3832192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3058</TotalTime>
  <Words>2325</Words>
  <Application>Microsoft Office PowerPoint</Application>
  <PresentationFormat>On-screen Show (4:3)</PresentationFormat>
  <Paragraphs>282</Paragraphs>
  <Slides>39</Slides>
  <Notes>1</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 Theme</vt:lpstr>
      <vt:lpstr>Phonics and ReadingWorkshop</vt:lpstr>
      <vt:lpstr>Session Aims</vt:lpstr>
      <vt:lpstr>What does phonics mean?</vt:lpstr>
      <vt:lpstr>The Alphabet </vt:lpstr>
      <vt:lpstr>Letter sounds</vt:lpstr>
      <vt:lpstr>Letter sounds</vt:lpstr>
      <vt:lpstr>Blending</vt:lpstr>
      <vt:lpstr>Your turn</vt:lpstr>
      <vt:lpstr>Blending</vt:lpstr>
      <vt:lpstr>Now have a go at saying these sounds. They represent the remaining sounds that make up the 44 sounds of the English language</vt:lpstr>
      <vt:lpstr>Blending</vt:lpstr>
      <vt:lpstr>Blending</vt:lpstr>
      <vt:lpstr>Blending</vt:lpstr>
      <vt:lpstr>How do we teach phonics in reception and Key Stage 1?</vt:lpstr>
      <vt:lpstr>How do we teach phonics in reception and Key Stage 1?</vt:lpstr>
      <vt:lpstr>  Multi-sensory teaching</vt:lpstr>
      <vt:lpstr>Tricky words</vt:lpstr>
      <vt:lpstr>Tricky words</vt:lpstr>
      <vt:lpstr>Phonics Screening Check</vt:lpstr>
      <vt:lpstr>How does the check work?</vt:lpstr>
      <vt:lpstr>Supporting Reading Using Phonics</vt:lpstr>
      <vt:lpstr>PowerPoint Presentation</vt:lpstr>
      <vt:lpstr>Supporting Reading At Home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F.A.Qs.</vt:lpstr>
      <vt:lpstr>PowerPoint Presentation</vt:lpstr>
      <vt:lpstr>PowerPoint Presentation</vt:lpstr>
      <vt:lpstr>PowerPoint Presentation</vt:lpstr>
      <vt:lpstr>PowerPoint Presentation</vt:lpstr>
      <vt:lpstr>Support pack</vt:lpstr>
      <vt:lpstr>The five finger rule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teacher</dc:creator>
  <cp:lastModifiedBy>teacher</cp:lastModifiedBy>
  <cp:revision>127</cp:revision>
  <dcterms:created xsi:type="dcterms:W3CDTF">2014-10-07T08:54:23Z</dcterms:created>
  <dcterms:modified xsi:type="dcterms:W3CDTF">2018-09-25T20:11:48Z</dcterms:modified>
</cp:coreProperties>
</file>