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58" r:id="rId3"/>
    <p:sldId id="265" r:id="rId4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3" autoAdjust="0"/>
    <p:restoredTop sz="92520" autoAdjust="0"/>
  </p:normalViewPr>
  <p:slideViewPr>
    <p:cSldViewPr>
      <p:cViewPr>
        <p:scale>
          <a:sx n="111" d="100"/>
          <a:sy n="111" d="100"/>
        </p:scale>
        <p:origin x="-9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1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r">
              <a:defRPr sz="1300"/>
            </a:lvl1pPr>
          </a:lstStyle>
          <a:p>
            <a:fld id="{751A1EC8-C4AF-4FE8-B73E-04891579CC55}" type="datetimeFigureOut">
              <a:rPr lang="en-GB" smtClean="0"/>
              <a:pPr/>
              <a:t>05/09/2017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3" tIns="47781" rIns="95563" bIns="4778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5563" tIns="47781" rIns="95563" bIns="477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60" cy="496411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60" cy="496411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r">
              <a:defRPr sz="1300"/>
            </a:lvl1pPr>
          </a:lstStyle>
          <a:p>
            <a:fld id="{01C37622-E8EB-46CD-A098-5D6381FAD07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315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37622-E8EB-46CD-A098-5D6381FAD07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4756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37622-E8EB-46CD-A098-5D6381FAD078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256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AB3B5-B967-4714-9312-1B976167495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463DF-83E9-4DAB-8BB8-5DF99F631F4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D7FD5-1E57-41BD-B13D-CE5ED135258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B9E7B-2A15-4072-9CA0-C21498C75D1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421F5-1799-4E3B-97A2-551CDE3C51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D7B73-F6ED-4FC9-84CE-F669526122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63A5D-04AA-4CDF-82C7-94771743015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D4275-8C9C-44F7-A339-1A96F1D4586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0D6C7-6A10-47A2-B263-85FBCE3D6DE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F7E50-CA2D-4EC0-AD76-B8BB8C61C8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16325-AC28-481E-8DFA-87FA49B46E1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A74E319-ED2E-4DB6-B478-8439C5D80CF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b="2751"/>
          <a:stretch>
            <a:fillRect/>
          </a:stretch>
        </p:blipFill>
        <p:spPr bwMode="auto">
          <a:xfrm>
            <a:off x="-52783" y="0"/>
            <a:ext cx="92044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61" name="Group 2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824328"/>
              </p:ext>
            </p:extLst>
          </p:nvPr>
        </p:nvGraphicFramePr>
        <p:xfrm>
          <a:off x="827584" y="764705"/>
          <a:ext cx="7704854" cy="5569935"/>
        </p:xfrm>
        <a:graphic>
          <a:graphicData uri="http://schemas.openxmlformats.org/drawingml/2006/table">
            <a:tbl>
              <a:tblPr/>
              <a:tblGrid>
                <a:gridCol w="1097444"/>
                <a:gridCol w="1316364"/>
                <a:gridCol w="1300728"/>
                <a:gridCol w="1361854"/>
                <a:gridCol w="1297884"/>
                <a:gridCol w="1330580"/>
              </a:tblGrid>
              <a:tr h="330947"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Italian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Monday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Family Favourites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Tuesday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Traditional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Wednesday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FPS Pupils  Choice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Thursday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Fun Day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Friday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8207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/>
                      </a:r>
                      <a:b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</a:b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Hot Main Dish</a:t>
                      </a: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" pitchFamily="34" charset="0"/>
                        </a:rPr>
                        <a:t>Cheese &amp; Tomato Pizza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Carrots and Peas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ase" latinLnBrk="0" hangingPunct="1"/>
                      <a:r>
                        <a:rPr lang="en-GB" sz="900" b="1" i="0" u="none" strike="noStrike" kern="1200" baseline="0" dirty="0" smtClean="0">
                          <a:solidFill>
                            <a:schemeClr val="tx1"/>
                          </a:solidFill>
                          <a:latin typeface="Gill Sans"/>
                          <a:ea typeface="+mn-ea"/>
                          <a:cs typeface="+mn-cs"/>
                        </a:rPr>
                        <a:t>Country Chicken Pie with New Potatoes</a:t>
                      </a:r>
                    </a:p>
                    <a:p>
                      <a:pPr algn="ctr" rtl="0" eaLnBrk="1" fontAlgn="base" latinLnBrk="0" hangingPunct="1"/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Gill Sans"/>
                          <a:ea typeface="+mn-ea"/>
                          <a:cs typeface="+mn-cs"/>
                        </a:rPr>
                        <a:t>Vegetables and Chickpeas in a Creamy Sauce topped with Pastry</a:t>
                      </a:r>
                    </a:p>
                    <a:p>
                      <a:pPr algn="ctr" rtl="0" eaLnBrk="1" fontAlgn="base" latinLnBrk="0" hangingPunct="1"/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Gill Sans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 rtl="0" eaLnBrk="1" fontAlgn="base" latinLnBrk="0" hangingPunct="1"/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Gill Sans"/>
                          <a:ea typeface="+mn-ea"/>
                          <a:cs typeface="+mn-cs"/>
                        </a:rPr>
                        <a:t>Sweetcorn and Broccoli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Roast Gammon and Bud’s Crispy Spuds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Gravy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 Carrots and Seasonal Cabbage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Sweet &amp; Sour Chicken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Rice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Mixed Vegetables and Green Beans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Golden Fish Fingers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   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Chips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Baked Beans and Peas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0520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Alternative Hot Dish</a:t>
                      </a: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Cheese and Broccoli Bake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Carrots and Peas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Pasta Packs Neapolitan Cheesy Pasta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Tomatoes and Cheese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Sweetcorn and Broccoli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Super Quorn Roast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Quorn Roast with Roast Potatoes with Gravy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Carrots and Seasonal Cabbage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Sweet &amp; Sour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Quorn</a:t>
                      </a: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Rice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Mixed Vegetables and Green Beans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Vegetable Curry and Chickpea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Wrap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 with Chips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Curried Vegetables with Chickpeas and Rice in a Flour Wrap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Baked Beans and Peas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937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Salad</a:t>
                      </a:r>
                    </a:p>
                  </a:txBody>
                  <a:tcPr marL="96802" marR="96802" marT="48401" marB="484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Selection of Salads Daily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947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Jacket Potato Bar </a:t>
                      </a:r>
                    </a:p>
                  </a:txBody>
                  <a:tcPr marL="96802" marR="96802" marT="48401" marB="484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Beef Bolognaise or Baked Beans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Tuna Crunch or Cheese 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Chicken Mayo or Baked Beans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Veggie chilli or cheese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Apple Slaw or Baked Beans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196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Dessert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Options </a:t>
                      </a: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Chocolate Sponge and Mandarin Sponge with Chocolate Sauce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or Fresh Fruit   Yoghurt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Crunchy Plum Crumble*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Custard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or Fresh Fruit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Yoghurt 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Berry Chill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or Fresh Fruit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Yoghurt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Oatie Biscuit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With Milk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Fresh Fruit Selection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Yoghurt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Ice-cream Pot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Fresh Fruit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Yoghurt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410">
                <a:tc gridSpan="6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Cool Water, Fresh Fruit and Yoghurt served daily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*Fruit Based  **Wholegrain</a:t>
                      </a:r>
                    </a:p>
                  </a:txBody>
                  <a:tcPr marL="96802" marR="96802" marT="48401" marB="484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25">
                <a:tc gridSpan="6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6802" marR="96802" marT="48401" marB="4840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98" name="Text Box 65"/>
          <p:cNvSpPr txBox="1">
            <a:spLocks noChangeArrowheads="1"/>
          </p:cNvSpPr>
          <p:nvPr/>
        </p:nvSpPr>
        <p:spPr bwMode="auto">
          <a:xfrm>
            <a:off x="1835696" y="0"/>
            <a:ext cx="54006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GB" b="1" dirty="0" smtClean="0">
                <a:solidFill>
                  <a:schemeClr val="bg1"/>
                </a:solidFill>
                <a:ea typeface="MS PGothic" pitchFamily="34" charset="-128"/>
              </a:rPr>
              <a:t>Autumn 2017 </a:t>
            </a:r>
            <a:r>
              <a:rPr lang="en-GB" b="1" dirty="0">
                <a:solidFill>
                  <a:schemeClr val="bg1"/>
                </a:solidFill>
                <a:ea typeface="MS PGothic" pitchFamily="34" charset="-128"/>
              </a:rPr>
              <a:t>Menu </a:t>
            </a:r>
          </a:p>
          <a:p>
            <a:pPr algn="ctr">
              <a:spcBef>
                <a:spcPts val="600"/>
              </a:spcBef>
            </a:pPr>
            <a:r>
              <a:rPr lang="en-GB" b="1" dirty="0">
                <a:solidFill>
                  <a:schemeClr val="bg1"/>
                </a:solidFill>
                <a:ea typeface="MS PGothic" pitchFamily="34" charset="-128"/>
              </a:rPr>
              <a:t>Week </a:t>
            </a:r>
            <a:r>
              <a:rPr lang="en-GB" b="1" dirty="0" smtClean="0">
                <a:solidFill>
                  <a:schemeClr val="bg1"/>
                </a:solidFill>
                <a:ea typeface="MS PGothic" pitchFamily="34" charset="-128"/>
              </a:rPr>
              <a:t>1 </a:t>
            </a:r>
            <a:r>
              <a:rPr lang="en-GB" b="1" dirty="0" smtClean="0">
                <a:solidFill>
                  <a:schemeClr val="bg1"/>
                </a:solidFill>
                <a:ea typeface="MS PGothic" pitchFamily="34" charset="-128"/>
              </a:rPr>
              <a:t>– 4/9, 25/9, 16/10, 13/11, 4/12</a:t>
            </a:r>
            <a:endParaRPr lang="en-GB" b="1" dirty="0">
              <a:solidFill>
                <a:schemeClr val="bg1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b="2751"/>
          <a:stretch>
            <a:fillRect/>
          </a:stretch>
        </p:blipFill>
        <p:spPr bwMode="auto">
          <a:xfrm>
            <a:off x="-23978" y="0"/>
            <a:ext cx="92044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60" name="Group 2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629963"/>
              </p:ext>
            </p:extLst>
          </p:nvPr>
        </p:nvGraphicFramePr>
        <p:xfrm>
          <a:off x="683566" y="723274"/>
          <a:ext cx="8064898" cy="5332592"/>
        </p:xfrm>
        <a:graphic>
          <a:graphicData uri="http://schemas.openxmlformats.org/drawingml/2006/table">
            <a:tbl>
              <a:tblPr/>
              <a:tblGrid>
                <a:gridCol w="1163607"/>
                <a:gridCol w="1362998"/>
                <a:gridCol w="1361510"/>
                <a:gridCol w="1425493"/>
                <a:gridCol w="1358533"/>
                <a:gridCol w="1392757"/>
              </a:tblGrid>
              <a:tr h="321269"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Italian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Monday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Family Favourites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Tuesday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Traditional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Wednesday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FPS Pupils Choice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Thursday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Fun Day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Friday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438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/>
                      </a:r>
                      <a:b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</a:b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Hot Main Dish</a:t>
                      </a: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Macaroni Cheese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Broccoli and Carrots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 Chunky Chicken Bites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Gill Sans"/>
                          <a:ea typeface="+mn-ea"/>
                          <a:cs typeface="+mn-cs"/>
                        </a:rPr>
                        <a:t>with Chips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Gill Sans"/>
                          <a:ea typeface="+mn-ea"/>
                          <a:cs typeface="+mn-cs"/>
                        </a:rPr>
                        <a:t>Home Made Breaded Chicken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Gill Sans"/>
                          <a:ea typeface="+mn-ea"/>
                          <a:cs typeface="+mn-cs"/>
                        </a:rPr>
                        <a:t>Peas and Tomato Salsa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Roast Chicken with Bud’s Mash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Gravy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Cauliflower and Seasonal Cabbage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Turkey Burger in a Bun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Potato Wedges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Peas and Carrots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Crispy Salmon Fillet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Or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Golden Fish Fingers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Chips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Baked Beans and Sweetcorn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956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Alternative Dish</a:t>
                      </a: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Vege Balls in Tomato Sauce with Rice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Vegetarian Meatballs in a rich Tomato Sauce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Broccoli and Carrots 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Cheese and Red Onion Quiche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Chips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Peas and Tomato Salsa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Quorn</a:t>
                      </a: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 Roast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Mash Potato &amp; Gravy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Cauliflower and Seasonal Cabbage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Quorn</a:t>
                      </a: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 Wraps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Potato Wedges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Peas and Carrots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Vegetable Lasagne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Chips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Baked Beans and Sweetcorn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Salad Selection </a:t>
                      </a:r>
                    </a:p>
                  </a:txBody>
                  <a:tcPr marL="96802" marR="96802" marT="48401" marB="484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Selection of Salads Daily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214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Jacket Potato Bar </a:t>
                      </a: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Veggie Balls or Cheese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Chicken Mayo or Baked Beans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Veggie Mince or Cheese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Tuna Mayo or Cheese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Baked Beans or Vegetable and Tomato Sauce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197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Dessert Options </a:t>
                      </a: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Berry Flapjack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Custard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or Fresh Fruit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Yoghurt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Biscuit's with Milk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or Fresh Fruit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Yoghurt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Mini Brownie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Banana Slices*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or Fresh Fruit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Yoghurt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Pineapple Upside Down Cake*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Custard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or Fresh Fruit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Yoghurt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Strawberry Fro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or Fresh Fruit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Yoghurt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322">
                <a:tc gridSpan="6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Cool Water, Fresh Fruit and Yoghurt served daily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*Fruit Based  **Wholegrain</a:t>
                      </a: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805">
                <a:tc gridSpan="6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6802" marR="96802" marT="48401" marB="4840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22" name="Text Box 65"/>
          <p:cNvSpPr txBox="1">
            <a:spLocks noChangeArrowheads="1"/>
          </p:cNvSpPr>
          <p:nvPr/>
        </p:nvSpPr>
        <p:spPr bwMode="auto">
          <a:xfrm>
            <a:off x="1979712" y="0"/>
            <a:ext cx="5256584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GB" b="1" dirty="0" smtClean="0">
                <a:solidFill>
                  <a:schemeClr val="bg1"/>
                </a:solidFill>
                <a:ea typeface="MS PGothic" pitchFamily="34" charset="-128"/>
              </a:rPr>
              <a:t>Autumn </a:t>
            </a:r>
            <a:r>
              <a:rPr lang="en-GB" b="1" dirty="0" smtClean="0">
                <a:solidFill>
                  <a:schemeClr val="bg1"/>
                </a:solidFill>
                <a:ea typeface="MS PGothic" pitchFamily="34" charset="-128"/>
              </a:rPr>
              <a:t>2017 </a:t>
            </a:r>
            <a:r>
              <a:rPr lang="en-GB" b="1" dirty="0">
                <a:solidFill>
                  <a:schemeClr val="bg1"/>
                </a:solidFill>
                <a:ea typeface="MS PGothic" pitchFamily="34" charset="-128"/>
              </a:rPr>
              <a:t>Menu  </a:t>
            </a:r>
          </a:p>
          <a:p>
            <a:pPr algn="ctr">
              <a:spcBef>
                <a:spcPts val="600"/>
              </a:spcBef>
            </a:pPr>
            <a:r>
              <a:rPr lang="en-GB" b="1" dirty="0">
                <a:solidFill>
                  <a:schemeClr val="bg1"/>
                </a:solidFill>
                <a:ea typeface="MS PGothic" pitchFamily="34" charset="-128"/>
              </a:rPr>
              <a:t>Week </a:t>
            </a:r>
            <a:r>
              <a:rPr lang="en-GB" b="1" dirty="0" smtClean="0">
                <a:solidFill>
                  <a:schemeClr val="bg1"/>
                </a:solidFill>
                <a:ea typeface="MS PGothic" pitchFamily="34" charset="-128"/>
              </a:rPr>
              <a:t>2  -  </a:t>
            </a:r>
            <a:r>
              <a:rPr lang="en-GB" b="1" dirty="0" smtClean="0">
                <a:solidFill>
                  <a:schemeClr val="bg1"/>
                </a:solidFill>
                <a:ea typeface="MS PGothic" pitchFamily="34" charset="-128"/>
              </a:rPr>
              <a:t>11/9, 2/10, 30/10, 20/11, 11/12</a:t>
            </a:r>
            <a:endParaRPr lang="en-GB" b="1" dirty="0">
              <a:solidFill>
                <a:schemeClr val="bg1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b="2751"/>
          <a:stretch>
            <a:fillRect/>
          </a:stretch>
        </p:blipFill>
        <p:spPr bwMode="auto">
          <a:xfrm>
            <a:off x="-60490" y="0"/>
            <a:ext cx="92044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61" name="Group 2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197178"/>
              </p:ext>
            </p:extLst>
          </p:nvPr>
        </p:nvGraphicFramePr>
        <p:xfrm>
          <a:off x="755576" y="699387"/>
          <a:ext cx="7920881" cy="5435489"/>
        </p:xfrm>
        <a:graphic>
          <a:graphicData uri="http://schemas.openxmlformats.org/drawingml/2006/table">
            <a:tbl>
              <a:tblPr/>
              <a:tblGrid>
                <a:gridCol w="1128214"/>
                <a:gridCol w="1353272"/>
                <a:gridCol w="1337197"/>
                <a:gridCol w="1400037"/>
                <a:gridCol w="1334274"/>
                <a:gridCol w="1367887"/>
              </a:tblGrid>
              <a:tr h="214738"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Italian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Monday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Family Favourites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Tuesday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Traditional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Wednesday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FPS Pupils Choice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Thursday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Fun 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9001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/>
                      </a:r>
                      <a:b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</a:b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Hot Main Dish</a:t>
                      </a: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Cheese and Tomato Pizza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Tomatoes and Mozzarella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Oven Baked Wedges, Peas and Baked Beans </a:t>
                      </a: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 Sausages with a Mash Mountain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Pork Sausages with a Creamy Mash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and Gravy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Mixed Vegetables and Green Beans </a:t>
                      </a:r>
                      <a:endParaRPr lang="en-GB" sz="900" b="0" i="0" u="none" strike="noStrike" kern="1200" baseline="0" dirty="0" smtClean="0">
                        <a:solidFill>
                          <a:schemeClr val="tx1"/>
                        </a:solidFill>
                        <a:latin typeface="Gill Sans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Roast Turkey with Bud’s Crispy Spuds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Gravy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Seasonal Cabbage and Carrots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Chicken Wraps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Sweetcorn and Broccoli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Breaded Fish Fingers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Chips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Baked Beans and Crunchy Coleslaw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860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Alternative Dish</a:t>
                      </a: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Pasta Pack’s Tomato &amp; Basil Pasta**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Rich Tomato and Basil Sauce with Wholemeal Pasta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Peas and Baked Beans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Vegetarian Bangers with a Mash Mountain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Vegetarian Sausages with a Creamy Mash and Gravy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 Mixed Vegetables and Green Beans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Quorn</a:t>
                      </a: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 Roast with Bud’s Crispy Spuds and Gravy</a:t>
                      </a: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 Seasonal Cabbage and Carrots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Spaghetti with Tomato Sauce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Sweetcorn and Broccoli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Cheese &amp; Potato Bake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Chips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Baked Beans and Coleslaw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987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Salad Selection </a:t>
                      </a:r>
                    </a:p>
                  </a:txBody>
                  <a:tcPr marL="96802" marR="96802" marT="48401" marB="484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Selection off Salads available Daily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266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Jacket Potato Bar </a:t>
                      </a: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Cheese or Baked Beans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Tuna and Sweetcorn or Sausage and Tomato Casserole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Turkey Mayo or Cheese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Gill Sans"/>
                          <a:ea typeface="+mn-ea"/>
                          <a:cs typeface="+mn-cs"/>
                        </a:rPr>
                        <a:t>Beef Bolognaise or Baked Beans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Cheese or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Crunchy Light Coleslaw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704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Desserts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Silvertop’s Cool Ice-Cream Pot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 or Fresh Fruit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Yoghurt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Raspberry Loaf Cake with Custard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or Fresh Fruit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Yoghurt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Chocolate Crispy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Fresh Fruit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Yoghurt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Iced Fruit Sponge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Fresh Fruit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Yoghurt </a:t>
                      </a:r>
                      <a:endParaRPr kumimoji="0" lang="en-GB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Oatie Apple  Crumble*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Custard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Fresh Fruit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Yoghurt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36">
                <a:tc gridSpan="6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Cool Water, Fresh Fruit and Yoghurt served daily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*Fruit Based  **Wholegrain</a:t>
                      </a: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6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6802" marR="96802" marT="48401" marB="4840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47" name="Text Box 65"/>
          <p:cNvSpPr txBox="1">
            <a:spLocks noChangeArrowheads="1"/>
          </p:cNvSpPr>
          <p:nvPr/>
        </p:nvSpPr>
        <p:spPr bwMode="auto">
          <a:xfrm>
            <a:off x="1835696" y="0"/>
            <a:ext cx="5184576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GB" b="1" dirty="0" smtClean="0">
                <a:solidFill>
                  <a:schemeClr val="bg1"/>
                </a:solidFill>
                <a:ea typeface="MS PGothic" pitchFamily="34" charset="-128"/>
              </a:rPr>
              <a:t>Autumn </a:t>
            </a:r>
            <a:r>
              <a:rPr lang="en-GB" b="1" dirty="0" smtClean="0">
                <a:solidFill>
                  <a:schemeClr val="bg1"/>
                </a:solidFill>
                <a:ea typeface="MS PGothic" pitchFamily="34" charset="-128"/>
              </a:rPr>
              <a:t>2017 </a:t>
            </a:r>
            <a:r>
              <a:rPr lang="en-GB" b="1" dirty="0">
                <a:solidFill>
                  <a:schemeClr val="bg1"/>
                </a:solidFill>
                <a:ea typeface="MS PGothic" pitchFamily="34" charset="-128"/>
              </a:rPr>
              <a:t>Menu </a:t>
            </a:r>
          </a:p>
          <a:p>
            <a:pPr algn="ctr">
              <a:spcBef>
                <a:spcPts val="600"/>
              </a:spcBef>
            </a:pPr>
            <a:r>
              <a:rPr lang="en-GB" b="1" dirty="0">
                <a:solidFill>
                  <a:schemeClr val="bg1"/>
                </a:solidFill>
                <a:ea typeface="MS PGothic" pitchFamily="34" charset="-128"/>
              </a:rPr>
              <a:t>Week </a:t>
            </a:r>
            <a:r>
              <a:rPr lang="en-GB" b="1" dirty="0" smtClean="0">
                <a:solidFill>
                  <a:schemeClr val="bg1"/>
                </a:solidFill>
                <a:ea typeface="MS PGothic" pitchFamily="34" charset="-128"/>
              </a:rPr>
              <a:t>3  -  </a:t>
            </a:r>
            <a:r>
              <a:rPr lang="en-GB" b="1" dirty="0" smtClean="0">
                <a:solidFill>
                  <a:schemeClr val="bg1"/>
                </a:solidFill>
                <a:ea typeface="MS PGothic" pitchFamily="34" charset="-128"/>
              </a:rPr>
              <a:t>18/9, 9/10, 6/11, 27/11, 18/12</a:t>
            </a:r>
            <a:endParaRPr lang="en-GB" b="1" dirty="0">
              <a:solidFill>
                <a:schemeClr val="bg1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31599</TotalTime>
  <Words>730</Words>
  <Application>Microsoft Office PowerPoint</Application>
  <PresentationFormat>On-screen Show (4:3)</PresentationFormat>
  <Paragraphs>258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Compass Group UK &amp; Ireland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wallisp1</dc:creator>
  <cp:lastModifiedBy>Shirley Pugh</cp:lastModifiedBy>
  <cp:revision>1530</cp:revision>
  <cp:lastPrinted>2017-09-05T14:26:42Z</cp:lastPrinted>
  <dcterms:created xsi:type="dcterms:W3CDTF">2009-01-30T08:49:11Z</dcterms:created>
  <dcterms:modified xsi:type="dcterms:W3CDTF">2017-09-05T14:26:56Z</dcterms:modified>
</cp:coreProperties>
</file>